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257" r:id="rId3"/>
    <p:sldId id="261" r:id="rId4"/>
    <p:sldId id="258" r:id="rId5"/>
    <p:sldId id="262" r:id="rId6"/>
    <p:sldId id="260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8" r:id="rId18"/>
    <p:sldId id="274" r:id="rId19"/>
    <p:sldId id="275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76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17" autoAdjust="0"/>
    <p:restoredTop sz="94660"/>
  </p:normalViewPr>
  <p:slideViewPr>
    <p:cSldViewPr>
      <p:cViewPr>
        <p:scale>
          <a:sx n="98" d="100"/>
          <a:sy n="98" d="100"/>
        </p:scale>
        <p:origin x="-426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44083" y="2368"/>
                </a:cxn>
                <a:cxn ang="0">
                  <a:pos x="64000" y="32000"/>
                </a:cxn>
                <a:cxn ang="0">
                  <a:pos x="44083" y="61631"/>
                </a:cxn>
                <a:cxn ang="0">
                  <a:pos x="44083" y="61631"/>
                </a:cxn>
                <a:cxn ang="0">
                  <a:pos x="44082" y="61631"/>
                </a:cxn>
                <a:cxn ang="0">
                  <a:pos x="44083" y="61632"/>
                </a:cxn>
                <a:cxn ang="0">
                  <a:pos x="44083" y="2368"/>
                </a:cxn>
                <a:cxn ang="0">
                  <a:pos x="44082" y="2368"/>
                </a:cxn>
                <a:cxn ang="0">
                  <a:pos x="44083" y="2368"/>
                </a:cxn>
              </a:cxnLst>
              <a:rect l="T13" t="T15" r="T17" b="T19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994" y="6246"/>
                </a:cxn>
                <a:cxn ang="0">
                  <a:pos x="64000" y="32000"/>
                </a:cxn>
                <a:cxn ang="0">
                  <a:pos x="50994" y="57753"/>
                </a:cxn>
                <a:cxn ang="0">
                  <a:pos x="50994" y="57753"/>
                </a:cxn>
                <a:cxn ang="0">
                  <a:pos x="50993" y="57753"/>
                </a:cxn>
                <a:cxn ang="0">
                  <a:pos x="50994" y="57754"/>
                </a:cxn>
                <a:cxn ang="0">
                  <a:pos x="50994" y="6246"/>
                </a:cxn>
                <a:cxn ang="0">
                  <a:pos x="50993" y="6246"/>
                </a:cxn>
                <a:cxn ang="0">
                  <a:pos x="50994" y="6246"/>
                </a:cxn>
              </a:cxnLst>
              <a:rect l="T13" t="T15" r="T17" b="T19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1331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0F0AF7E-D20A-4BCA-80A6-12B8177C6D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28D39D-A41B-4EC8-9DC9-52763C1DF2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FD418-B5FB-4129-B845-0A7EA24179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F3635-0512-44DE-A34A-A18A390861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F0745F-152A-4736-B137-C1E0FC505E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B4286-07F1-4F56-8599-D24E1C0804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C12AE2-C0D6-47CE-8EFF-03D7E43707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8EB4D-4E63-401B-8D50-003346FE35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39BD6-032A-40D3-AAA0-68021F41C2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5DE8D-37F9-47C8-B70C-2EB3594221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04D37-8469-4C0B-A935-E4192A1517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12291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G0" fmla="+- 18296 0 0"/>
                <a:gd name="G1" fmla="+- -30880 0 0"/>
                <a:gd name="G2" fmla="+- 31512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296" y="5746"/>
                </a:cxn>
                <a:cxn ang="0">
                  <a:pos x="64000" y="32000"/>
                </a:cxn>
                <a:cxn ang="0">
                  <a:pos x="50296" y="58253"/>
                </a:cxn>
                <a:cxn ang="0">
                  <a:pos x="50296" y="58253"/>
                </a:cxn>
                <a:cxn ang="0">
                  <a:pos x="50295" y="58253"/>
                </a:cxn>
                <a:cxn ang="0">
                  <a:pos x="50296" y="58254"/>
                </a:cxn>
                <a:cxn ang="0">
                  <a:pos x="50296" y="5746"/>
                </a:cxn>
                <a:cxn ang="0">
                  <a:pos x="50295" y="5746"/>
                </a:cxn>
                <a:cxn ang="0">
                  <a:pos x="50296" y="5746"/>
                </a:cxn>
              </a:cxnLst>
              <a:rect l="T13" t="T15" r="T17" b="T19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2292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G0" fmla="+- 18077 0 0"/>
                <a:gd name="G1" fmla="+- -3088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077" y="5595"/>
                </a:cxn>
                <a:cxn ang="0">
                  <a:pos x="64000" y="32000"/>
                </a:cxn>
                <a:cxn ang="0">
                  <a:pos x="50077" y="58404"/>
                </a:cxn>
                <a:cxn ang="0">
                  <a:pos x="50077" y="58404"/>
                </a:cxn>
                <a:cxn ang="0">
                  <a:pos x="50076" y="58404"/>
                </a:cxn>
                <a:cxn ang="0">
                  <a:pos x="50077" y="58405"/>
                </a:cxn>
                <a:cxn ang="0">
                  <a:pos x="50077" y="5595"/>
                </a:cxn>
                <a:cxn ang="0">
                  <a:pos x="50076" y="5595"/>
                </a:cxn>
                <a:cxn ang="0">
                  <a:pos x="50077" y="5595"/>
                </a:cxn>
              </a:cxnLst>
              <a:rect l="T13" t="T15" r="T17" b="T19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2293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18EB3A08-4B2E-48B8-A0C0-B17E3B2BC3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Понятие и виды управленческих решений</a:t>
            </a:r>
          </a:p>
        </p:txBody>
      </p:sp>
      <p:pic>
        <p:nvPicPr>
          <p:cNvPr id="3076" name="Picture 4" descr="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2819400"/>
            <a:ext cx="5257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/>
              <a:t>4. По направленности воздействия</a:t>
            </a:r>
            <a:r>
              <a:rPr lang="ru-RU" sz="3200" smtClean="0"/>
              <a:t>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внешние,</a:t>
            </a:r>
          </a:p>
          <a:p>
            <a:pPr eaLnBrk="1" hangingPunct="1"/>
            <a:r>
              <a:rPr lang="ru-RU" smtClean="0"/>
              <a:t>внутренние.</a:t>
            </a:r>
          </a:p>
          <a:p>
            <a:pPr eaLnBrk="1" hangingPunct="1"/>
            <a:endParaRPr lang="ru-RU" smtClean="0"/>
          </a:p>
        </p:txBody>
      </p:sp>
      <p:pic>
        <p:nvPicPr>
          <p:cNvPr id="12292" name="Picture 4" descr="icon1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8600" y="2667000"/>
            <a:ext cx="41148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/>
              <a:t>5. По обязательности выполнения: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752600"/>
            <a:ext cx="7313613" cy="4114800"/>
          </a:xfrm>
        </p:spPr>
        <p:txBody>
          <a:bodyPr/>
          <a:lstStyle/>
          <a:p>
            <a:pPr eaLnBrk="1" hangingPunct="1"/>
            <a:r>
              <a:rPr lang="ru-RU" sz="2500" u="sng" smtClean="0"/>
              <a:t>директивные</a:t>
            </a:r>
            <a:r>
              <a:rPr lang="ru-RU" sz="2500" smtClean="0"/>
              <a:t> - принимаются высшим руководством и являются обязательными для исполнения;</a:t>
            </a:r>
          </a:p>
          <a:p>
            <a:pPr eaLnBrk="1" hangingPunct="1"/>
            <a:r>
              <a:rPr lang="ru-RU" sz="2500" u="sng" smtClean="0"/>
              <a:t>рекомендательные</a:t>
            </a:r>
            <a:r>
              <a:rPr lang="ru-RU" sz="2500" smtClean="0"/>
              <a:t> - принимаются совещательными органами и не являются обязательными для исполнения;</a:t>
            </a:r>
          </a:p>
          <a:p>
            <a:pPr eaLnBrk="1" hangingPunct="1"/>
            <a:r>
              <a:rPr lang="ru-RU" sz="2500" u="sng" smtClean="0"/>
              <a:t>ориентирующие</a:t>
            </a:r>
            <a:r>
              <a:rPr lang="ru-RU" sz="2500" smtClean="0"/>
              <a:t> - определяют единое направление деятельности подсистем организации.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/>
              <a:t>6. По функциональному назначению: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19600" y="1827213"/>
            <a:ext cx="4264025" cy="4268787"/>
          </a:xfrm>
        </p:spPr>
        <p:txBody>
          <a:bodyPr/>
          <a:lstStyle/>
          <a:p>
            <a:pPr eaLnBrk="1" hangingPunct="1"/>
            <a:r>
              <a:rPr lang="ru-RU" sz="2500" u="sng" smtClean="0"/>
              <a:t>регулирующие</a:t>
            </a:r>
            <a:r>
              <a:rPr lang="ru-RU" sz="2500" smtClean="0"/>
              <a:t> - определяют метод выполнения действий;</a:t>
            </a:r>
          </a:p>
          <a:p>
            <a:pPr eaLnBrk="1" hangingPunct="1"/>
            <a:r>
              <a:rPr lang="ru-RU" sz="2500" u="sng" smtClean="0"/>
              <a:t>координирующие</a:t>
            </a:r>
            <a:r>
              <a:rPr lang="ru-RU" sz="2500" smtClean="0"/>
              <a:t> - концентрируют усилия вокруг проблемы;</a:t>
            </a:r>
          </a:p>
          <a:p>
            <a:pPr eaLnBrk="1" hangingPunct="1"/>
            <a:r>
              <a:rPr lang="ru-RU" sz="2500" u="sng" smtClean="0"/>
              <a:t>контролирующие</a:t>
            </a:r>
            <a:r>
              <a:rPr lang="ru-RU" sz="2500" smtClean="0"/>
              <a:t> - направлены на оценку результатов.</a:t>
            </a:r>
          </a:p>
        </p:txBody>
      </p:sp>
      <p:pic>
        <p:nvPicPr>
          <p:cNvPr id="14340" name="Picture 4" descr="dobitsy-cel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2590800"/>
            <a:ext cx="32766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/>
              <a:t>7. По широте охвата:</a:t>
            </a:r>
            <a:r>
              <a:rPr lang="ru-RU" sz="3200" smtClean="0"/>
              <a:t/>
            </a:r>
            <a:br>
              <a:rPr lang="ru-RU" sz="3200" smtClean="0"/>
            </a:br>
            <a:endParaRPr lang="ru-RU" sz="320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00600" y="1827213"/>
            <a:ext cx="3883025" cy="4114800"/>
          </a:xfrm>
        </p:spPr>
        <p:txBody>
          <a:bodyPr/>
          <a:lstStyle/>
          <a:p>
            <a:pPr eaLnBrk="1" hangingPunct="1"/>
            <a:r>
              <a:rPr lang="ru-RU" u="sng" smtClean="0"/>
              <a:t>общие </a:t>
            </a:r>
            <a:r>
              <a:rPr lang="ru-RU" smtClean="0"/>
              <a:t>- распространяются на всю компанию в целом;</a:t>
            </a:r>
          </a:p>
          <a:p>
            <a:pPr eaLnBrk="1" hangingPunct="1"/>
            <a:r>
              <a:rPr lang="ru-RU" u="sng" smtClean="0"/>
              <a:t>специальные</a:t>
            </a:r>
            <a:r>
              <a:rPr lang="ru-RU" smtClean="0"/>
              <a:t> - рассматривают отдельные вопросы.</a:t>
            </a:r>
          </a:p>
        </p:txBody>
      </p:sp>
      <p:pic>
        <p:nvPicPr>
          <p:cNvPr id="15364" name="Picture 4" descr="programm_choic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2667000"/>
            <a:ext cx="3843338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/>
              <a:t>8. По степени запрограммированности: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76800" y="2284413"/>
            <a:ext cx="4267200" cy="4573587"/>
          </a:xfrm>
        </p:spPr>
        <p:txBody>
          <a:bodyPr/>
          <a:lstStyle/>
          <a:p>
            <a:pPr eaLnBrk="1" hangingPunct="1"/>
            <a:r>
              <a:rPr lang="ru-RU" sz="2400" u="sng" smtClean="0"/>
              <a:t>запрограммированные</a:t>
            </a:r>
            <a:r>
              <a:rPr lang="ru-RU" sz="2400" smtClean="0"/>
              <a:t> - принимаются в стандартных ситуациях, не требуют особого творческого напряжения;</a:t>
            </a:r>
          </a:p>
          <a:p>
            <a:pPr eaLnBrk="1" hangingPunct="1"/>
            <a:r>
              <a:rPr lang="ru-RU" sz="2400" u="sng" smtClean="0"/>
              <a:t>незапрограммированные</a:t>
            </a:r>
            <a:r>
              <a:rPr lang="ru-RU" sz="2400" smtClean="0"/>
              <a:t> - принимаются в новых необычных условиях.</a:t>
            </a:r>
          </a:p>
        </p:txBody>
      </p:sp>
      <p:pic>
        <p:nvPicPr>
          <p:cNvPr id="16388" name="Picture 5" descr="x_06eb355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2286000"/>
            <a:ext cx="3911600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9. По сфере реализации</a:t>
            </a:r>
            <a:r>
              <a:rPr lang="ru-RU" smtClean="0"/>
              <a:t>: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0013" y="1827213"/>
            <a:ext cx="3506787" cy="4421187"/>
          </a:xfrm>
        </p:spPr>
        <p:txBody>
          <a:bodyPr/>
          <a:lstStyle/>
          <a:p>
            <a:pPr eaLnBrk="1" hangingPunct="1"/>
            <a:r>
              <a:rPr lang="ru-RU" smtClean="0"/>
              <a:t>научные и маркетинговые исследования,</a:t>
            </a:r>
          </a:p>
          <a:p>
            <a:pPr eaLnBrk="1" hangingPunct="1"/>
            <a:r>
              <a:rPr lang="ru-RU" smtClean="0"/>
              <a:t> производство, реализация товаров (услуг), </a:t>
            </a:r>
          </a:p>
          <a:p>
            <a:pPr eaLnBrk="1" hangingPunct="1"/>
            <a:r>
              <a:rPr lang="ru-RU" smtClean="0"/>
              <a:t>работа по кадрам и т. д.</a:t>
            </a:r>
          </a:p>
        </p:txBody>
      </p:sp>
      <p:pic>
        <p:nvPicPr>
          <p:cNvPr id="17412" name="Picture 4" descr="drom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905000"/>
            <a:ext cx="3348038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10. По способам принятия: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0013" y="1827213"/>
            <a:ext cx="4954587" cy="42687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500" u="sng" smtClean="0"/>
              <a:t>интуитивные</a:t>
            </a:r>
            <a:r>
              <a:rPr lang="ru-RU" sz="2500" smtClean="0"/>
              <a:t> - принимаются руководителем на основе его способности предвидеть результаты;</a:t>
            </a:r>
          </a:p>
          <a:p>
            <a:pPr eaLnBrk="1" hangingPunct="1">
              <a:lnSpc>
                <a:spcPct val="80000"/>
              </a:lnSpc>
            </a:pPr>
            <a:r>
              <a:rPr lang="ru-RU" sz="2500" u="sng" smtClean="0"/>
              <a:t>адаптивные</a:t>
            </a:r>
            <a:r>
              <a:rPr lang="ru-RU" sz="2500" smtClean="0"/>
              <a:t> - принимаются руководителем в соответствии с его профессиональными и личными знаниям, жизненным опытом;</a:t>
            </a:r>
          </a:p>
          <a:p>
            <a:pPr eaLnBrk="1" hangingPunct="1">
              <a:lnSpc>
                <a:spcPct val="80000"/>
              </a:lnSpc>
            </a:pPr>
            <a:r>
              <a:rPr lang="ru-RU" sz="2500" u="sng" smtClean="0"/>
              <a:t>рациональные</a:t>
            </a:r>
            <a:r>
              <a:rPr lang="ru-RU" sz="2500" smtClean="0"/>
              <a:t> - опираются на научный анализ проблемы.</a:t>
            </a:r>
          </a:p>
        </p:txBody>
      </p:sp>
      <p:pic>
        <p:nvPicPr>
          <p:cNvPr id="18436" name="Picture 4" descr="image_121787600295169400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24600" y="25146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Есть и другие классификации: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hlink"/>
                </a:solidFill>
              </a:rPr>
              <a:t>По частоте принятия:</a:t>
            </a:r>
            <a:r>
              <a:rPr lang="ru-RU" smtClean="0"/>
              <a:t> одноразовые (случайные) и повторяющиеся;</a:t>
            </a:r>
          </a:p>
          <a:p>
            <a:pPr eaLnBrk="1" hangingPunct="1"/>
            <a:r>
              <a:rPr lang="ru-RU" smtClean="0">
                <a:solidFill>
                  <a:schemeClr val="hlink"/>
                </a:solidFill>
              </a:rPr>
              <a:t>По форме подготовки:</a:t>
            </a:r>
            <a:r>
              <a:rPr lang="ru-RU" smtClean="0"/>
              <a:t> единоличные, групповые и коллективные;</a:t>
            </a:r>
          </a:p>
          <a:p>
            <a:pPr eaLnBrk="1" hangingPunct="1"/>
            <a:r>
              <a:rPr lang="ru-RU" smtClean="0">
                <a:solidFill>
                  <a:schemeClr val="hlink"/>
                </a:solidFill>
              </a:rPr>
              <a:t>По сложности:</a:t>
            </a:r>
            <a:r>
              <a:rPr lang="ru-RU" smtClean="0"/>
              <a:t> простые и сложные;</a:t>
            </a:r>
          </a:p>
          <a:p>
            <a:pPr eaLnBrk="1" hangingPunct="1"/>
            <a:r>
              <a:rPr lang="ru-RU" smtClean="0">
                <a:solidFill>
                  <a:schemeClr val="hlink"/>
                </a:solidFill>
              </a:rPr>
              <a:t>По жесткости регламентации:</a:t>
            </a:r>
            <a:r>
              <a:rPr lang="ru-RU" smtClean="0"/>
              <a:t> контурные, структурированные и алгоритмические.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Требования, предъявляемые к решениям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828800"/>
            <a:ext cx="7693025" cy="4192588"/>
          </a:xfrm>
        </p:spPr>
        <p:txBody>
          <a:bodyPr/>
          <a:lstStyle/>
          <a:p>
            <a:pPr eaLnBrk="1" hangingPunct="1"/>
            <a:r>
              <a:rPr lang="ru-RU" sz="2000" dirty="0" smtClean="0"/>
              <a:t>минимальное число корректировок;</a:t>
            </a:r>
          </a:p>
          <a:p>
            <a:pPr eaLnBrk="1" hangingPunct="1"/>
            <a:r>
              <a:rPr lang="ru-RU" sz="2000" dirty="0" smtClean="0"/>
              <a:t>сбалансированность прав и обязанностей менеджера, принимающего решение;</a:t>
            </a:r>
          </a:p>
          <a:p>
            <a:pPr eaLnBrk="1" hangingPunct="1"/>
            <a:r>
              <a:rPr lang="ru-RU" sz="2000" dirty="0" smtClean="0"/>
              <a:t>единство распорядительства;</a:t>
            </a:r>
          </a:p>
          <a:p>
            <a:pPr eaLnBrk="1" hangingPunct="1"/>
            <a:r>
              <a:rPr lang="ru-RU" sz="2000" dirty="0" smtClean="0"/>
              <a:t>строгая ответственность;</a:t>
            </a:r>
          </a:p>
          <a:p>
            <a:pPr eaLnBrk="1" hangingPunct="1"/>
            <a:r>
              <a:rPr lang="ru-RU" sz="2000" dirty="0" smtClean="0"/>
              <a:t>обоснованность;</a:t>
            </a:r>
          </a:p>
          <a:p>
            <a:pPr eaLnBrk="1" hangingPunct="1"/>
            <a:r>
              <a:rPr lang="ru-RU" sz="2000" dirty="0" smtClean="0"/>
              <a:t>полномочность;</a:t>
            </a:r>
          </a:p>
          <a:p>
            <a:pPr eaLnBrk="1" hangingPunct="1"/>
            <a:r>
              <a:rPr lang="ru-RU" sz="2000" dirty="0" smtClean="0"/>
              <a:t>своевременность.</a:t>
            </a:r>
            <a:r>
              <a:rPr lang="ru-RU" dirty="0" smtClean="0"/>
              <a:t> </a:t>
            </a:r>
          </a:p>
        </p:txBody>
      </p:sp>
      <p:pic>
        <p:nvPicPr>
          <p:cNvPr id="20484" name="Picture 4" descr="0_849dc_f208fec1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3200" y="3200400"/>
            <a:ext cx="3860800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Условия качественного решения 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827213"/>
            <a:ext cx="4419600" cy="4573587"/>
          </a:xfrm>
        </p:spPr>
        <p:txBody>
          <a:bodyPr/>
          <a:lstStyle/>
          <a:p>
            <a:pPr eaLnBrk="1" hangingPunct="1"/>
            <a:r>
              <a:rPr lang="ru-RU" sz="2000" smtClean="0"/>
              <a:t>применение к разработке управленческого решения научных подходов менеджмента;</a:t>
            </a:r>
          </a:p>
          <a:p>
            <a:pPr eaLnBrk="1" hangingPunct="1"/>
            <a:r>
              <a:rPr lang="ru-RU" sz="2000" smtClean="0"/>
              <a:t>изучение влияния экономических законов на эффективность управленческого решения;</a:t>
            </a:r>
          </a:p>
          <a:p>
            <a:pPr eaLnBrk="1" hangingPunct="1"/>
            <a:r>
              <a:rPr lang="ru-RU" sz="2000" smtClean="0"/>
              <a:t>обеспечение лица, принимающего решение, качественной информацией, и т.д. </a:t>
            </a:r>
          </a:p>
        </p:txBody>
      </p:sp>
      <p:pic>
        <p:nvPicPr>
          <p:cNvPr id="21508" name="Picture 4" descr="5565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1981200"/>
            <a:ext cx="3505200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Управленческое решение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62400" y="1827213"/>
            <a:ext cx="4800600" cy="41925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u="sng" smtClean="0"/>
              <a:t>Решение</a:t>
            </a:r>
            <a:r>
              <a:rPr lang="ru-RU" sz="2000" smtClean="0"/>
              <a:t> - это выбор альтернативы.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u="sng" smtClean="0"/>
          </a:p>
          <a:p>
            <a:pPr eaLnBrk="1" hangingPunct="1">
              <a:lnSpc>
                <a:spcPct val="80000"/>
              </a:lnSpc>
            </a:pPr>
            <a:r>
              <a:rPr lang="ru-RU" sz="2000" u="sng" smtClean="0"/>
              <a:t>Управленческое решение</a:t>
            </a:r>
            <a:r>
              <a:rPr lang="ru-RU" sz="2000" smtClean="0"/>
              <a:t> – это выбор альтернативы, осуществлённый руководителем в рамках его должностных полномочий и компетенции и направленный на достижение целей организации.</a:t>
            </a:r>
          </a:p>
          <a:p>
            <a:pPr eaLnBrk="1" hangingPunct="1">
              <a:lnSpc>
                <a:spcPct val="80000"/>
              </a:lnSpc>
            </a:pPr>
            <a:endParaRPr lang="ru-RU" sz="2000" smtClean="0"/>
          </a:p>
          <a:p>
            <a:pPr eaLnBrk="1" hangingPunct="1">
              <a:lnSpc>
                <a:spcPct val="80000"/>
              </a:lnSpc>
            </a:pPr>
            <a:r>
              <a:rPr lang="ru-RU" sz="2000" u="sng" smtClean="0"/>
              <a:t>Принятие решений является основой управления.</a:t>
            </a:r>
          </a:p>
          <a:p>
            <a:pPr eaLnBrk="1" hangingPunct="1">
              <a:lnSpc>
                <a:spcPct val="80000"/>
              </a:lnSpc>
            </a:pPr>
            <a:endParaRPr lang="ru-RU" sz="2000" u="sng" smtClean="0"/>
          </a:p>
        </p:txBody>
      </p:sp>
      <p:pic>
        <p:nvPicPr>
          <p:cNvPr id="4100" name="Picture 5" descr="1325270902_cto_delat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905000"/>
            <a:ext cx="3081338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628800"/>
            <a:ext cx="7313612" cy="4317445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b="1" kern="1200" dirty="0" smtClean="0"/>
              <a:t>Постановка </a:t>
            </a:r>
            <a:r>
              <a:rPr lang="ru-RU" sz="1800" b="1" kern="1200" dirty="0"/>
              <a:t>проблемы</a:t>
            </a:r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pPr marL="0" indent="0" algn="ctr">
              <a:spcBef>
                <a:spcPts val="0"/>
              </a:spcBef>
              <a:buNone/>
            </a:pPr>
            <a:endParaRPr lang="ru-RU" sz="1800" dirty="0"/>
          </a:p>
          <a:p>
            <a:endParaRPr lang="ru-RU" b="1" dirty="0"/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 smtClean="0"/>
              <a:t>           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b="1" dirty="0"/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 smtClean="0"/>
              <a:t>            Оценка результатов и контроль</a:t>
            </a:r>
            <a:r>
              <a:rPr lang="ru-RU" sz="1800" dirty="0" smtClean="0"/>
              <a:t> </a:t>
            </a:r>
            <a:r>
              <a:rPr lang="ru-RU" sz="1800" b="1" dirty="0" smtClean="0"/>
              <a:t>за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/>
              <a:t> </a:t>
            </a:r>
            <a:r>
              <a:rPr lang="ru-RU" sz="1800" b="1" dirty="0" smtClean="0"/>
              <a:t>                   исполнением </a:t>
            </a:r>
            <a:r>
              <a:rPr lang="ru-RU" sz="1800" b="1" dirty="0"/>
              <a:t>решения</a:t>
            </a:r>
            <a:endParaRPr lang="ru-RU" sz="1800" dirty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01625"/>
            <a:ext cx="7928049" cy="1039143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Классический </a:t>
            </a:r>
            <a:r>
              <a:rPr lang="ru-RU" dirty="0" smtClean="0">
                <a:solidFill>
                  <a:schemeClr val="tx1"/>
                </a:solidFill>
              </a:rPr>
              <a:t>алгоритм  принятия </a:t>
            </a:r>
            <a:r>
              <a:rPr lang="ru-RU" dirty="0">
                <a:solidFill>
                  <a:schemeClr val="tx1"/>
                </a:solidFill>
              </a:rPr>
              <a:t>управленческого </a:t>
            </a:r>
            <a:r>
              <a:rPr lang="ru-RU" dirty="0" smtClean="0">
                <a:solidFill>
                  <a:schemeClr val="tx1"/>
                </a:solidFill>
              </a:rPr>
              <a:t>решения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46347" y="1556792"/>
            <a:ext cx="5616624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46347" y="2417941"/>
            <a:ext cx="6048672" cy="720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Выявление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ограничений и определение альтернатив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870114" y="3501008"/>
            <a:ext cx="5616624" cy="62918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Принятие </a:t>
            </a:r>
            <a:r>
              <a:rPr lang="ru-RU" b="1" dirty="0" smtClean="0">
                <a:solidFill>
                  <a:schemeClr val="tx1"/>
                </a:solidFill>
              </a:rPr>
              <a:t>решения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(выбор альтернативы)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Реализация решения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870114" y="4538885"/>
            <a:ext cx="5616624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70114" y="5347052"/>
            <a:ext cx="5616624" cy="9586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>
              <a:buNone/>
            </a:pPr>
            <a:endParaRPr lang="ru-RU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4600787" y="2060848"/>
            <a:ext cx="0" cy="35827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621070" y="3138021"/>
            <a:ext cx="0" cy="36298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8" idx="2"/>
          </p:cNvCxnSpPr>
          <p:nvPr/>
        </p:nvCxnSpPr>
        <p:spPr>
          <a:xfrm>
            <a:off x="4678426" y="4130194"/>
            <a:ext cx="0" cy="40869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698709" y="5042941"/>
            <a:ext cx="0" cy="30405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149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32657"/>
            <a:ext cx="7207969" cy="864096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Модели и методы принятия управленческих решений</a:t>
            </a:r>
            <a:r>
              <a:rPr lang="ru-RU" sz="2800" dirty="0"/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88840"/>
            <a:ext cx="8892480" cy="4392488"/>
          </a:xfrm>
        </p:spPr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</a:rPr>
              <a:t>Моделирование</a:t>
            </a:r>
            <a:r>
              <a:rPr lang="ru-RU" sz="3200" dirty="0"/>
              <a:t> представляет собой исследование каких-либо явлений, процессов или систем объектов путем построения и изучения их моделей, а также использование моделей для определения или уточнения способов построения вновь создаваемых объектов.</a:t>
            </a:r>
          </a:p>
        </p:txBody>
      </p:sp>
    </p:spTree>
    <p:extLst>
      <p:ext uri="{BB962C8B-B14F-4D97-AF65-F5344CB8AC3E}">
        <p14:creationId xmlns:p14="http://schemas.microsoft.com/office/powerpoint/2010/main" val="146521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96713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Определение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204864"/>
            <a:ext cx="8496945" cy="3682752"/>
          </a:xfrm>
        </p:spPr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</a:rPr>
              <a:t>Модель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  <a:r>
              <a:rPr lang="ru-RU" sz="3200" dirty="0"/>
              <a:t>– это условный или мысленный образ (изображение, описание, план, схема, график) или прообраз какого-либо объекта, </a:t>
            </a:r>
            <a:r>
              <a:rPr lang="ru-RU" sz="3200" dirty="0" smtClean="0"/>
              <a:t>используемый </a:t>
            </a:r>
            <a:r>
              <a:rPr lang="ru-RU" sz="3200" dirty="0"/>
              <a:t>при определенных условиях в качестве заменителя объекта.</a:t>
            </a:r>
          </a:p>
        </p:txBody>
      </p:sp>
    </p:spTree>
    <p:extLst>
      <p:ext uri="{BB962C8B-B14F-4D97-AF65-F5344CB8AC3E}">
        <p14:creationId xmlns:p14="http://schemas.microsoft.com/office/powerpoint/2010/main" val="199175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751111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Классификация моделей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28800"/>
            <a:ext cx="8460432" cy="4536504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/>
              <a:t>Выделяют три </a:t>
            </a:r>
            <a:r>
              <a:rPr lang="ru-RU" sz="3200" b="1" dirty="0"/>
              <a:t>базовых типа моделей</a:t>
            </a:r>
            <a:r>
              <a:rPr lang="ru-RU" sz="3200" b="1" dirty="0" smtClean="0"/>
              <a:t>:</a:t>
            </a:r>
          </a:p>
          <a:p>
            <a:pPr marL="0" indent="0">
              <a:buNone/>
            </a:pPr>
            <a:endParaRPr lang="ru-RU" sz="3200" dirty="0"/>
          </a:p>
          <a:p>
            <a:pPr lvl="0"/>
            <a:r>
              <a:rPr lang="ru-RU" sz="3200" b="1" u="sng" dirty="0" smtClean="0">
                <a:solidFill>
                  <a:srgbClr val="FF0000"/>
                </a:solidFill>
              </a:rPr>
              <a:t>Физические</a:t>
            </a:r>
            <a:r>
              <a:rPr lang="ru-RU" sz="3200" b="1" dirty="0" smtClean="0">
                <a:solidFill>
                  <a:srgbClr val="FF0000"/>
                </a:solidFill>
              </a:rPr>
              <a:t> (макеты, карты…);</a:t>
            </a:r>
          </a:p>
          <a:p>
            <a:pPr marL="0" lvl="0" indent="0">
              <a:buNone/>
            </a:pPr>
            <a:endParaRPr lang="ru-RU" sz="3200" b="1" dirty="0">
              <a:solidFill>
                <a:srgbClr val="FF0000"/>
              </a:solidFill>
            </a:endParaRPr>
          </a:p>
          <a:p>
            <a:pPr lvl="0"/>
            <a:r>
              <a:rPr lang="ru-RU" sz="3200" b="1" u="sng" dirty="0" smtClean="0">
                <a:solidFill>
                  <a:srgbClr val="FF0000"/>
                </a:solidFill>
              </a:rPr>
              <a:t>Аналоговые</a:t>
            </a:r>
            <a:r>
              <a:rPr lang="ru-RU" sz="3200" b="1" dirty="0" smtClean="0">
                <a:solidFill>
                  <a:srgbClr val="FF0000"/>
                </a:solidFill>
              </a:rPr>
              <a:t> (графики, схемы…);</a:t>
            </a:r>
          </a:p>
          <a:p>
            <a:pPr marL="0" lvl="0" indent="0">
              <a:buNone/>
            </a:pPr>
            <a:endParaRPr lang="ru-RU" sz="3200" b="1" dirty="0">
              <a:solidFill>
                <a:srgbClr val="FF0000"/>
              </a:solidFill>
            </a:endParaRPr>
          </a:p>
          <a:p>
            <a:pPr lvl="0"/>
            <a:r>
              <a:rPr lang="ru-RU" sz="3200" b="1" u="sng" dirty="0" smtClean="0">
                <a:solidFill>
                  <a:srgbClr val="FF0000"/>
                </a:solidFill>
              </a:rPr>
              <a:t>Математические</a:t>
            </a:r>
            <a:r>
              <a:rPr lang="ru-RU" sz="3200" b="1" dirty="0" smtClean="0">
                <a:solidFill>
                  <a:srgbClr val="FF0000"/>
                </a:solidFill>
              </a:rPr>
              <a:t> (уравнения, тождества…).</a:t>
            </a:r>
            <a:endParaRPr lang="ru-RU" sz="3200" b="1" dirty="0">
              <a:solidFill>
                <a:srgbClr val="FF0000"/>
              </a:solidFill>
            </a:endParaRP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6356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01625"/>
            <a:ext cx="7784033" cy="463079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4"/>
                </a:solidFill>
              </a:rPr>
              <a:t>Примеры физических моделей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556792"/>
            <a:ext cx="8576121" cy="438522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554000"/>
            <a:ext cx="1736787" cy="2260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229" y="738416"/>
            <a:ext cx="5440028" cy="362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554000"/>
            <a:ext cx="5682135" cy="2115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608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67910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4"/>
                </a:solidFill>
              </a:rPr>
              <a:t>Пример аналоговой модели</a:t>
            </a:r>
            <a:endParaRPr lang="ru-RU" b="1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556792"/>
            <a:ext cx="6984776" cy="489654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grpSp>
        <p:nvGrpSpPr>
          <p:cNvPr id="4" name="Group 168"/>
          <p:cNvGrpSpPr>
            <a:grpSpLocks/>
          </p:cNvGrpSpPr>
          <p:nvPr/>
        </p:nvGrpSpPr>
        <p:grpSpPr bwMode="auto">
          <a:xfrm>
            <a:off x="2267744" y="2204864"/>
            <a:ext cx="4862579" cy="3528392"/>
            <a:chOff x="14" y="0"/>
            <a:chExt cx="3655" cy="2738"/>
          </a:xfrm>
        </p:grpSpPr>
        <p:cxnSp>
          <p:nvCxnSpPr>
            <p:cNvPr id="5" name="Line 171"/>
            <p:cNvCxnSpPr/>
            <p:nvPr/>
          </p:nvCxnSpPr>
          <p:spPr bwMode="auto">
            <a:xfrm>
              <a:off x="14" y="0"/>
              <a:ext cx="0" cy="2738"/>
            </a:xfrm>
            <a:prstGeom prst="line">
              <a:avLst/>
            </a:prstGeom>
            <a:noFill/>
            <a:ln w="1263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" name="Line 170"/>
            <p:cNvCxnSpPr/>
            <p:nvPr/>
          </p:nvCxnSpPr>
          <p:spPr bwMode="auto">
            <a:xfrm>
              <a:off x="14" y="2738"/>
              <a:ext cx="3655" cy="0"/>
            </a:xfrm>
            <a:prstGeom prst="line">
              <a:avLst/>
            </a:prstGeom>
            <a:noFill/>
            <a:ln w="12624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Freeform 169"/>
            <p:cNvSpPr>
              <a:spLocks/>
            </p:cNvSpPr>
            <p:nvPr/>
          </p:nvSpPr>
          <p:spPr bwMode="auto">
            <a:xfrm>
              <a:off x="14" y="159"/>
              <a:ext cx="3428" cy="1748"/>
            </a:xfrm>
            <a:custGeom>
              <a:avLst/>
              <a:gdLst>
                <a:gd name="T0" fmla="+- 0 66 14"/>
                <a:gd name="T1" fmla="*/ T0 w 3428"/>
                <a:gd name="T2" fmla="+- 0 164 160"/>
                <a:gd name="T3" fmla="*/ 164 h 1748"/>
                <a:gd name="T4" fmla="+- 0 135 14"/>
                <a:gd name="T5" fmla="*/ T4 w 3428"/>
                <a:gd name="T6" fmla="+- 0 160 160"/>
                <a:gd name="T7" fmla="*/ 160 h 1748"/>
                <a:gd name="T8" fmla="+- 0 179 14"/>
                <a:gd name="T9" fmla="*/ T8 w 3428"/>
                <a:gd name="T10" fmla="+- 0 161 160"/>
                <a:gd name="T11" fmla="*/ 161 h 1748"/>
                <a:gd name="T12" fmla="+- 0 226 14"/>
                <a:gd name="T13" fmla="*/ T12 w 3428"/>
                <a:gd name="T14" fmla="+- 0 167 160"/>
                <a:gd name="T15" fmla="*/ 167 h 1748"/>
                <a:gd name="T16" fmla="+- 0 276 14"/>
                <a:gd name="T17" fmla="*/ T16 w 3428"/>
                <a:gd name="T18" fmla="+- 0 176 160"/>
                <a:gd name="T19" fmla="*/ 176 h 1748"/>
                <a:gd name="T20" fmla="+- 0 391 14"/>
                <a:gd name="T21" fmla="*/ T20 w 3428"/>
                <a:gd name="T22" fmla="+- 0 192 160"/>
                <a:gd name="T23" fmla="*/ 192 h 1748"/>
                <a:gd name="T24" fmla="+- 0 429 14"/>
                <a:gd name="T25" fmla="*/ T24 w 3428"/>
                <a:gd name="T26" fmla="+- 0 204 160"/>
                <a:gd name="T27" fmla="*/ 204 h 1748"/>
                <a:gd name="T28" fmla="+- 0 459 14"/>
                <a:gd name="T29" fmla="*/ T28 w 3428"/>
                <a:gd name="T30" fmla="+- 0 216 160"/>
                <a:gd name="T31" fmla="*/ 216 h 1748"/>
                <a:gd name="T32" fmla="+- 0 488 14"/>
                <a:gd name="T33" fmla="*/ T32 w 3428"/>
                <a:gd name="T34" fmla="+- 0 234 160"/>
                <a:gd name="T35" fmla="*/ 234 h 1748"/>
                <a:gd name="T36" fmla="+- 0 519 14"/>
                <a:gd name="T37" fmla="*/ T36 w 3428"/>
                <a:gd name="T38" fmla="+- 0 255 160"/>
                <a:gd name="T39" fmla="*/ 255 h 1748"/>
                <a:gd name="T40" fmla="+- 0 548 14"/>
                <a:gd name="T41" fmla="*/ T40 w 3428"/>
                <a:gd name="T42" fmla="+- 0 284 160"/>
                <a:gd name="T43" fmla="*/ 284 h 1748"/>
                <a:gd name="T44" fmla="+- 0 573 14"/>
                <a:gd name="T45" fmla="*/ T44 w 3428"/>
                <a:gd name="T46" fmla="+- 0 322 160"/>
                <a:gd name="T47" fmla="*/ 322 h 1748"/>
                <a:gd name="T48" fmla="+- 0 599 14"/>
                <a:gd name="T49" fmla="*/ T48 w 3428"/>
                <a:gd name="T50" fmla="+- 0 368 160"/>
                <a:gd name="T51" fmla="*/ 368 h 1748"/>
                <a:gd name="T52" fmla="+- 0 622 14"/>
                <a:gd name="T53" fmla="*/ T52 w 3428"/>
                <a:gd name="T54" fmla="+- 0 421 160"/>
                <a:gd name="T55" fmla="*/ 421 h 1748"/>
                <a:gd name="T56" fmla="+- 0 645 14"/>
                <a:gd name="T57" fmla="*/ T56 w 3428"/>
                <a:gd name="T58" fmla="+- 0 481 160"/>
                <a:gd name="T59" fmla="*/ 481 h 1748"/>
                <a:gd name="T60" fmla="+- 0 729 14"/>
                <a:gd name="T61" fmla="*/ T60 w 3428"/>
                <a:gd name="T62" fmla="+- 0 687 160"/>
                <a:gd name="T63" fmla="*/ 687 h 1748"/>
                <a:gd name="T64" fmla="+- 0 759 14"/>
                <a:gd name="T65" fmla="*/ T64 w 3428"/>
                <a:gd name="T66" fmla="+- 0 745 160"/>
                <a:gd name="T67" fmla="*/ 745 h 1748"/>
                <a:gd name="T68" fmla="+- 0 796 14"/>
                <a:gd name="T69" fmla="*/ T68 w 3428"/>
                <a:gd name="T70" fmla="+- 0 797 160"/>
                <a:gd name="T71" fmla="*/ 797 h 1748"/>
                <a:gd name="T72" fmla="+- 0 837 14"/>
                <a:gd name="T73" fmla="*/ T72 w 3428"/>
                <a:gd name="T74" fmla="+- 0 843 160"/>
                <a:gd name="T75" fmla="*/ 843 h 1748"/>
                <a:gd name="T76" fmla="+- 0 884 14"/>
                <a:gd name="T77" fmla="*/ T76 w 3428"/>
                <a:gd name="T78" fmla="+- 0 879 160"/>
                <a:gd name="T79" fmla="*/ 879 h 1748"/>
                <a:gd name="T80" fmla="+- 0 939 14"/>
                <a:gd name="T81" fmla="*/ T80 w 3428"/>
                <a:gd name="T82" fmla="+- 0 908 160"/>
                <a:gd name="T83" fmla="*/ 908 h 1748"/>
                <a:gd name="T84" fmla="+- 0 1000 14"/>
                <a:gd name="T85" fmla="*/ T84 w 3428"/>
                <a:gd name="T86" fmla="+- 0 931 160"/>
                <a:gd name="T87" fmla="*/ 931 h 1748"/>
                <a:gd name="T88" fmla="+- 0 1065 14"/>
                <a:gd name="T89" fmla="*/ T88 w 3428"/>
                <a:gd name="T90" fmla="+- 0 951 160"/>
                <a:gd name="T91" fmla="*/ 951 h 1748"/>
                <a:gd name="T92" fmla="+- 0 1180 14"/>
                <a:gd name="T93" fmla="*/ T92 w 3428"/>
                <a:gd name="T94" fmla="+- 0 977 160"/>
                <a:gd name="T95" fmla="*/ 977 h 1748"/>
                <a:gd name="T96" fmla="+- 0 1321 14"/>
                <a:gd name="T97" fmla="*/ T96 w 3428"/>
                <a:gd name="T98" fmla="+- 0 1007 160"/>
                <a:gd name="T99" fmla="*/ 1007 h 1748"/>
                <a:gd name="T100" fmla="+- 0 1413 14"/>
                <a:gd name="T101" fmla="*/ T100 w 3428"/>
                <a:gd name="T102" fmla="+- 0 1031 160"/>
                <a:gd name="T103" fmla="*/ 1031 h 1748"/>
                <a:gd name="T104" fmla="+- 0 1477 14"/>
                <a:gd name="T105" fmla="*/ T104 w 3428"/>
                <a:gd name="T106" fmla="+- 0 1054 160"/>
                <a:gd name="T107" fmla="*/ 1054 h 1748"/>
                <a:gd name="T108" fmla="+- 0 1591 14"/>
                <a:gd name="T109" fmla="*/ T108 w 3428"/>
                <a:gd name="T110" fmla="+- 0 1118 160"/>
                <a:gd name="T111" fmla="*/ 1118 h 1748"/>
                <a:gd name="T112" fmla="+- 0 1637 14"/>
                <a:gd name="T113" fmla="*/ T112 w 3428"/>
                <a:gd name="T114" fmla="+- 0 1156 160"/>
                <a:gd name="T115" fmla="*/ 1156 h 1748"/>
                <a:gd name="T116" fmla="+- 0 1691 14"/>
                <a:gd name="T117" fmla="*/ T116 w 3428"/>
                <a:gd name="T118" fmla="+- 0 1212 160"/>
                <a:gd name="T119" fmla="*/ 1212 h 1748"/>
                <a:gd name="T120" fmla="+- 0 1770 14"/>
                <a:gd name="T121" fmla="*/ T120 w 3428"/>
                <a:gd name="T122" fmla="+- 0 1305 160"/>
                <a:gd name="T123" fmla="*/ 1305 h 1748"/>
                <a:gd name="T124" fmla="+- 0 1811 14"/>
                <a:gd name="T125" fmla="*/ T124 w 3428"/>
                <a:gd name="T126" fmla="+- 0 1351 160"/>
                <a:gd name="T127" fmla="*/ 1351 h 1748"/>
                <a:gd name="T128" fmla="+- 0 1972 14"/>
                <a:gd name="T129" fmla="*/ T128 w 3428"/>
                <a:gd name="T130" fmla="+- 0 1486 160"/>
                <a:gd name="T131" fmla="*/ 1486 h 1748"/>
                <a:gd name="T132" fmla="+- 0 2070 14"/>
                <a:gd name="T133" fmla="*/ T132 w 3428"/>
                <a:gd name="T134" fmla="+- 0 1539 160"/>
                <a:gd name="T135" fmla="*/ 1539 h 1748"/>
                <a:gd name="T136" fmla="+- 0 2162 14"/>
                <a:gd name="T137" fmla="*/ T136 w 3428"/>
                <a:gd name="T138" fmla="+- 0 1577 160"/>
                <a:gd name="T139" fmla="*/ 1577 h 1748"/>
                <a:gd name="T140" fmla="+- 0 2272 14"/>
                <a:gd name="T141" fmla="*/ T140 w 3428"/>
                <a:gd name="T142" fmla="+- 0 1615 160"/>
                <a:gd name="T143" fmla="*/ 1615 h 1748"/>
                <a:gd name="T144" fmla="+- 0 2394 14"/>
                <a:gd name="T145" fmla="*/ T144 w 3428"/>
                <a:gd name="T146" fmla="+- 0 1653 160"/>
                <a:gd name="T147" fmla="*/ 1653 h 1748"/>
                <a:gd name="T148" fmla="+- 0 2613 14"/>
                <a:gd name="T149" fmla="*/ T148 w 3428"/>
                <a:gd name="T150" fmla="+- 0 1716 160"/>
                <a:gd name="T151" fmla="*/ 1716 h 1748"/>
                <a:gd name="T152" fmla="+- 0 2879 14"/>
                <a:gd name="T153" fmla="*/ T152 w 3428"/>
                <a:gd name="T154" fmla="+- 0 1784 160"/>
                <a:gd name="T155" fmla="*/ 1784 h 1748"/>
                <a:gd name="T156" fmla="+- 0 3004 14"/>
                <a:gd name="T157" fmla="*/ T156 w 3428"/>
                <a:gd name="T158" fmla="+- 0 1813 160"/>
                <a:gd name="T159" fmla="*/ 1813 h 1748"/>
                <a:gd name="T160" fmla="+- 0 3117 14"/>
                <a:gd name="T161" fmla="*/ T160 w 3428"/>
                <a:gd name="T162" fmla="+- 0 1840 160"/>
                <a:gd name="T163" fmla="*/ 1840 h 1748"/>
                <a:gd name="T164" fmla="+- 0 3213 14"/>
                <a:gd name="T165" fmla="*/ T164 w 3428"/>
                <a:gd name="T166" fmla="+- 0 1863 160"/>
                <a:gd name="T167" fmla="*/ 1863 h 1748"/>
                <a:gd name="T168" fmla="+- 0 3289 14"/>
                <a:gd name="T169" fmla="*/ T168 w 3428"/>
                <a:gd name="T170" fmla="+- 0 1881 160"/>
                <a:gd name="T171" fmla="*/ 1881 h 1748"/>
                <a:gd name="T172" fmla="+- 0 3318 14"/>
                <a:gd name="T173" fmla="*/ T172 w 3428"/>
                <a:gd name="T174" fmla="+- 0 1889 160"/>
                <a:gd name="T175" fmla="*/ 1889 h 1748"/>
                <a:gd name="T176" fmla="+- 0 3344 14"/>
                <a:gd name="T177" fmla="*/ T176 w 3428"/>
                <a:gd name="T178" fmla="+- 0 1895 160"/>
                <a:gd name="T179" fmla="*/ 1895 h 1748"/>
                <a:gd name="T180" fmla="+- 0 3367 14"/>
                <a:gd name="T181" fmla="*/ T180 w 3428"/>
                <a:gd name="T182" fmla="+- 0 1900 160"/>
                <a:gd name="T183" fmla="*/ 1900 h 1748"/>
                <a:gd name="T184" fmla="+- 0 3396 14"/>
                <a:gd name="T185" fmla="*/ T184 w 3428"/>
                <a:gd name="T186" fmla="+- 0 1904 160"/>
                <a:gd name="T187" fmla="*/ 1904 h 1748"/>
                <a:gd name="T188" fmla="+- 0 3420 14"/>
                <a:gd name="T189" fmla="*/ T188 w 3428"/>
                <a:gd name="T190" fmla="+- 0 1907 160"/>
                <a:gd name="T191" fmla="*/ 1907 h 1748"/>
                <a:gd name="T192" fmla="+- 0 3433 14"/>
                <a:gd name="T193" fmla="*/ T192 w 3428"/>
                <a:gd name="T194" fmla="+- 0 1906 160"/>
                <a:gd name="T195" fmla="*/ 1906 h 1748"/>
                <a:gd name="T196" fmla="+- 0 3441 14"/>
                <a:gd name="T197" fmla="*/ T196 w 3428"/>
                <a:gd name="T198" fmla="+- 0 1903 160"/>
                <a:gd name="T199" fmla="*/ 1903 h 1748"/>
                <a:gd name="T200" fmla="+- 0 3441 14"/>
                <a:gd name="T201" fmla="*/ T200 w 3428"/>
                <a:gd name="T202" fmla="+- 0 1898 160"/>
                <a:gd name="T203" fmla="*/ 1898 h 1748"/>
                <a:gd name="T204" fmla="+- 0 3438 14"/>
                <a:gd name="T205" fmla="*/ T204 w 3428"/>
                <a:gd name="T206" fmla="+- 0 1890 160"/>
                <a:gd name="T207" fmla="*/ 1890 h 1748"/>
                <a:gd name="T208" fmla="+- 0 3437 14"/>
                <a:gd name="T209" fmla="*/ T208 w 3428"/>
                <a:gd name="T210" fmla="+- 0 1883 160"/>
                <a:gd name="T211" fmla="*/ 1883 h 174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</a:cxnLst>
              <a:rect l="0" t="0" r="r" b="b"/>
              <a:pathLst>
                <a:path w="3428" h="1748">
                  <a:moveTo>
                    <a:pt x="0" y="10"/>
                  </a:moveTo>
                  <a:lnTo>
                    <a:pt x="27" y="7"/>
                  </a:lnTo>
                  <a:lnTo>
                    <a:pt x="52" y="4"/>
                  </a:lnTo>
                  <a:lnTo>
                    <a:pt x="80" y="1"/>
                  </a:lnTo>
                  <a:lnTo>
                    <a:pt x="107" y="0"/>
                  </a:lnTo>
                  <a:lnTo>
                    <a:pt x="121" y="0"/>
                  </a:lnTo>
                  <a:lnTo>
                    <a:pt x="136" y="0"/>
                  </a:lnTo>
                  <a:lnTo>
                    <a:pt x="150" y="0"/>
                  </a:lnTo>
                  <a:lnTo>
                    <a:pt x="165" y="1"/>
                  </a:lnTo>
                  <a:lnTo>
                    <a:pt x="180" y="3"/>
                  </a:lnTo>
                  <a:lnTo>
                    <a:pt x="195" y="4"/>
                  </a:lnTo>
                  <a:lnTo>
                    <a:pt x="212" y="7"/>
                  </a:lnTo>
                  <a:lnTo>
                    <a:pt x="229" y="10"/>
                  </a:lnTo>
                  <a:lnTo>
                    <a:pt x="246" y="13"/>
                  </a:lnTo>
                  <a:lnTo>
                    <a:pt x="262" y="16"/>
                  </a:lnTo>
                  <a:lnTo>
                    <a:pt x="281" y="18"/>
                  </a:lnTo>
                  <a:lnTo>
                    <a:pt x="299" y="21"/>
                  </a:lnTo>
                  <a:lnTo>
                    <a:pt x="377" y="32"/>
                  </a:lnTo>
                  <a:lnTo>
                    <a:pt x="395" y="37"/>
                  </a:lnTo>
                  <a:lnTo>
                    <a:pt x="406" y="41"/>
                  </a:lnTo>
                  <a:lnTo>
                    <a:pt x="415" y="44"/>
                  </a:lnTo>
                  <a:lnTo>
                    <a:pt x="426" y="47"/>
                  </a:lnTo>
                  <a:lnTo>
                    <a:pt x="435" y="51"/>
                  </a:lnTo>
                  <a:lnTo>
                    <a:pt x="445" y="56"/>
                  </a:lnTo>
                  <a:lnTo>
                    <a:pt x="454" y="62"/>
                  </a:lnTo>
                  <a:lnTo>
                    <a:pt x="465" y="66"/>
                  </a:lnTo>
                  <a:lnTo>
                    <a:pt x="474" y="74"/>
                  </a:lnTo>
                  <a:lnTo>
                    <a:pt x="485" y="80"/>
                  </a:lnTo>
                  <a:lnTo>
                    <a:pt x="494" y="88"/>
                  </a:lnTo>
                  <a:lnTo>
                    <a:pt x="505" y="95"/>
                  </a:lnTo>
                  <a:lnTo>
                    <a:pt x="514" y="105"/>
                  </a:lnTo>
                  <a:lnTo>
                    <a:pt x="523" y="114"/>
                  </a:lnTo>
                  <a:lnTo>
                    <a:pt x="534" y="124"/>
                  </a:lnTo>
                  <a:lnTo>
                    <a:pt x="543" y="136"/>
                  </a:lnTo>
                  <a:lnTo>
                    <a:pt x="552" y="149"/>
                  </a:lnTo>
                  <a:lnTo>
                    <a:pt x="559" y="162"/>
                  </a:lnTo>
                  <a:lnTo>
                    <a:pt x="568" y="176"/>
                  </a:lnTo>
                  <a:lnTo>
                    <a:pt x="576" y="191"/>
                  </a:lnTo>
                  <a:lnTo>
                    <a:pt x="585" y="208"/>
                  </a:lnTo>
                  <a:lnTo>
                    <a:pt x="593" y="225"/>
                  </a:lnTo>
                  <a:lnTo>
                    <a:pt x="601" y="243"/>
                  </a:lnTo>
                  <a:lnTo>
                    <a:pt x="608" y="261"/>
                  </a:lnTo>
                  <a:lnTo>
                    <a:pt x="616" y="281"/>
                  </a:lnTo>
                  <a:lnTo>
                    <a:pt x="624" y="301"/>
                  </a:lnTo>
                  <a:lnTo>
                    <a:pt x="631" y="321"/>
                  </a:lnTo>
                  <a:lnTo>
                    <a:pt x="661" y="403"/>
                  </a:lnTo>
                  <a:lnTo>
                    <a:pt x="695" y="486"/>
                  </a:lnTo>
                  <a:lnTo>
                    <a:pt x="715" y="527"/>
                  </a:lnTo>
                  <a:lnTo>
                    <a:pt x="724" y="547"/>
                  </a:lnTo>
                  <a:lnTo>
                    <a:pt x="735" y="565"/>
                  </a:lnTo>
                  <a:lnTo>
                    <a:pt x="745" y="585"/>
                  </a:lnTo>
                  <a:lnTo>
                    <a:pt x="757" y="603"/>
                  </a:lnTo>
                  <a:lnTo>
                    <a:pt x="768" y="620"/>
                  </a:lnTo>
                  <a:lnTo>
                    <a:pt x="782" y="637"/>
                  </a:lnTo>
                  <a:lnTo>
                    <a:pt x="794" y="653"/>
                  </a:lnTo>
                  <a:lnTo>
                    <a:pt x="808" y="667"/>
                  </a:lnTo>
                  <a:lnTo>
                    <a:pt x="823" y="683"/>
                  </a:lnTo>
                  <a:lnTo>
                    <a:pt x="838" y="695"/>
                  </a:lnTo>
                  <a:lnTo>
                    <a:pt x="853" y="707"/>
                  </a:lnTo>
                  <a:lnTo>
                    <a:pt x="870" y="719"/>
                  </a:lnTo>
                  <a:lnTo>
                    <a:pt x="888" y="728"/>
                  </a:lnTo>
                  <a:lnTo>
                    <a:pt x="907" y="739"/>
                  </a:lnTo>
                  <a:lnTo>
                    <a:pt x="925" y="748"/>
                  </a:lnTo>
                  <a:lnTo>
                    <a:pt x="945" y="756"/>
                  </a:lnTo>
                  <a:lnTo>
                    <a:pt x="965" y="763"/>
                  </a:lnTo>
                  <a:lnTo>
                    <a:pt x="986" y="771"/>
                  </a:lnTo>
                  <a:lnTo>
                    <a:pt x="1007" y="778"/>
                  </a:lnTo>
                  <a:lnTo>
                    <a:pt x="1029" y="784"/>
                  </a:lnTo>
                  <a:lnTo>
                    <a:pt x="1051" y="791"/>
                  </a:lnTo>
                  <a:lnTo>
                    <a:pt x="1073" y="795"/>
                  </a:lnTo>
                  <a:lnTo>
                    <a:pt x="1120" y="806"/>
                  </a:lnTo>
                  <a:lnTo>
                    <a:pt x="1166" y="817"/>
                  </a:lnTo>
                  <a:lnTo>
                    <a:pt x="1213" y="825"/>
                  </a:lnTo>
                  <a:lnTo>
                    <a:pt x="1260" y="836"/>
                  </a:lnTo>
                  <a:lnTo>
                    <a:pt x="1307" y="847"/>
                  </a:lnTo>
                  <a:lnTo>
                    <a:pt x="1353" y="858"/>
                  </a:lnTo>
                  <a:lnTo>
                    <a:pt x="1376" y="865"/>
                  </a:lnTo>
                  <a:lnTo>
                    <a:pt x="1399" y="871"/>
                  </a:lnTo>
                  <a:lnTo>
                    <a:pt x="1420" y="879"/>
                  </a:lnTo>
                  <a:lnTo>
                    <a:pt x="1441" y="886"/>
                  </a:lnTo>
                  <a:lnTo>
                    <a:pt x="1463" y="894"/>
                  </a:lnTo>
                  <a:lnTo>
                    <a:pt x="1524" y="923"/>
                  </a:lnTo>
                  <a:lnTo>
                    <a:pt x="1558" y="946"/>
                  </a:lnTo>
                  <a:lnTo>
                    <a:pt x="1577" y="958"/>
                  </a:lnTo>
                  <a:lnTo>
                    <a:pt x="1592" y="970"/>
                  </a:lnTo>
                  <a:lnTo>
                    <a:pt x="1607" y="984"/>
                  </a:lnTo>
                  <a:lnTo>
                    <a:pt x="1623" y="996"/>
                  </a:lnTo>
                  <a:lnTo>
                    <a:pt x="1636" y="1010"/>
                  </a:lnTo>
                  <a:lnTo>
                    <a:pt x="1651" y="1023"/>
                  </a:lnTo>
                  <a:lnTo>
                    <a:pt x="1677" y="1052"/>
                  </a:lnTo>
                  <a:lnTo>
                    <a:pt x="1703" y="1083"/>
                  </a:lnTo>
                  <a:lnTo>
                    <a:pt x="1729" y="1113"/>
                  </a:lnTo>
                  <a:lnTo>
                    <a:pt x="1756" y="1145"/>
                  </a:lnTo>
                  <a:lnTo>
                    <a:pt x="1770" y="1160"/>
                  </a:lnTo>
                  <a:lnTo>
                    <a:pt x="1784" y="1175"/>
                  </a:lnTo>
                  <a:lnTo>
                    <a:pt x="1797" y="1191"/>
                  </a:lnTo>
                  <a:lnTo>
                    <a:pt x="1843" y="1238"/>
                  </a:lnTo>
                  <a:lnTo>
                    <a:pt x="1897" y="1283"/>
                  </a:lnTo>
                  <a:lnTo>
                    <a:pt x="1958" y="1326"/>
                  </a:lnTo>
                  <a:lnTo>
                    <a:pt x="2005" y="1353"/>
                  </a:lnTo>
                  <a:lnTo>
                    <a:pt x="2029" y="1367"/>
                  </a:lnTo>
                  <a:lnTo>
                    <a:pt x="2056" y="1379"/>
                  </a:lnTo>
                  <a:lnTo>
                    <a:pt x="2084" y="1393"/>
                  </a:lnTo>
                  <a:lnTo>
                    <a:pt x="2116" y="1405"/>
                  </a:lnTo>
                  <a:lnTo>
                    <a:pt x="2148" y="1417"/>
                  </a:lnTo>
                  <a:lnTo>
                    <a:pt x="2183" y="1431"/>
                  </a:lnTo>
                  <a:lnTo>
                    <a:pt x="2219" y="1443"/>
                  </a:lnTo>
                  <a:lnTo>
                    <a:pt x="2258" y="1455"/>
                  </a:lnTo>
                  <a:lnTo>
                    <a:pt x="2297" y="1469"/>
                  </a:lnTo>
                  <a:lnTo>
                    <a:pt x="2337" y="1481"/>
                  </a:lnTo>
                  <a:lnTo>
                    <a:pt x="2380" y="1493"/>
                  </a:lnTo>
                  <a:lnTo>
                    <a:pt x="2422" y="1507"/>
                  </a:lnTo>
                  <a:lnTo>
                    <a:pt x="2509" y="1531"/>
                  </a:lnTo>
                  <a:lnTo>
                    <a:pt x="2599" y="1556"/>
                  </a:lnTo>
                  <a:lnTo>
                    <a:pt x="2689" y="1580"/>
                  </a:lnTo>
                  <a:lnTo>
                    <a:pt x="2778" y="1601"/>
                  </a:lnTo>
                  <a:lnTo>
                    <a:pt x="2865" y="1624"/>
                  </a:lnTo>
                  <a:lnTo>
                    <a:pt x="2908" y="1633"/>
                  </a:lnTo>
                  <a:lnTo>
                    <a:pt x="2949" y="1644"/>
                  </a:lnTo>
                  <a:lnTo>
                    <a:pt x="2990" y="1653"/>
                  </a:lnTo>
                  <a:lnTo>
                    <a:pt x="3028" y="1664"/>
                  </a:lnTo>
                  <a:lnTo>
                    <a:pt x="3066" y="1671"/>
                  </a:lnTo>
                  <a:lnTo>
                    <a:pt x="3103" y="1680"/>
                  </a:lnTo>
                  <a:lnTo>
                    <a:pt x="3136" y="1688"/>
                  </a:lnTo>
                  <a:lnTo>
                    <a:pt x="3168" y="1696"/>
                  </a:lnTo>
                  <a:lnTo>
                    <a:pt x="3199" y="1703"/>
                  </a:lnTo>
                  <a:lnTo>
                    <a:pt x="3226" y="1711"/>
                  </a:lnTo>
                  <a:lnTo>
                    <a:pt x="3252" y="1717"/>
                  </a:lnTo>
                  <a:lnTo>
                    <a:pt x="3275" y="1721"/>
                  </a:lnTo>
                  <a:lnTo>
                    <a:pt x="3285" y="1725"/>
                  </a:lnTo>
                  <a:lnTo>
                    <a:pt x="3294" y="1728"/>
                  </a:lnTo>
                  <a:lnTo>
                    <a:pt x="3304" y="1729"/>
                  </a:lnTo>
                  <a:lnTo>
                    <a:pt x="3313" y="1730"/>
                  </a:lnTo>
                  <a:lnTo>
                    <a:pt x="3322" y="1734"/>
                  </a:lnTo>
                  <a:lnTo>
                    <a:pt x="3330" y="1735"/>
                  </a:lnTo>
                  <a:lnTo>
                    <a:pt x="3337" y="1737"/>
                  </a:lnTo>
                  <a:lnTo>
                    <a:pt x="3345" y="1738"/>
                  </a:lnTo>
                  <a:lnTo>
                    <a:pt x="3353" y="1740"/>
                  </a:lnTo>
                  <a:lnTo>
                    <a:pt x="3358" y="1741"/>
                  </a:lnTo>
                  <a:lnTo>
                    <a:pt x="3371" y="1743"/>
                  </a:lnTo>
                  <a:lnTo>
                    <a:pt x="3382" y="1744"/>
                  </a:lnTo>
                  <a:lnTo>
                    <a:pt x="3391" y="1746"/>
                  </a:lnTo>
                  <a:lnTo>
                    <a:pt x="3398" y="1747"/>
                  </a:lnTo>
                  <a:lnTo>
                    <a:pt x="3406" y="1747"/>
                  </a:lnTo>
                  <a:lnTo>
                    <a:pt x="3412" y="1747"/>
                  </a:lnTo>
                  <a:lnTo>
                    <a:pt x="3416" y="1747"/>
                  </a:lnTo>
                  <a:lnTo>
                    <a:pt x="3419" y="1746"/>
                  </a:lnTo>
                  <a:lnTo>
                    <a:pt x="3423" y="1746"/>
                  </a:lnTo>
                  <a:lnTo>
                    <a:pt x="3426" y="1744"/>
                  </a:lnTo>
                  <a:lnTo>
                    <a:pt x="3427" y="1743"/>
                  </a:lnTo>
                  <a:lnTo>
                    <a:pt x="3427" y="1741"/>
                  </a:lnTo>
                  <a:lnTo>
                    <a:pt x="3428" y="1740"/>
                  </a:lnTo>
                  <a:lnTo>
                    <a:pt x="3427" y="1738"/>
                  </a:lnTo>
                  <a:lnTo>
                    <a:pt x="3427" y="1737"/>
                  </a:lnTo>
                  <a:lnTo>
                    <a:pt x="3426" y="1734"/>
                  </a:lnTo>
                  <a:lnTo>
                    <a:pt x="3424" y="1730"/>
                  </a:lnTo>
                  <a:lnTo>
                    <a:pt x="3423" y="1726"/>
                  </a:lnTo>
                  <a:lnTo>
                    <a:pt x="3423" y="1725"/>
                  </a:lnTo>
                  <a:lnTo>
                    <a:pt x="3423" y="1723"/>
                  </a:lnTo>
                  <a:lnTo>
                    <a:pt x="3424" y="1721"/>
                  </a:lnTo>
                  <a:lnTo>
                    <a:pt x="3427" y="1721"/>
                  </a:lnTo>
                </a:path>
              </a:pathLst>
            </a:custGeom>
            <a:noFill/>
            <a:ln w="18348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</p:grpSp>
      <p:sp>
        <p:nvSpPr>
          <p:cNvPr id="8" name="Прямоугольник 7"/>
          <p:cNvSpPr/>
          <p:nvPr/>
        </p:nvSpPr>
        <p:spPr>
          <a:xfrm rot="16200000">
            <a:off x="498291" y="3659679"/>
            <a:ext cx="2804115" cy="288032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/>
                </a:solidFill>
              </a:rPr>
              <a:t>Удельные издержки</a:t>
            </a:r>
            <a:endParaRPr lang="ru-RU" dirty="0">
              <a:solidFill>
                <a:schemeClr val="accent4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40750" y="5881469"/>
            <a:ext cx="3316565" cy="279638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/>
                </a:solidFill>
              </a:rPr>
              <a:t>Объемы производства</a:t>
            </a:r>
            <a:endParaRPr lang="ru-RU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87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01625"/>
            <a:ext cx="8000057" cy="751111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4"/>
                </a:solidFill>
              </a:rPr>
              <a:t>Пример </a:t>
            </a:r>
            <a:r>
              <a:rPr lang="ru-RU" b="1" dirty="0" smtClean="0">
                <a:solidFill>
                  <a:schemeClr val="accent4"/>
                </a:solidFill>
              </a:rPr>
              <a:t>математической </a:t>
            </a:r>
            <a:r>
              <a:rPr lang="ru-RU" b="1" dirty="0">
                <a:solidFill>
                  <a:schemeClr val="accent4"/>
                </a:solidFill>
              </a:rPr>
              <a:t>модели</a:t>
            </a: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4592905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7" y="4725144"/>
            <a:ext cx="4809787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9512" y="5085184"/>
            <a:ext cx="36724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/>
                </a:solidFill>
              </a:rPr>
              <a:t>Модель полевого </a:t>
            </a:r>
            <a:r>
              <a:rPr lang="ru-RU" sz="2400" dirty="0" err="1" smtClean="0">
                <a:solidFill>
                  <a:schemeClr val="accent4"/>
                </a:solidFill>
              </a:rPr>
              <a:t>транзистора</a:t>
            </a:r>
            <a:r>
              <a:rPr lang="ru-RU" sz="2400" dirty="0" err="1" smtClean="0"/>
              <a:t>ь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1782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823119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4"/>
                </a:solidFill>
              </a:rPr>
              <a:t>М</a:t>
            </a:r>
            <a:r>
              <a:rPr lang="ru-RU" b="1" dirty="0" smtClean="0">
                <a:solidFill>
                  <a:schemeClr val="accent4"/>
                </a:solidFill>
              </a:rPr>
              <a:t>етоды </a:t>
            </a:r>
            <a:r>
              <a:rPr lang="ru-RU" b="1" dirty="0">
                <a:solidFill>
                  <a:schemeClr val="accent4"/>
                </a:solidFill>
              </a:rPr>
              <a:t>принятия решений </a:t>
            </a:r>
            <a:endParaRPr lang="ru-RU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204864"/>
            <a:ext cx="7712025" cy="3737149"/>
          </a:xfrm>
        </p:spPr>
        <p:txBody>
          <a:bodyPr/>
          <a:lstStyle/>
          <a:p>
            <a:pPr lvl="0"/>
            <a:r>
              <a:rPr lang="ru-RU" sz="3200" b="1" dirty="0">
                <a:solidFill>
                  <a:srgbClr val="FF0000"/>
                </a:solidFill>
              </a:rPr>
              <a:t>Неформальные (эвристические</a:t>
            </a:r>
            <a:r>
              <a:rPr lang="ru-RU" sz="3200" b="1" dirty="0" smtClean="0">
                <a:solidFill>
                  <a:srgbClr val="FF0000"/>
                </a:solidFill>
              </a:rPr>
              <a:t>);</a:t>
            </a:r>
          </a:p>
          <a:p>
            <a:pPr marL="0" lvl="0" indent="0">
              <a:buNone/>
            </a:pPr>
            <a:endParaRPr lang="ru-RU" sz="3200" b="1" dirty="0">
              <a:solidFill>
                <a:srgbClr val="FF0000"/>
              </a:solidFill>
            </a:endParaRPr>
          </a:p>
          <a:p>
            <a:pPr lvl="0"/>
            <a:r>
              <a:rPr lang="ru-RU" sz="3200" b="1" dirty="0" smtClean="0">
                <a:solidFill>
                  <a:srgbClr val="FF0000"/>
                </a:solidFill>
              </a:rPr>
              <a:t>Коллективные;</a:t>
            </a:r>
          </a:p>
          <a:p>
            <a:pPr marL="0" lvl="0" indent="0">
              <a:buNone/>
            </a:pPr>
            <a:endParaRPr lang="ru-RU" sz="3200" b="1" dirty="0">
              <a:solidFill>
                <a:srgbClr val="FF0000"/>
              </a:solidFill>
            </a:endParaRPr>
          </a:p>
          <a:p>
            <a:pPr lvl="0"/>
            <a:r>
              <a:rPr lang="ru-RU" sz="3200" b="1" dirty="0">
                <a:solidFill>
                  <a:srgbClr val="FF0000"/>
                </a:solidFill>
              </a:rPr>
              <a:t>Количественные.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86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89512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Описание методов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7096" y="1700808"/>
            <a:ext cx="7597352" cy="4824536"/>
          </a:xfrm>
        </p:spPr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</a:rPr>
              <a:t>Н</a:t>
            </a:r>
            <a:r>
              <a:rPr lang="ru-RU" sz="3200" b="1" dirty="0" smtClean="0">
                <a:solidFill>
                  <a:srgbClr val="FF0000"/>
                </a:solidFill>
              </a:rPr>
              <a:t>еформальные </a:t>
            </a:r>
            <a:r>
              <a:rPr lang="ru-RU" sz="3200" b="1" dirty="0">
                <a:solidFill>
                  <a:srgbClr val="FF0000"/>
                </a:solidFill>
              </a:rPr>
              <a:t>методы </a:t>
            </a:r>
            <a:r>
              <a:rPr lang="ru-RU" sz="3200" dirty="0"/>
              <a:t>базируются на интуиции менеджера. Их преимущество состоит в том, что принимаются они оперативно, </a:t>
            </a:r>
            <a:r>
              <a:rPr lang="ru-RU" sz="3200" dirty="0" smtClean="0"/>
              <a:t>а недостаток </a:t>
            </a:r>
            <a:r>
              <a:rPr lang="ru-RU" sz="3200" dirty="0"/>
              <a:t>- неформальные методы не гарантируют от </a:t>
            </a:r>
            <a:r>
              <a:rPr lang="ru-RU" sz="3200" dirty="0" smtClean="0"/>
              <a:t>принятия ошибочных </a:t>
            </a:r>
            <a:r>
              <a:rPr lang="ru-RU" sz="3200" dirty="0"/>
              <a:t>(неэффективных) </a:t>
            </a:r>
            <a:r>
              <a:rPr lang="ru-RU" sz="3200" dirty="0" smtClean="0"/>
              <a:t>решений.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7058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895127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Описание методов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556792"/>
            <a:ext cx="8532440" cy="4608512"/>
          </a:xfrm>
        </p:spPr>
        <p:txBody>
          <a:bodyPr/>
          <a:lstStyle/>
          <a:p>
            <a:pPr lvl="0"/>
            <a:r>
              <a:rPr lang="ru-RU" sz="2600" dirty="0"/>
              <a:t>Основным моментом в процессе </a:t>
            </a:r>
            <a:r>
              <a:rPr lang="ru-RU" sz="2600" b="1" dirty="0"/>
              <a:t>коллективной работы</a:t>
            </a:r>
            <a:r>
              <a:rPr lang="ru-RU" sz="2600" dirty="0"/>
              <a:t> над </a:t>
            </a:r>
            <a:r>
              <a:rPr lang="ru-RU" sz="2600" dirty="0" smtClean="0"/>
              <a:t>принятием управленческих </a:t>
            </a:r>
            <a:r>
              <a:rPr lang="ru-RU" sz="2600" dirty="0"/>
              <a:t>решений является определение круга лиц, участников данной </a:t>
            </a:r>
            <a:r>
              <a:rPr lang="ru-RU" sz="2600" dirty="0" smtClean="0"/>
              <a:t>процедуры (экспертов). </a:t>
            </a:r>
            <a:r>
              <a:rPr lang="ru-RU" sz="2600" u="sng" dirty="0">
                <a:solidFill>
                  <a:srgbClr val="FF0000"/>
                </a:solidFill>
              </a:rPr>
              <a:t>Главными </a:t>
            </a:r>
            <a:r>
              <a:rPr lang="ru-RU" sz="2600" u="sng" dirty="0" smtClean="0">
                <a:solidFill>
                  <a:srgbClr val="FF0000"/>
                </a:solidFill>
              </a:rPr>
              <a:t>критериями </a:t>
            </a:r>
            <a:r>
              <a:rPr lang="ru-RU" sz="2600" dirty="0"/>
              <a:t>формирования такой группы являются </a:t>
            </a:r>
            <a:r>
              <a:rPr lang="ru-RU" sz="2600" i="1" dirty="0">
                <a:solidFill>
                  <a:srgbClr val="FF0000"/>
                </a:solidFill>
              </a:rPr>
              <a:t>компетентность, </a:t>
            </a:r>
            <a:r>
              <a:rPr lang="ru-RU" sz="2600" i="1" dirty="0" smtClean="0">
                <a:solidFill>
                  <a:srgbClr val="FF0000"/>
                </a:solidFill>
              </a:rPr>
              <a:t>способность </a:t>
            </a:r>
            <a:r>
              <a:rPr lang="ru-RU" sz="2600" i="1" dirty="0">
                <a:solidFill>
                  <a:srgbClr val="FF0000"/>
                </a:solidFill>
              </a:rPr>
              <a:t>решать творческие задачи, конструктивность </a:t>
            </a:r>
            <a:r>
              <a:rPr lang="ru-RU" sz="2600" i="1" dirty="0" smtClean="0">
                <a:solidFill>
                  <a:srgbClr val="FF0000"/>
                </a:solidFill>
              </a:rPr>
              <a:t>мышления </a:t>
            </a:r>
            <a:r>
              <a:rPr lang="ru-RU" sz="2600" i="1" dirty="0">
                <a:solidFill>
                  <a:srgbClr val="FF0000"/>
                </a:solidFill>
              </a:rPr>
              <a:t>и </a:t>
            </a:r>
            <a:r>
              <a:rPr lang="ru-RU" sz="2600" i="1" dirty="0" smtClean="0">
                <a:solidFill>
                  <a:srgbClr val="FF0000"/>
                </a:solidFill>
              </a:rPr>
              <a:t>коммуникабельность</a:t>
            </a:r>
            <a:r>
              <a:rPr lang="ru-RU" sz="2600" dirty="0" smtClean="0"/>
              <a:t>. Коллективные </a:t>
            </a:r>
            <a:r>
              <a:rPr lang="ru-RU" sz="2600" dirty="0"/>
              <a:t>формы групповой работы могут быть </a:t>
            </a:r>
            <a:r>
              <a:rPr lang="ru-RU" sz="2600" dirty="0" smtClean="0"/>
              <a:t>разными</a:t>
            </a:r>
            <a:r>
              <a:rPr lang="ru-RU" sz="2600" dirty="0"/>
              <a:t>: заседание, совещание, работа в </a:t>
            </a:r>
            <a:r>
              <a:rPr lang="ru-RU" sz="2600" dirty="0" smtClean="0"/>
              <a:t>проектной группе, комиссии </a:t>
            </a:r>
            <a:r>
              <a:rPr lang="ru-RU" sz="2600" dirty="0"/>
              <a:t>и т.п.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448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Объект и субъект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827213"/>
            <a:ext cx="3352800" cy="42687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100" u="sng" smtClean="0"/>
              <a:t>Объект</a:t>
            </a:r>
            <a:r>
              <a:rPr lang="ru-RU" sz="2100" smtClean="0"/>
              <a:t> управленческого решения – система или операция.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100" smtClean="0"/>
          </a:p>
          <a:p>
            <a:pPr eaLnBrk="1" hangingPunct="1">
              <a:lnSpc>
                <a:spcPct val="80000"/>
              </a:lnSpc>
            </a:pPr>
            <a:r>
              <a:rPr lang="ru-RU" sz="2100" u="sng" smtClean="0"/>
              <a:t>Субъектом </a:t>
            </a:r>
            <a:r>
              <a:rPr lang="ru-RU" sz="2100" smtClean="0"/>
              <a:t>управленческого решения могут быть как управляющая подсистема организационно-производственной системы, так и лицо, принимающее решение.</a:t>
            </a:r>
          </a:p>
        </p:txBody>
      </p:sp>
      <p:pic>
        <p:nvPicPr>
          <p:cNvPr id="5124" name="Picture 5" descr="blog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8600" y="2057400"/>
            <a:ext cx="4805363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895127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Описание методов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827213"/>
            <a:ext cx="8208912" cy="4114800"/>
          </a:xfrm>
        </p:spPr>
        <p:txBody>
          <a:bodyPr/>
          <a:lstStyle/>
          <a:p>
            <a:pPr lvl="0"/>
            <a:r>
              <a:rPr lang="ru-RU" sz="2600" dirty="0"/>
              <a:t>В </a:t>
            </a:r>
            <a:r>
              <a:rPr lang="ru-RU" sz="2600" dirty="0" smtClean="0"/>
              <a:t>основе </a:t>
            </a:r>
            <a:r>
              <a:rPr lang="ru-RU" sz="2600" b="1" dirty="0" smtClean="0">
                <a:solidFill>
                  <a:srgbClr val="FF0000"/>
                </a:solidFill>
              </a:rPr>
              <a:t>количественных</a:t>
            </a:r>
            <a:r>
              <a:rPr lang="ru-RU" sz="2600" dirty="0" smtClean="0"/>
              <a:t> методов лежит научно-практический </a:t>
            </a:r>
            <a:r>
              <a:rPr lang="ru-RU" sz="2600" dirty="0"/>
              <a:t>подход, предполагающий выбор оптимальных решений путем </a:t>
            </a:r>
            <a:r>
              <a:rPr lang="ru-RU" sz="2600" dirty="0" smtClean="0"/>
              <a:t>компьютерной обработки больших массивов информации. Особое </a:t>
            </a:r>
            <a:r>
              <a:rPr lang="ru-RU" sz="2600" dirty="0"/>
              <a:t>место в классификации методов принятия </a:t>
            </a:r>
            <a:r>
              <a:rPr lang="ru-RU" sz="2600" dirty="0" smtClean="0"/>
              <a:t>решений </a:t>
            </a:r>
            <a:r>
              <a:rPr lang="ru-RU" sz="2600" dirty="0"/>
              <a:t>занимают </a:t>
            </a:r>
            <a:r>
              <a:rPr lang="ru-RU" sz="2600" b="1" dirty="0"/>
              <a:t>методы платежной матрицы </a:t>
            </a:r>
            <a:r>
              <a:rPr lang="ru-RU" sz="2600" dirty="0"/>
              <a:t>и</a:t>
            </a:r>
            <a:r>
              <a:rPr lang="ru-RU" sz="2600" b="1" dirty="0"/>
              <a:t> дерева </a:t>
            </a:r>
            <a:r>
              <a:rPr lang="ru-RU" sz="2600" b="1" dirty="0" smtClean="0"/>
              <a:t>решений</a:t>
            </a:r>
            <a:r>
              <a:rPr lang="ru-RU" sz="2600" b="1" dirty="0"/>
              <a:t>, </a:t>
            </a:r>
            <a:r>
              <a:rPr lang="ru-RU" sz="2600" dirty="0"/>
              <a:t>обеспечивающие принятие более качественных решений, чем </a:t>
            </a:r>
            <a:r>
              <a:rPr lang="ru-RU" sz="2600" dirty="0" smtClean="0"/>
              <a:t>с использованием традиционных подходов.</a:t>
            </a:r>
            <a:endParaRPr lang="ru-RU" sz="26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9582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6" t="40792" r="25105" b="7540"/>
          <a:stretch/>
        </p:blipFill>
        <p:spPr bwMode="auto">
          <a:xfrm>
            <a:off x="1048966" y="457199"/>
            <a:ext cx="6799634" cy="6135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62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0" t="39726" r="24328" b="34924"/>
          <a:stretch/>
        </p:blipFill>
        <p:spPr bwMode="auto">
          <a:xfrm>
            <a:off x="685800" y="1828800"/>
            <a:ext cx="8203288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020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Вывод: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500" u="sng" smtClean="0"/>
              <a:t>Управленческое решение</a:t>
            </a:r>
            <a:r>
              <a:rPr lang="ru-RU" sz="2500" smtClean="0"/>
              <a:t> — это выбор, который должен сделать руководитель, чтобы выполнить обязанности, обусловленные занимаемой им должностью.</a:t>
            </a:r>
          </a:p>
          <a:p>
            <a:pPr eaLnBrk="1" hangingPunct="1"/>
            <a:r>
              <a:rPr lang="ru-RU" sz="2500" u="sng" smtClean="0"/>
              <a:t>Необходимо</a:t>
            </a:r>
            <a:r>
              <a:rPr lang="ru-RU" sz="2500" smtClean="0"/>
              <a:t> правильно классифицировать и принимать управленческие решения, т.к. от этого зависит будущее не только одного человека, но и всей организации в целом.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Основные отличия между управленческими решениями и решениями в частной жизни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86200" y="1827213"/>
            <a:ext cx="4797425" cy="47259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smtClean="0"/>
              <a:t>1. </a:t>
            </a:r>
            <a:r>
              <a:rPr lang="ru-RU" sz="2000" u="sng" smtClean="0"/>
              <a:t>ЦЕЛЬ.</a:t>
            </a:r>
            <a:r>
              <a:rPr lang="ru-RU" sz="2000" smtClean="0"/>
              <a:t> Индивид действует исходя из собственных потребностей, а руководитель компании из интересов компании.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2. </a:t>
            </a:r>
            <a:r>
              <a:rPr lang="ru-RU" sz="2000" u="sng" smtClean="0"/>
              <a:t>ПОСЛЕДСТВИЯ</a:t>
            </a:r>
            <a:r>
              <a:rPr lang="ru-RU" sz="2000" smtClean="0"/>
              <a:t>. Индивид после принятия решений имеет не столь глобальные последствия по сравнению с менеджером высшего звена, например.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3. </a:t>
            </a:r>
            <a:r>
              <a:rPr lang="ru-RU" sz="2000" u="sng" smtClean="0"/>
              <a:t>РАЗДЕЛЕНИЕ ТРУДА.</a:t>
            </a:r>
            <a:r>
              <a:rPr lang="ru-RU" sz="2000" smtClean="0"/>
              <a:t> В жизни индивид обычно сам выполняет то или иное действие, в компании – разделение труда. </a:t>
            </a:r>
            <a:endParaRPr lang="ru-RU" sz="2000" u="sng" smtClean="0"/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4. </a:t>
            </a:r>
            <a:r>
              <a:rPr lang="ru-RU" sz="2000" u="sng" smtClean="0"/>
              <a:t>ПРОФЕССИОНАЛИЗМ. </a:t>
            </a:r>
            <a:r>
              <a:rPr lang="ru-RU" sz="2000" smtClean="0"/>
              <a:t>В жизни человек самостоятельно принимает решение. В компании – это требует большого профессионализма.</a:t>
            </a:r>
            <a:r>
              <a:rPr lang="ru-RU" sz="2100" smtClean="0"/>
              <a:t> </a:t>
            </a:r>
          </a:p>
          <a:p>
            <a:pPr eaLnBrk="1" hangingPunct="1">
              <a:lnSpc>
                <a:spcPct val="80000"/>
              </a:lnSpc>
            </a:pPr>
            <a:endParaRPr lang="ru-RU" sz="2100" smtClean="0"/>
          </a:p>
        </p:txBody>
      </p:sp>
      <p:pic>
        <p:nvPicPr>
          <p:cNvPr id="6148" name="Picture 7" descr="istock_000005164183lar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362200"/>
            <a:ext cx="2971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Управленческое решение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95800" y="1828800"/>
            <a:ext cx="4267200" cy="4572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500" smtClean="0"/>
              <a:t>формирует управляющее воздействие, связывая таким образом субъект и объект управления;</a:t>
            </a:r>
          </a:p>
          <a:p>
            <a:pPr eaLnBrk="1" hangingPunct="1">
              <a:lnSpc>
                <a:spcPct val="80000"/>
              </a:lnSpc>
            </a:pPr>
            <a:r>
              <a:rPr lang="ru-RU" sz="2500" smtClean="0"/>
              <a:t>становится результатом творческой мыслительной деятельности человека;</a:t>
            </a:r>
          </a:p>
          <a:p>
            <a:pPr eaLnBrk="1" hangingPunct="1">
              <a:lnSpc>
                <a:spcPct val="80000"/>
              </a:lnSpc>
            </a:pPr>
            <a:r>
              <a:rPr lang="ru-RU" sz="2500" smtClean="0"/>
              <a:t>определяет круг действий субъекта и объекта управления для достижения общих целей данной системы.</a:t>
            </a:r>
          </a:p>
        </p:txBody>
      </p:sp>
      <p:pic>
        <p:nvPicPr>
          <p:cNvPr id="7172" name="Picture 4" descr="upravlenie_sai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505200"/>
            <a:ext cx="3657600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200" smtClean="0"/>
              <a:t>Классификация управленческих решений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/>
            <a:r>
              <a:rPr lang="ru-RU" sz="2500" u="sng" smtClean="0"/>
              <a:t>Классификация решений необходима в следующих ситуациях: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sz="2000" u="sng" smtClean="0"/>
          </a:p>
          <a:p>
            <a:pPr eaLnBrk="1" hangingPunct="1"/>
            <a:r>
              <a:rPr lang="ru-RU" sz="2000" smtClean="0"/>
              <a:t>1. Для определения методов решения различных задач, которые возникают в управленческой практике. </a:t>
            </a:r>
          </a:p>
          <a:p>
            <a:pPr eaLnBrk="1" hangingPunct="1"/>
            <a:r>
              <a:rPr lang="ru-RU" sz="2000" smtClean="0"/>
              <a:t>2. Для обозначения типов ситуаций, или иначе, параметров входа в систему принятия решений.</a:t>
            </a:r>
          </a:p>
          <a:p>
            <a:pPr eaLnBrk="1" hangingPunct="1"/>
            <a:r>
              <a:rPr lang="ru-RU" sz="2000" smtClean="0"/>
              <a:t>3. Для определения того, что можно ожидать на выходе системы принятия решения при решении различных проблем.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/>
              <a:t>1. По степени влияния на будущее организации: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0013" y="1827213"/>
            <a:ext cx="7313612" cy="22875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500" u="sng" smtClean="0"/>
              <a:t>стратегические</a:t>
            </a:r>
            <a:r>
              <a:rPr lang="ru-RU" sz="2500" smtClean="0"/>
              <a:t> - определяют общие направления развития организации и его долгосрочные цели;</a:t>
            </a:r>
          </a:p>
          <a:p>
            <a:pPr eaLnBrk="1" hangingPunct="1">
              <a:lnSpc>
                <a:spcPct val="80000"/>
              </a:lnSpc>
            </a:pPr>
            <a:r>
              <a:rPr lang="ru-RU" sz="2500" u="sng" smtClean="0"/>
              <a:t>тактические</a:t>
            </a:r>
            <a:r>
              <a:rPr lang="ru-RU" sz="2500" smtClean="0"/>
              <a:t> (конкретные методы достижения первых),</a:t>
            </a:r>
          </a:p>
          <a:p>
            <a:pPr eaLnBrk="1" hangingPunct="1">
              <a:lnSpc>
                <a:spcPct val="80000"/>
              </a:lnSpc>
            </a:pPr>
            <a:r>
              <a:rPr lang="ru-RU" sz="2500" u="sng" smtClean="0"/>
              <a:t>ситуационные</a:t>
            </a:r>
            <a:r>
              <a:rPr lang="ru-RU" sz="2500" smtClean="0"/>
              <a:t>.</a:t>
            </a:r>
          </a:p>
        </p:txBody>
      </p:sp>
      <p:pic>
        <p:nvPicPr>
          <p:cNvPr id="9220" name="Picture 4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4114800"/>
            <a:ext cx="6324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2. По масштабам: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600200"/>
            <a:ext cx="7313613" cy="2211388"/>
          </a:xfrm>
        </p:spPr>
        <p:txBody>
          <a:bodyPr/>
          <a:lstStyle/>
          <a:p>
            <a:pPr eaLnBrk="1" hangingPunct="1"/>
            <a:r>
              <a:rPr lang="ru-RU" u="sng" smtClean="0"/>
              <a:t>глобальные</a:t>
            </a:r>
            <a:r>
              <a:rPr lang="ru-RU" smtClean="0"/>
              <a:t> - охватывают всю организацию в целом;</a:t>
            </a:r>
          </a:p>
          <a:p>
            <a:pPr eaLnBrk="1" hangingPunct="1"/>
            <a:r>
              <a:rPr lang="ru-RU" u="sng" smtClean="0"/>
              <a:t>локальные</a:t>
            </a:r>
            <a:r>
              <a:rPr lang="ru-RU" smtClean="0"/>
              <a:t> - затрагивают некоторые стороны деятельности предприятия.</a:t>
            </a:r>
          </a:p>
        </p:txBody>
      </p:sp>
      <p:pic>
        <p:nvPicPr>
          <p:cNvPr id="10244" name="Picture 4" descr="2137729430_11b29f916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5800" y="41148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/>
              <a:t>3. По продолжительности периода реализации</a:t>
            </a:r>
            <a:r>
              <a:rPr lang="ru-RU" sz="3200" smtClean="0"/>
              <a:t>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u="sng" smtClean="0"/>
              <a:t>долгосрочные</a:t>
            </a:r>
            <a:r>
              <a:rPr lang="ru-RU" smtClean="0"/>
              <a:t> (более пяти лет);</a:t>
            </a:r>
          </a:p>
          <a:p>
            <a:pPr eaLnBrk="1" hangingPunct="1"/>
            <a:r>
              <a:rPr lang="ru-RU" u="sng" smtClean="0"/>
              <a:t>среднесрочные</a:t>
            </a:r>
            <a:r>
              <a:rPr lang="ru-RU" smtClean="0"/>
              <a:t> (от одного года до пяти лет);</a:t>
            </a:r>
          </a:p>
          <a:p>
            <a:pPr eaLnBrk="1" hangingPunct="1"/>
            <a:r>
              <a:rPr lang="ru-RU" u="sng" smtClean="0"/>
              <a:t>краткосрочные</a:t>
            </a:r>
            <a:r>
              <a:rPr lang="ru-RU" smtClean="0"/>
              <a:t> (менее одного года).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Затмение">
  <a:themeElements>
    <a:clrScheme name="Затмение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Затмение">
      <a:majorFont>
        <a:latin typeface="Arial"/>
        <a:ea typeface=""/>
        <a:cs typeface="Arial"/>
      </a:majorFont>
      <a:minorFont>
        <a:latin typeface="Verdan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тмение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Eclipse</Template>
  <TotalTime>319</TotalTime>
  <Words>982</Words>
  <Application>Microsoft Office PowerPoint</Application>
  <PresentationFormat>Экран (4:3)</PresentationFormat>
  <Paragraphs>133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Затмение</vt:lpstr>
      <vt:lpstr>Понятие и виды управленческих решений</vt:lpstr>
      <vt:lpstr>Управленческое решение</vt:lpstr>
      <vt:lpstr>Объект и субъект</vt:lpstr>
      <vt:lpstr>Основные отличия между управленческими решениями и решениями в частной жизни</vt:lpstr>
      <vt:lpstr>Управленческое решение</vt:lpstr>
      <vt:lpstr>Классификация управленческих решений</vt:lpstr>
      <vt:lpstr>1. По степени влияния на будущее организации:</vt:lpstr>
      <vt:lpstr>2. По масштабам:</vt:lpstr>
      <vt:lpstr>3. По продолжительности периода реализации:</vt:lpstr>
      <vt:lpstr>4. По направленности воздействия </vt:lpstr>
      <vt:lpstr>5. По обязательности выполнения:</vt:lpstr>
      <vt:lpstr>6. По функциональному назначению:</vt:lpstr>
      <vt:lpstr>7. По широте охвата: </vt:lpstr>
      <vt:lpstr>8. По степени запрограммированности:</vt:lpstr>
      <vt:lpstr>9. По сфере реализации: </vt:lpstr>
      <vt:lpstr>10. По способам принятия:</vt:lpstr>
      <vt:lpstr>Есть и другие классификации:</vt:lpstr>
      <vt:lpstr>Требования, предъявляемые к решениям </vt:lpstr>
      <vt:lpstr>Условия качественного решения </vt:lpstr>
      <vt:lpstr>Классический алгоритм  принятия управленческого решения</vt:lpstr>
      <vt:lpstr>Модели и методы принятия управленческих решений </vt:lpstr>
      <vt:lpstr>Определение</vt:lpstr>
      <vt:lpstr>Классификация моделей</vt:lpstr>
      <vt:lpstr>Примеры физических моделей</vt:lpstr>
      <vt:lpstr>Пример аналоговой модели</vt:lpstr>
      <vt:lpstr>Пример математической модели</vt:lpstr>
      <vt:lpstr>Методы принятия решений </vt:lpstr>
      <vt:lpstr>Описание методов</vt:lpstr>
      <vt:lpstr>Описание методов</vt:lpstr>
      <vt:lpstr>Описание методов</vt:lpstr>
      <vt:lpstr>Презентация PowerPoint</vt:lpstr>
      <vt:lpstr>Домашнее задание</vt:lpstr>
      <vt:lpstr>Вывод: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Алена</dc:creator>
  <cp:lastModifiedBy>User</cp:lastModifiedBy>
  <cp:revision>24</cp:revision>
  <cp:lastPrinted>1601-01-01T00:00:00Z</cp:lastPrinted>
  <dcterms:created xsi:type="dcterms:W3CDTF">2012-10-25T13:04:08Z</dcterms:created>
  <dcterms:modified xsi:type="dcterms:W3CDTF">2021-02-06T06:57:48Z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