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256" r:id="rId2"/>
    <p:sldId id="262" r:id="rId3"/>
    <p:sldId id="263" r:id="rId4"/>
    <p:sldId id="303" r:id="rId5"/>
    <p:sldId id="264" r:id="rId6"/>
    <p:sldId id="265" r:id="rId7"/>
    <p:sldId id="266" r:id="rId8"/>
    <p:sldId id="267" r:id="rId9"/>
    <p:sldId id="268" r:id="rId10"/>
    <p:sldId id="304" r:id="rId11"/>
    <p:sldId id="300" r:id="rId12"/>
    <p:sldId id="299" r:id="rId13"/>
    <p:sldId id="301" r:id="rId14"/>
    <p:sldId id="302" r:id="rId15"/>
  </p:sldIdLst>
  <p:sldSz cx="9144000" cy="6858000" type="screen4x3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3" d="100"/>
          <a:sy n="103" d="100"/>
        </p:scale>
        <p:origin x="-12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DDA010-F379-403E-941C-B80304BC938B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A9BAC-57B3-4B9B-89C5-517422F8D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6141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C35ED80-4850-4EDC-AC08-025F0D57FF32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7C48416-E483-4555-8A56-5D1EEFFBE6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348880"/>
            <a:ext cx="7175351" cy="1793167"/>
          </a:xfrm>
        </p:spPr>
        <p:txBody>
          <a:bodyPr/>
          <a:lstStyle/>
          <a:p>
            <a:r>
              <a:rPr lang="ru-RU" sz="8000" dirty="0" smtClean="0"/>
              <a:t>Маркетинг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12937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445224"/>
            <a:ext cx="6512511" cy="1143000"/>
          </a:xfrm>
        </p:spPr>
        <p:txBody>
          <a:bodyPr/>
          <a:lstStyle/>
          <a:p>
            <a:r>
              <a:rPr lang="ru-RU" sz="2400" dirty="0"/>
              <a:t>Основные методы маркетинговых исследований 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424936" cy="3474720"/>
          </a:xfrm>
        </p:spPr>
        <p:txBody>
          <a:bodyPr>
            <a:noAutofit/>
          </a:bodyPr>
          <a:lstStyle/>
          <a:p>
            <a:r>
              <a:rPr lang="ru-RU" sz="1600" b="1" i="1" dirty="0">
                <a:solidFill>
                  <a:srgbClr val="0070C0"/>
                </a:solidFill>
              </a:rPr>
              <a:t>Наблюдение</a:t>
            </a:r>
            <a:r>
              <a:rPr lang="ru-RU" sz="1600" dirty="0">
                <a:solidFill>
                  <a:srgbClr val="0070C0"/>
                </a:solidFill>
              </a:rPr>
              <a:t> </a:t>
            </a:r>
            <a:r>
              <a:rPr lang="ru-RU" sz="1600" dirty="0"/>
              <a:t>- метод сбора данных, при котором интересующая информация наблюдается в соответствии с ранее сформулированными правилами, основанными на поставленной цели. </a:t>
            </a:r>
          </a:p>
          <a:p>
            <a:r>
              <a:rPr lang="ru-RU" sz="1600" b="1" i="1" dirty="0">
                <a:solidFill>
                  <a:srgbClr val="0070C0"/>
                </a:solidFill>
              </a:rPr>
              <a:t>Опрос</a:t>
            </a:r>
            <a:r>
              <a:rPr lang="ru-RU" sz="1600" dirty="0">
                <a:solidFill>
                  <a:srgbClr val="0070C0"/>
                </a:solidFill>
              </a:rPr>
              <a:t> </a:t>
            </a:r>
            <a:r>
              <a:rPr lang="ru-RU" sz="1600" dirty="0"/>
              <a:t>- систематический сбор информации от респондентов посредством интервью с использованием ряда вопросов, представленных в виде анкеты. </a:t>
            </a:r>
          </a:p>
          <a:p>
            <a:r>
              <a:rPr lang="ru-RU" sz="1600" b="1" i="1" dirty="0">
                <a:solidFill>
                  <a:srgbClr val="0070C0"/>
                </a:solidFill>
              </a:rPr>
              <a:t>Панель</a:t>
            </a:r>
            <a:r>
              <a:rPr lang="ru-RU" sz="1600" dirty="0">
                <a:solidFill>
                  <a:srgbClr val="0070C0"/>
                </a:solidFill>
              </a:rPr>
              <a:t> </a:t>
            </a:r>
            <a:r>
              <a:rPr lang="ru-RU" sz="1600" dirty="0"/>
              <a:t>- это выборка потребителей или магазинов, регулярно подвергающаяся опросам для определения ряда показателей</a:t>
            </a:r>
          </a:p>
          <a:p>
            <a:r>
              <a:rPr lang="ru-RU" sz="1600" b="1" i="1" dirty="0">
                <a:solidFill>
                  <a:srgbClr val="0070C0"/>
                </a:solidFill>
              </a:rPr>
              <a:t>Эксперимент</a:t>
            </a:r>
            <a:r>
              <a:rPr lang="ru-RU" sz="1600" dirty="0">
                <a:solidFill>
                  <a:srgbClr val="0070C0"/>
                </a:solidFill>
              </a:rPr>
              <a:t> </a:t>
            </a:r>
          </a:p>
          <a:p>
            <a:pPr marL="45720" indent="0">
              <a:buNone/>
            </a:pPr>
            <a:r>
              <a:rPr lang="ru-RU" sz="1600" u="sng" dirty="0" smtClean="0"/>
              <a:t>Полевой </a:t>
            </a:r>
            <a:r>
              <a:rPr lang="ru-RU" sz="1600" u="sng" dirty="0"/>
              <a:t>эксперимент</a:t>
            </a:r>
            <a:r>
              <a:rPr lang="ru-RU" sz="1600" dirty="0"/>
              <a:t> - охватывает изменение независимой переменной в условиях рынка и характеризуется отсутствием контроля. </a:t>
            </a:r>
            <a:endParaRPr lang="ru-RU" sz="1600" dirty="0" smtClean="0"/>
          </a:p>
          <a:p>
            <a:pPr marL="45720" indent="0">
              <a:buNone/>
            </a:pPr>
            <a:r>
              <a:rPr lang="ru-RU" sz="1600" u="sng" dirty="0" smtClean="0"/>
              <a:t>Лабораторный </a:t>
            </a:r>
            <a:r>
              <a:rPr lang="ru-RU" sz="1600" u="sng" dirty="0"/>
              <a:t>эксперимент</a:t>
            </a:r>
            <a:r>
              <a:rPr lang="ru-RU" sz="1600" dirty="0"/>
              <a:t> -характеризуется изоляцией проводимых исследований от реальной жизни; изменением одной или нескольких независимых переменных в точно заданных и управляемых условиях. 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4746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512511" cy="1143000"/>
          </a:xfrm>
        </p:spPr>
        <p:txBody>
          <a:bodyPr/>
          <a:lstStyle/>
          <a:p>
            <a:r>
              <a:rPr lang="ru-RU" dirty="0"/>
              <a:t>Анкетирование.</a:t>
            </a:r>
          </a:p>
        </p:txBody>
      </p:sp>
      <p:sp>
        <p:nvSpPr>
          <p:cNvPr id="1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611560" y="1052736"/>
            <a:ext cx="8280920" cy="5472608"/>
          </a:xfrm>
          <a:solidFill>
            <a:schemeClr val="bg2"/>
          </a:solidFill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Конструкция анкеты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1344327" y="2039540"/>
            <a:ext cx="3086291" cy="43314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sz="1200" dirty="0"/>
          </a:p>
          <a:p>
            <a:endParaRPr lang="ru-RU" sz="1200" dirty="0"/>
          </a:p>
          <a:p>
            <a:endParaRPr lang="ru-RU" sz="1200" dirty="0"/>
          </a:p>
          <a:p>
            <a:endParaRPr lang="ru-RU" sz="1200" dirty="0"/>
          </a:p>
          <a:p>
            <a:pPr algn="ctr"/>
            <a:r>
              <a:rPr lang="ru-RU" sz="1200" dirty="0"/>
              <a:t>Анкета №</a:t>
            </a:r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endParaRPr lang="ru-RU" sz="1200" dirty="0"/>
          </a:p>
          <a:p>
            <a:pPr algn="ctr"/>
            <a:r>
              <a:rPr lang="ru-RU" sz="1200" dirty="0"/>
              <a:t>Спасибо за предоставленную информацию.</a:t>
            </a:r>
          </a:p>
          <a:p>
            <a:pPr algn="ctr"/>
            <a:r>
              <a:rPr lang="ru-RU" sz="1200" dirty="0"/>
              <a:t>Контактный телефон.</a:t>
            </a:r>
            <a:endParaRPr lang="ru-RU" dirty="0"/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1801765" y="2287283"/>
            <a:ext cx="2171414" cy="3711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1801765" y="3153937"/>
            <a:ext cx="2171414" cy="49459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1801765" y="3896276"/>
            <a:ext cx="2171414" cy="49370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1801765" y="4638615"/>
            <a:ext cx="2171414" cy="49370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1801765" y="5380954"/>
            <a:ext cx="2171414" cy="3711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3973180" y="3400791"/>
            <a:ext cx="80071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" name="Line 13"/>
          <p:cNvSpPr>
            <a:spLocks noChangeShapeType="1"/>
          </p:cNvSpPr>
          <p:nvPr/>
        </p:nvSpPr>
        <p:spPr bwMode="auto">
          <a:xfrm>
            <a:off x="3973180" y="2535025"/>
            <a:ext cx="80071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>
            <a:off x="3973180" y="4143130"/>
            <a:ext cx="80071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" name="Line 15"/>
          <p:cNvSpPr>
            <a:spLocks noChangeShapeType="1"/>
          </p:cNvSpPr>
          <p:nvPr/>
        </p:nvSpPr>
        <p:spPr bwMode="auto">
          <a:xfrm>
            <a:off x="3973180" y="4885470"/>
            <a:ext cx="80071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16"/>
          <p:cNvSpPr>
            <a:spLocks noChangeShapeType="1"/>
          </p:cNvSpPr>
          <p:nvPr/>
        </p:nvSpPr>
        <p:spPr bwMode="auto">
          <a:xfrm>
            <a:off x="3973180" y="5628697"/>
            <a:ext cx="80071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4773899" y="2410710"/>
            <a:ext cx="342471" cy="37117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1200" dirty="0"/>
              <a:t>1</a:t>
            </a:r>
            <a:endParaRPr lang="ru-RU" dirty="0"/>
          </a:p>
        </p:txBody>
      </p:sp>
      <p:sp>
        <p:nvSpPr>
          <p:cNvPr id="39" name="Text Box 18"/>
          <p:cNvSpPr txBox="1">
            <a:spLocks noChangeArrowheads="1"/>
          </p:cNvSpPr>
          <p:nvPr/>
        </p:nvSpPr>
        <p:spPr bwMode="auto">
          <a:xfrm>
            <a:off x="4773899" y="3153937"/>
            <a:ext cx="342471" cy="37117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1200" dirty="0"/>
              <a:t>2</a:t>
            </a:r>
            <a:endParaRPr lang="ru-RU" dirty="0"/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4773899" y="3896276"/>
            <a:ext cx="342471" cy="37117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1200" dirty="0"/>
              <a:t>3</a:t>
            </a:r>
            <a:endParaRPr lang="ru-RU" dirty="0"/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4773899" y="4638615"/>
            <a:ext cx="342471" cy="37117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1200" dirty="0"/>
              <a:t>4</a:t>
            </a:r>
            <a:endParaRPr lang="ru-RU" dirty="0"/>
          </a:p>
        </p:txBody>
      </p:sp>
      <p:sp>
        <p:nvSpPr>
          <p:cNvPr id="42" name="Text Box 21"/>
          <p:cNvSpPr txBox="1">
            <a:spLocks noChangeArrowheads="1"/>
          </p:cNvSpPr>
          <p:nvPr/>
        </p:nvSpPr>
        <p:spPr bwMode="auto">
          <a:xfrm>
            <a:off x="4773899" y="5380954"/>
            <a:ext cx="342471" cy="37117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1200" dirty="0"/>
              <a:t>5</a:t>
            </a:r>
            <a:endParaRPr lang="ru-RU" dirty="0"/>
          </a:p>
        </p:txBody>
      </p:sp>
      <p:sp>
        <p:nvSpPr>
          <p:cNvPr id="43" name="Rectangle 22"/>
          <p:cNvSpPr>
            <a:spLocks noChangeArrowheads="1"/>
          </p:cNvSpPr>
          <p:nvPr/>
        </p:nvSpPr>
        <p:spPr bwMode="auto">
          <a:xfrm>
            <a:off x="5364088" y="2101253"/>
            <a:ext cx="1600629" cy="408375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1200" dirty="0"/>
              <a:t>1 – введение: кто и с какой целью проводит исследования</a:t>
            </a:r>
          </a:p>
          <a:p>
            <a:r>
              <a:rPr lang="ru-RU" sz="1200" dirty="0"/>
              <a:t>2 – методика заполнения</a:t>
            </a:r>
          </a:p>
          <a:p>
            <a:r>
              <a:rPr lang="ru-RU" sz="1200" dirty="0"/>
              <a:t>3 – адресные вопросы (пол,  возраст, место жительства, адрес предприятия)</a:t>
            </a:r>
          </a:p>
          <a:p>
            <a:r>
              <a:rPr lang="ru-RU" sz="1200" dirty="0"/>
              <a:t>4 – основные содержательные вопросы</a:t>
            </a:r>
          </a:p>
          <a:p>
            <a:r>
              <a:rPr lang="ru-RU" sz="1200" dirty="0"/>
              <a:t>5 – заключительная часть (дополнительные  пожелания)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44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50156207"/>
              </p:ext>
            </p:extLst>
          </p:nvPr>
        </p:nvGraphicFramePr>
        <p:xfrm>
          <a:off x="323528" y="368648"/>
          <a:ext cx="8424936" cy="6156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2468"/>
                <a:gridCol w="4212468"/>
              </a:tblGrid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Тип вопроса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Описание</a:t>
                      </a:r>
                      <a:endParaRPr lang="ru-RU" dirty="0"/>
                    </a:p>
                  </a:txBody>
                  <a:tcPr/>
                </a:tc>
              </a:tr>
              <a:tr h="29602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Закрытые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69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1. Альтернативный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Вопросы, на которые предлагается два ответа</a:t>
                      </a:r>
                    </a:p>
                  </a:txBody>
                  <a:tcPr horzOverflow="overflow"/>
                </a:tc>
              </a:tr>
              <a:tr h="4569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2.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Мультивыбор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Вопросы, на которые предлагается много ответов</a:t>
                      </a:r>
                    </a:p>
                  </a:txBody>
                  <a:tcPr horzOverflow="overflow"/>
                </a:tc>
              </a:tr>
              <a:tr h="6450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3. Шкала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Лайкерта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Указание степени согласия (несогласия) от «совершенно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несогласен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» до «совершенно согласен» </a:t>
                      </a:r>
                    </a:p>
                  </a:txBody>
                  <a:tcPr horzOverflow="overflow"/>
                </a:tc>
              </a:tr>
              <a:tr h="4569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4. Семантический дифференциал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Шкалирование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позиций, описывающих ваше восприятие </a:t>
                      </a:r>
                    </a:p>
                  </a:txBody>
                  <a:tcPr horzOverflow="overflow"/>
                </a:tc>
              </a:tr>
              <a:tr h="4569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5. Оценочная шкала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Шкала с ранжированием признака от «неудовлетворительно» до «отлично» </a:t>
                      </a:r>
                    </a:p>
                  </a:txBody>
                  <a:tcPr horzOverflow="overflow"/>
                </a:tc>
              </a:tr>
              <a:tr h="6450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6. Шкала важности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Указание степени важности любой характеристики от «совсем неважно» до «исключительно важно»</a:t>
                      </a:r>
                    </a:p>
                  </a:txBody>
                  <a:tcPr horzOverflow="overflow"/>
                </a:tc>
              </a:tr>
              <a:tr h="11889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7. Шкала внимания к покупке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Описывает внимание респондента к покупке: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Обязательно воспользовался бы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Наверное воспользовался бы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 уверен, что воспользовался бы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Наверняка не воспользовался бы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Наверняка не воспользовался бы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020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980513072"/>
              </p:ext>
            </p:extLst>
          </p:nvPr>
        </p:nvGraphicFramePr>
        <p:xfrm>
          <a:off x="1143000" y="731838"/>
          <a:ext cx="7101408" cy="5300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0704"/>
                <a:gridCol w="3550704"/>
              </a:tblGrid>
              <a:tr h="608930">
                <a:tc>
                  <a:txBody>
                    <a:bodyPr/>
                    <a:lstStyle/>
                    <a:p>
                      <a:r>
                        <a:rPr lang="ru-RU" dirty="0" smtClean="0"/>
                        <a:t>Тип</a:t>
                      </a:r>
                      <a:r>
                        <a:rPr lang="ru-RU" baseline="0" dirty="0" smtClean="0"/>
                        <a:t> вопроса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Описание</a:t>
                      </a:r>
                      <a:endParaRPr lang="ru-RU" dirty="0"/>
                    </a:p>
                  </a:txBody>
                  <a:tcPr/>
                </a:tc>
              </a:tr>
              <a:tr h="674365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Открытые</a:t>
                      </a:r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2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1. Неструктурированные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Вопрос, на который можно ответить как угодно </a:t>
                      </a:r>
                    </a:p>
                  </a:txBody>
                  <a:tcPr horzOverflow="overflow"/>
                </a:tc>
              </a:tr>
              <a:tr h="942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2. Словесная ассоциация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Слова даются одно за другим. Респонденту предлагается сказать первое слово, которое приходит на ум.</a:t>
                      </a:r>
                    </a:p>
                  </a:txBody>
                  <a:tcPr horzOverflow="overflow"/>
                </a:tc>
              </a:tr>
              <a:tr h="942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3. Закончить предложение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42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4. Рассказ по картинке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851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35903"/>
            <a:ext cx="6512511" cy="1143000"/>
          </a:xfrm>
        </p:spPr>
        <p:txBody>
          <a:bodyPr/>
          <a:lstStyle/>
          <a:p>
            <a:r>
              <a:rPr lang="ru-RU" sz="3200" dirty="0" smtClean="0"/>
              <a:t>Матрица </a:t>
            </a:r>
            <a:r>
              <a:rPr lang="ru-RU" sz="3200" dirty="0" err="1" smtClean="0"/>
              <a:t>Ж.Ж,Ламбера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94635397"/>
              </p:ext>
            </p:extLst>
          </p:nvPr>
        </p:nvGraphicFramePr>
        <p:xfrm>
          <a:off x="539552" y="836713"/>
          <a:ext cx="8064896" cy="5614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016224"/>
                <a:gridCol w="2016224"/>
                <a:gridCol w="2016224"/>
              </a:tblGrid>
              <a:tr h="792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Вопрос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Поведение приобретения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Поведение использования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Поведение хранения (обладания) </a:t>
                      </a:r>
                    </a:p>
                  </a:txBody>
                  <a:tcPr horzOverflow="overflow"/>
                </a:tc>
              </a:tr>
              <a:tr h="9716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Что?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Привычные марки, последняя купленная марка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Тип использованного товара, товар-заменитель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Реально сохраненные марки </a:t>
                      </a:r>
                    </a:p>
                  </a:txBody>
                  <a:tcPr horzOverflow="overflow"/>
                </a:tc>
              </a:tr>
              <a:tr h="7495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Сколько?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Объем одной покупки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Объем потребления за период времени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Количество сохраненного товара </a:t>
                      </a:r>
                    </a:p>
                  </a:txBody>
                  <a:tcPr horzOverflow="overflow"/>
                </a:tc>
              </a:tr>
              <a:tr h="7495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Как?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Условия приобретения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Форма использования товара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Способ хранения </a:t>
                      </a:r>
                    </a:p>
                  </a:txBody>
                  <a:tcPr horzOverflow="overflow"/>
                </a:tc>
              </a:tr>
              <a:tr h="7495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Где?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Обычные и случайные места покупки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Места потребления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Места хранения</a:t>
                      </a:r>
                    </a:p>
                  </a:txBody>
                  <a:tcPr horzOverflow="overflow"/>
                </a:tc>
              </a:tr>
              <a:tr h="7495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Когда?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Дата последней покупки, интервал покупок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Обычное время использования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Период и продолжительность хранения</a:t>
                      </a:r>
                    </a:p>
                  </a:txBody>
                  <a:tcPr horzOverflow="overflow"/>
                </a:tc>
              </a:tr>
              <a:tr h="7307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Кто?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Кто совершает покупку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Кто потребляет товар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Кто хранит товар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977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6512511" cy="1143000"/>
          </a:xfrm>
        </p:spPr>
        <p:txBody>
          <a:bodyPr/>
          <a:lstStyle/>
          <a:p>
            <a:r>
              <a:rPr lang="ru-RU" dirty="0" smtClean="0"/>
              <a:t>Маркетинговые исследования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75656" y="2348880"/>
            <a:ext cx="6400800" cy="34747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Маркетинговые исследования – это раздельные или комплексные исследования рынка и маркетинговой деятельности фирмы.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649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2511" cy="1143000"/>
          </a:xfrm>
        </p:spPr>
        <p:txBody>
          <a:bodyPr/>
          <a:lstStyle/>
          <a:p>
            <a:r>
              <a:rPr lang="ru-RU" sz="3600" dirty="0"/>
              <a:t>Принципы маркетинговых исследований</a:t>
            </a:r>
            <a:r>
              <a:rPr lang="ru-RU" sz="4800" dirty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1472450"/>
            <a:ext cx="7776864" cy="5400600"/>
          </a:xfrm>
        </p:spPr>
        <p:txBody>
          <a:bodyPr/>
          <a:lstStyle/>
          <a:p>
            <a:pPr marL="609600" indent="-609600"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объективности:  необходимость учета всех факторов и недопустимость принятия определенной точки зрения  до завершения анализа всей собранной информации.</a:t>
            </a:r>
          </a:p>
          <a:p>
            <a:pPr marL="609600" indent="-609600"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точности: четкость постановки задач исследования, однозначность их трактовки, выбор инструментов исследования, обеспечивающих достоверность результата.</a:t>
            </a:r>
          </a:p>
          <a:p>
            <a:pPr marL="609600" indent="-609600"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тщательности: детальная проработка каждого этапа планирования, высокое качество выполнения всех исследовательских операций, профессионализм сотрудников, эффективность системы контроля</a:t>
            </a:r>
            <a:r>
              <a:rPr lang="ru-RU" sz="2000" dirty="0"/>
              <a:t>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32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517232"/>
            <a:ext cx="6512511" cy="1143000"/>
          </a:xfrm>
        </p:spPr>
        <p:txBody>
          <a:bodyPr/>
          <a:lstStyle/>
          <a:p>
            <a:r>
              <a:rPr lang="ru-RU" dirty="0"/>
              <a:t>Цели и задачи МИ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352928" cy="3474720"/>
          </a:xfrm>
        </p:spPr>
        <p:txBody>
          <a:bodyPr>
            <a:noAutofit/>
          </a:bodyPr>
          <a:lstStyle/>
          <a:p>
            <a:pPr marL="45720" lvl="0" indent="0">
              <a:buNone/>
            </a:pPr>
            <a:r>
              <a:rPr lang="ru-RU" sz="1050" b="1" dirty="0" smtClean="0">
                <a:solidFill>
                  <a:srgbClr val="7030A0"/>
                </a:solidFill>
              </a:rPr>
              <a:t>Товар</a:t>
            </a:r>
            <a:r>
              <a:rPr lang="ru-RU" sz="1050" b="1" dirty="0">
                <a:solidFill>
                  <a:srgbClr val="7030A0"/>
                </a:solidFill>
              </a:rPr>
              <a:t>:</a:t>
            </a:r>
          </a:p>
          <a:p>
            <a:pPr marL="45720" indent="0">
              <a:buNone/>
            </a:pPr>
            <a:r>
              <a:rPr lang="ru-RU" sz="1050" dirty="0"/>
              <a:t> • тестирование и характеристика качества, оценка конкурентоспособности;</a:t>
            </a:r>
          </a:p>
          <a:p>
            <a:pPr marL="45720" indent="0">
              <a:buNone/>
            </a:pPr>
            <a:r>
              <a:rPr lang="ru-RU" sz="1050" dirty="0"/>
              <a:t> • оценка уровня сервиса и его воздействия на спрос;</a:t>
            </a:r>
          </a:p>
          <a:p>
            <a:pPr marL="45720" indent="0">
              <a:buNone/>
            </a:pPr>
            <a:r>
              <a:rPr lang="ru-RU" sz="1050" dirty="0"/>
              <a:t> • определение тенденций развития кривой Жизненного Цикла.</a:t>
            </a:r>
          </a:p>
          <a:p>
            <a:pPr marL="45720" lvl="0" indent="0">
              <a:buNone/>
            </a:pPr>
            <a:r>
              <a:rPr lang="ru-RU" sz="1050" b="1" dirty="0">
                <a:solidFill>
                  <a:schemeClr val="accent4">
                    <a:lumMod val="50000"/>
                  </a:schemeClr>
                </a:solidFill>
              </a:rPr>
              <a:t>Товародвижение и коммуникации: </a:t>
            </a:r>
          </a:p>
          <a:p>
            <a:pPr marL="45720" indent="0">
              <a:buNone/>
            </a:pPr>
            <a:r>
              <a:rPr lang="ru-RU" sz="1050" dirty="0"/>
              <a:t>• оценка эффективности рекламы и других форм продвижения товаров;</a:t>
            </a:r>
          </a:p>
          <a:p>
            <a:pPr marL="45720" indent="0">
              <a:buNone/>
            </a:pPr>
            <a:r>
              <a:rPr lang="ru-RU" sz="1050" dirty="0"/>
              <a:t> • анализ эффективности товарораспределительной сети и каналов товародвижения;</a:t>
            </a:r>
          </a:p>
          <a:p>
            <a:pPr marL="45720" indent="0">
              <a:buNone/>
            </a:pPr>
            <a:r>
              <a:rPr lang="ru-RU" sz="1050" dirty="0"/>
              <a:t> • информационно-аналитическое обеспечение моделей торгово-сбытовой логистики.</a:t>
            </a:r>
          </a:p>
          <a:p>
            <a:pPr marL="45720" lvl="0" indent="0">
              <a:buNone/>
            </a:pPr>
            <a:r>
              <a:rPr lang="ru-RU" sz="1050" b="1" dirty="0">
                <a:solidFill>
                  <a:srgbClr val="C00000"/>
                </a:solidFill>
              </a:rPr>
              <a:t>Цена:</a:t>
            </a:r>
          </a:p>
          <a:p>
            <a:pPr marL="45720" indent="0">
              <a:buNone/>
            </a:pPr>
            <a:r>
              <a:rPr lang="ru-RU" sz="1050" dirty="0"/>
              <a:t> • информационно-аналитическое обеспечение политики ценообразования;</a:t>
            </a:r>
          </a:p>
          <a:p>
            <a:pPr marL="45720" indent="0">
              <a:buNone/>
            </a:pPr>
            <a:r>
              <a:rPr lang="ru-RU" sz="1050" dirty="0"/>
              <a:t> • прогноз равновесия цены товара на каждом этапе его Жизненного Цикла.</a:t>
            </a:r>
          </a:p>
          <a:p>
            <a:pPr marL="45720" lvl="0" indent="0">
              <a:buNone/>
            </a:pP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Позиционирование: </a:t>
            </a:r>
          </a:p>
          <a:p>
            <a:pPr marL="45720" indent="0">
              <a:buNone/>
            </a:pPr>
            <a:r>
              <a:rPr lang="ru-RU" sz="1050" dirty="0"/>
              <a:t>• оценка и анализ конъюнктуры рынка;</a:t>
            </a:r>
          </a:p>
          <a:p>
            <a:pPr marL="45720" indent="0">
              <a:buNone/>
            </a:pPr>
            <a:r>
              <a:rPr lang="ru-RU" sz="1050" dirty="0"/>
              <a:t> • оценка и анализ возможности рыночной активности конкурентов;</a:t>
            </a:r>
          </a:p>
          <a:p>
            <a:pPr marL="45720" indent="0">
              <a:buNone/>
            </a:pPr>
            <a:r>
              <a:rPr lang="ru-RU" sz="1050" dirty="0"/>
              <a:t> • постоянные замеры основных параметров рынка конкретного товара, определение его емкости;</a:t>
            </a:r>
          </a:p>
          <a:p>
            <a:pPr marL="45720" indent="0">
              <a:buNone/>
            </a:pPr>
            <a:r>
              <a:rPr lang="ru-RU" sz="1050" dirty="0"/>
              <a:t> • прогнозирование спроса и оценка его эластичности;</a:t>
            </a:r>
          </a:p>
          <a:p>
            <a:pPr marL="45720" indent="0">
              <a:buNone/>
            </a:pPr>
            <a:r>
              <a:rPr lang="ru-RU" sz="1050" dirty="0"/>
              <a:t> • выявление и оценка коммерческого риска </a:t>
            </a:r>
          </a:p>
          <a:p>
            <a:pPr marL="45720" lvl="0" indent="0">
              <a:buNone/>
            </a:pPr>
            <a:r>
              <a:rPr lang="ru-RU" sz="1050" b="1" dirty="0">
                <a:solidFill>
                  <a:schemeClr val="accent6">
                    <a:lumMod val="75000"/>
                  </a:schemeClr>
                </a:solidFill>
              </a:rPr>
              <a:t>Покупатели:</a:t>
            </a:r>
          </a:p>
          <a:p>
            <a:pPr marL="45720" indent="0">
              <a:buNone/>
            </a:pPr>
            <a:r>
              <a:rPr lang="ru-RU" sz="1050" dirty="0"/>
              <a:t> • выявление и моделирование предпочтений и мнений потребителей и их поведение в различных рыночных ситуациях. </a:t>
            </a:r>
          </a:p>
          <a:p>
            <a:pPr marL="45720" indent="0">
              <a:buNone/>
            </a:pP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03439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5173"/>
            <a:ext cx="6512511" cy="1143000"/>
          </a:xfrm>
        </p:spPr>
        <p:txBody>
          <a:bodyPr/>
          <a:lstStyle/>
          <a:p>
            <a:r>
              <a:rPr lang="ru-RU" sz="3600" dirty="0" smtClean="0"/>
              <a:t>Маркетинговая информационная система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1412776"/>
            <a:ext cx="7416824" cy="496855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 Оценка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потребности в информации: 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ценность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информации и ее цена, коммерческая тайна, периодичность подачи информации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. Получение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 обработка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информации: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Вторичные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источники – источники информации, которая была собрана кем-то  для каких-либо своей целей.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Первичные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источники – информация, которая была собрана для конкретного случая с определенной целью</a:t>
            </a:r>
            <a:r>
              <a:rPr lang="ru-RU" sz="2600" dirty="0"/>
              <a:t>.</a:t>
            </a:r>
          </a:p>
          <a:p>
            <a:pPr>
              <a:lnSpc>
                <a:spcPct val="15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643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605464" cy="586583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Управление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процессом сбора информации: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карточки на клиентов, конкурентов (картотеки); журналы; инспекция, замаскированная по клиентов; базы данных и др. 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Маркетинговая разведка</a:t>
            </a:r>
            <a:r>
              <a:rPr lang="ru-RU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Маркетинговые исследования:</a:t>
            </a:r>
          </a:p>
          <a:p>
            <a:pPr>
              <a:buFont typeface="Wingdings" pitchFamily="2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Вопросы исследования: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сегментирование рынка и его размеры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основной концепции фирмы и тестирование товара (услуги)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эффективность ценовой политики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слежение за рынком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удовлетворение запросов потребителя</a:t>
            </a:r>
          </a:p>
          <a:p>
            <a:pPr>
              <a:lnSpc>
                <a:spcPct val="150000"/>
              </a:lnSpc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86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317432" cy="5433784"/>
          </a:xfrm>
        </p:spPr>
        <p:txBody>
          <a:bodyPr/>
          <a:lstStyle/>
          <a:p>
            <a:pPr marL="609600" indent="-609600">
              <a:lnSpc>
                <a:spcPct val="150000"/>
              </a:lnSpc>
              <a:buFont typeface="Wingdings" pitchFamily="2" charset="2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Маркетинговые исследовании включают 4 основных этапа:</a:t>
            </a:r>
          </a:p>
          <a:p>
            <a:pPr marL="990600" lvl="1" indent="-533400">
              <a:lnSpc>
                <a:spcPct val="150000"/>
              </a:lnSpc>
              <a:buFont typeface="Wingdings" pitchFamily="2" charset="2"/>
              <a:buAutoNum type="arabicParenR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Определение проблемы и постановка цели.</a:t>
            </a:r>
          </a:p>
          <a:p>
            <a:pPr marL="990600" lvl="1" indent="-533400">
              <a:lnSpc>
                <a:spcPct val="150000"/>
              </a:lnSpc>
              <a:buFont typeface="Wingdings" pitchFamily="2" charset="2"/>
              <a:buAutoNum type="arabicParenR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Разработка плана исследования.</a:t>
            </a:r>
          </a:p>
          <a:p>
            <a:pPr marL="990600" lvl="1" indent="-533400">
              <a:lnSpc>
                <a:spcPct val="150000"/>
              </a:lnSpc>
              <a:buFont typeface="Wingdings" pitchFamily="2" charset="2"/>
              <a:buAutoNum type="arabicParenR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Реализация плана исследования</a:t>
            </a:r>
          </a:p>
          <a:p>
            <a:pPr marL="990600" lvl="1" indent="-533400">
              <a:lnSpc>
                <a:spcPct val="150000"/>
              </a:lnSpc>
              <a:buFont typeface="Wingdings" pitchFamily="2" charset="2"/>
              <a:buAutoNum type="arabicParenR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Интерпретация и представление результатов исследования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983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7. Методы сбора информации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4" name="AutoShape 5"/>
          <p:cNvSpPr>
            <a:spLocks noChangeAspect="1" noChangeArrowheads="1"/>
          </p:cNvSpPr>
          <p:nvPr/>
        </p:nvSpPr>
        <p:spPr bwMode="auto">
          <a:xfrm>
            <a:off x="0" y="1340768"/>
            <a:ext cx="793908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3005055" y="1340768"/>
            <a:ext cx="2126864" cy="47368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dirty="0"/>
              <a:t>Методы сбора информации</a:t>
            </a:r>
          </a:p>
          <a:p>
            <a:endParaRPr lang="ru-RU" sz="1200" dirty="0"/>
          </a:p>
          <a:p>
            <a:endParaRPr 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736601" y="2169300"/>
            <a:ext cx="2693225" cy="224705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1200" dirty="0"/>
              <a:t>Методы сбора вторичной  информации:</a:t>
            </a:r>
          </a:p>
          <a:p>
            <a:pPr>
              <a:buFontTx/>
              <a:buChar char="•"/>
            </a:pPr>
            <a:r>
              <a:rPr lang="ru-RU" sz="1200" dirty="0"/>
              <a:t>Изучение нормативных, периодических,  статистических источников и  монографий</a:t>
            </a:r>
          </a:p>
          <a:p>
            <a:pPr>
              <a:buFontTx/>
              <a:buChar char="•"/>
            </a:pPr>
            <a:r>
              <a:rPr lang="ru-RU" sz="1200" dirty="0"/>
              <a:t>Поиск информации в электронных БД</a:t>
            </a:r>
          </a:p>
          <a:p>
            <a:pPr>
              <a:buFontTx/>
              <a:buChar char="•"/>
            </a:pPr>
            <a:r>
              <a:rPr lang="ru-RU" sz="1200" dirty="0"/>
              <a:t>Изучение внутренней документации организации</a:t>
            </a:r>
          </a:p>
          <a:p>
            <a:pPr>
              <a:buFontTx/>
              <a:buChar char="•"/>
            </a:pPr>
            <a:endParaRPr lang="ru-RU" dirty="0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4422965" y="2169300"/>
            <a:ext cx="2410044" cy="47029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dirty="0"/>
              <a:t>Методы сбора первичной  информации:</a:t>
            </a:r>
          </a:p>
          <a:p>
            <a:endParaRPr lang="ru-RU" dirty="0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3855600" y="2878984"/>
            <a:ext cx="1703098" cy="16562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dirty="0"/>
              <a:t>Экспертные оценки:</a:t>
            </a:r>
          </a:p>
          <a:p>
            <a:pPr algn="ctr">
              <a:buFontTx/>
              <a:buChar char="•"/>
            </a:pPr>
            <a:r>
              <a:rPr lang="ru-RU" sz="1200" dirty="0"/>
              <a:t>Экспертизы</a:t>
            </a:r>
          </a:p>
          <a:p>
            <a:pPr>
              <a:buFontTx/>
              <a:buChar char="•"/>
            </a:pPr>
            <a:r>
              <a:rPr lang="ru-RU" sz="1200" dirty="0"/>
              <a:t>Консилиумы</a:t>
            </a:r>
          </a:p>
          <a:p>
            <a:pPr>
              <a:buFontTx/>
              <a:buChar char="•"/>
            </a:pPr>
            <a:r>
              <a:rPr lang="ru-RU" sz="1200" dirty="0"/>
              <a:t>Мозговой штурм</a:t>
            </a:r>
          </a:p>
          <a:p>
            <a:pPr>
              <a:buFontTx/>
              <a:buChar char="•"/>
            </a:pPr>
            <a:r>
              <a:rPr lang="ru-RU" sz="1200" dirty="0"/>
              <a:t>Фокус-группа</a:t>
            </a:r>
          </a:p>
          <a:p>
            <a:pPr>
              <a:buFontTx/>
              <a:buChar char="•"/>
            </a:pPr>
            <a:r>
              <a:rPr lang="ru-RU" sz="1200" dirty="0"/>
              <a:t>Метод </a:t>
            </a:r>
            <a:r>
              <a:rPr lang="ru-RU" sz="1200" dirty="0" err="1"/>
              <a:t>дельфи</a:t>
            </a:r>
            <a:endParaRPr lang="ru-RU" dirty="0"/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5839870" y="2878984"/>
            <a:ext cx="1843684" cy="26027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1200" dirty="0"/>
              <a:t>Методы социологических исследований:</a:t>
            </a:r>
          </a:p>
          <a:p>
            <a:pPr>
              <a:buFont typeface="Symbol" pitchFamily="18" charset="2"/>
              <a:buChar char="·"/>
            </a:pPr>
            <a:r>
              <a:rPr lang="ru-RU" sz="1200" dirty="0"/>
              <a:t>Интервью</a:t>
            </a:r>
          </a:p>
          <a:p>
            <a:pPr>
              <a:buFont typeface="Symbol" pitchFamily="18" charset="2"/>
              <a:buChar char="·"/>
            </a:pPr>
            <a:r>
              <a:rPr lang="ru-RU" sz="1200" dirty="0"/>
              <a:t>Тестирование рисунков</a:t>
            </a:r>
          </a:p>
          <a:p>
            <a:pPr>
              <a:buFont typeface="Symbol" pitchFamily="18" charset="2"/>
              <a:buChar char="·"/>
            </a:pPr>
            <a:r>
              <a:rPr lang="ru-RU" sz="1200" dirty="0"/>
              <a:t>Разыгрывание ролей</a:t>
            </a:r>
          </a:p>
          <a:p>
            <a:pPr>
              <a:buFont typeface="Symbol" pitchFamily="18" charset="2"/>
              <a:buChar char="·"/>
            </a:pPr>
            <a:r>
              <a:rPr lang="ru-RU" sz="1200" dirty="0"/>
              <a:t>Метод аналогий</a:t>
            </a:r>
          </a:p>
          <a:p>
            <a:pPr>
              <a:buFont typeface="Symbol" pitchFamily="18" charset="2"/>
              <a:buChar char="·"/>
            </a:pPr>
            <a:r>
              <a:rPr lang="ru-RU" sz="1200" dirty="0"/>
              <a:t>Анкетирование</a:t>
            </a:r>
          </a:p>
          <a:p>
            <a:pPr>
              <a:buFont typeface="Symbol" pitchFamily="18" charset="2"/>
              <a:buNone/>
            </a:pPr>
            <a:r>
              <a:rPr lang="ru-RU" sz="1200" dirty="0"/>
              <a:t>(открытое и закрытое)</a:t>
            </a:r>
          </a:p>
          <a:p>
            <a:pPr>
              <a:buFont typeface="Symbol" pitchFamily="18" charset="2"/>
              <a:buChar char="·"/>
            </a:pPr>
            <a:endParaRPr lang="ru-RU" sz="1200" dirty="0"/>
          </a:p>
        </p:txBody>
      </p:sp>
      <p:sp>
        <p:nvSpPr>
          <p:cNvPr id="20" name="Line 11"/>
          <p:cNvSpPr>
            <a:spLocks noChangeShapeType="1"/>
          </p:cNvSpPr>
          <p:nvPr/>
        </p:nvSpPr>
        <p:spPr bwMode="auto">
          <a:xfrm flipH="1">
            <a:off x="2437690" y="1814457"/>
            <a:ext cx="850545" cy="35484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" name="Line 12"/>
          <p:cNvSpPr>
            <a:spLocks noChangeShapeType="1"/>
          </p:cNvSpPr>
          <p:nvPr/>
        </p:nvSpPr>
        <p:spPr bwMode="auto">
          <a:xfrm>
            <a:off x="4847735" y="1814457"/>
            <a:ext cx="850545" cy="35484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>
            <a:off x="4706145" y="2642140"/>
            <a:ext cx="283180" cy="23684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6407234" y="2642140"/>
            <a:ext cx="283180" cy="23684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56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5289768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Планирование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сбора информации.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плана исследований.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Интерпретация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результатов исследования и отчет.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Доведение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информации до заинтересованных лиц</a:t>
            </a:r>
          </a:p>
        </p:txBody>
      </p:sp>
    </p:spTree>
    <p:extLst>
      <p:ext uri="{BB962C8B-B14F-4D97-AF65-F5344CB8AC3E}">
        <p14:creationId xmlns:p14="http://schemas.microsoft.com/office/powerpoint/2010/main" val="359089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316</TotalTime>
  <Words>897</Words>
  <Application>Microsoft Office PowerPoint</Application>
  <PresentationFormat>Экран (4:3)</PresentationFormat>
  <Paragraphs>172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Маркетинг</vt:lpstr>
      <vt:lpstr>Маркетинговые исследования</vt:lpstr>
      <vt:lpstr>Принципы маркетинговых исследований.</vt:lpstr>
      <vt:lpstr>Цели и задачи МИ </vt:lpstr>
      <vt:lpstr>Маркетинговая информационная система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методы маркетинговых исследований  </vt:lpstr>
      <vt:lpstr>Анкетирование.</vt:lpstr>
      <vt:lpstr>Презентация PowerPoint</vt:lpstr>
      <vt:lpstr>Презентация PowerPoint</vt:lpstr>
      <vt:lpstr>Матрица Ж.Ж,Ламбера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Павлова Юлия Николаевна</dc:creator>
  <cp:lastModifiedBy>User</cp:lastModifiedBy>
  <cp:revision>26</cp:revision>
  <cp:lastPrinted>2012-02-15T06:13:03Z</cp:lastPrinted>
  <dcterms:created xsi:type="dcterms:W3CDTF">2012-02-14T06:25:04Z</dcterms:created>
  <dcterms:modified xsi:type="dcterms:W3CDTF">2021-04-13T03:00:00Z</dcterms:modified>
</cp:coreProperties>
</file>