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2" r:id="rId3"/>
    <p:sldId id="272" r:id="rId4"/>
    <p:sldId id="258" r:id="rId5"/>
    <p:sldId id="271" r:id="rId6"/>
    <p:sldId id="267" r:id="rId7"/>
    <p:sldId id="260" r:id="rId8"/>
    <p:sldId id="264" r:id="rId9"/>
    <p:sldId id="259" r:id="rId10"/>
    <p:sldId id="261" r:id="rId11"/>
    <p:sldId id="273" r:id="rId12"/>
    <p:sldId id="274" r:id="rId13"/>
    <p:sldId id="268" r:id="rId14"/>
    <p:sldId id="281" r:id="rId15"/>
    <p:sldId id="269" r:id="rId16"/>
    <p:sldId id="275" r:id="rId17"/>
    <p:sldId id="276" r:id="rId18"/>
    <p:sldId id="277" r:id="rId19"/>
    <p:sldId id="278" r:id="rId20"/>
    <p:sldId id="279" r:id="rId21"/>
    <p:sldId id="263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41" autoAdjust="0"/>
    <p:restoredTop sz="94660"/>
  </p:normalViewPr>
  <p:slideViewPr>
    <p:cSldViewPr>
      <p:cViewPr>
        <p:scale>
          <a:sx n="90" d="100"/>
          <a:sy n="90" d="100"/>
        </p:scale>
        <p:origin x="-75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DABF9-BDAF-4802-8574-6D2A4D8C3A07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576C1-CA21-4DCF-A9E0-3A573854F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6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3E4DE-E833-4501-AA07-4CD5CE46213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576C1-CA21-4DCF-A9E0-3A573854FC4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0" y="3886200"/>
            <a:ext cx="6858000" cy="1828800"/>
          </a:xfrm>
        </p:spPr>
        <p:txBody>
          <a:bodyPr>
            <a:normAutofit fontScale="90000"/>
          </a:bodyPr>
          <a:lstStyle/>
          <a:p>
            <a:pPr algn="r"/>
            <a: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  <a:t>Менеджмент.</a:t>
            </a:r>
            <a:b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</a:br>
            <a: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  <a:t>Сущность </a:t>
            </a:r>
            <a:b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</a:br>
            <a: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  <a:t>менеджмента.</a:t>
            </a:r>
            <a:endParaRPr lang="ru-RU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1026" name="Picture 2" descr="D:\клип арт\люди\AbleStock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609599"/>
            <a:ext cx="2971800" cy="4458739"/>
          </a:xfrm>
          <a:prstGeom prst="rect">
            <a:avLst/>
          </a:prstGeom>
          <a:noFill/>
        </p:spPr>
      </p:pic>
      <p:pic>
        <p:nvPicPr>
          <p:cNvPr id="1027" name="Picture 3" descr="D:\клип арт\люди\AbleStock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609600"/>
            <a:ext cx="4371975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Иерархия управления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1752600"/>
            <a:ext cx="3505200" cy="46482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38200" y="3886200"/>
            <a:ext cx="17526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" y="5181600"/>
            <a:ext cx="2667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24400" y="2819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752600" y="2057400"/>
            <a:ext cx="1219200" cy="5110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43000" y="1676400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lvl="0" indent="354013"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разработка и реализация стратегии органи-                 зации, принятие важных решений                                    (президент компании, министр, ректор)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048000" y="3124200"/>
            <a:ext cx="594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2400" b="1" i="1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контроль работы руководителей низшего звена и передача информации руководителям высшего звена (начальники/ руководители отделов, деканы и т.д.)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2133600" y="3886200"/>
            <a:ext cx="8382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362200" y="4919008"/>
            <a:ext cx="647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контроль за выполнением производственных заданий, за                 использованием ресурсов: сырья, оборудования, кадров (начальники                   участков, мастера, и т.д.)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2590800" y="5181600"/>
            <a:ext cx="15240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04800" y="26670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Высший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уровень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9600" y="43434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Средний уровень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609600" y="53340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Низовой уровень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Менеджеры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u="sng" dirty="0"/>
              <a:t>Менеджеры различаются также по служебным функциям</a:t>
            </a:r>
            <a:r>
              <a:rPr lang="ru-RU" dirty="0"/>
              <a:t>. Наиболее распространенной позицией является </a:t>
            </a:r>
            <a:r>
              <a:rPr lang="ru-RU" b="1" i="1" dirty="0" err="1"/>
              <a:t>sales</a:t>
            </a:r>
            <a:r>
              <a:rPr lang="ru-RU" b="1" i="1" dirty="0"/>
              <a:t> </a:t>
            </a:r>
            <a:r>
              <a:rPr lang="ru-RU" b="1" i="1" dirty="0" err="1"/>
              <a:t>manager</a:t>
            </a:r>
            <a:r>
              <a:rPr lang="ru-RU" b="1" i="1" dirty="0"/>
              <a:t> </a:t>
            </a:r>
            <a:r>
              <a:rPr lang="ru-RU" dirty="0"/>
              <a:t>— менеджер по продажам: если он отвечает за работу с регионами — это </a:t>
            </a:r>
            <a:r>
              <a:rPr lang="ru-RU" b="1" i="1" dirty="0" err="1"/>
              <a:t>regional</a:t>
            </a:r>
            <a:r>
              <a:rPr lang="ru-RU" b="1" i="1" dirty="0"/>
              <a:t> </a:t>
            </a:r>
            <a:r>
              <a:rPr lang="ru-RU" b="1" i="1" dirty="0" err="1"/>
              <a:t>manager</a:t>
            </a:r>
            <a:r>
              <a:rPr lang="ru-RU" dirty="0"/>
              <a:t>, если за распространение какой-то группы товаров — </a:t>
            </a:r>
            <a:r>
              <a:rPr lang="ru-RU" b="1" i="1" dirty="0" err="1"/>
              <a:t>product</a:t>
            </a:r>
            <a:r>
              <a:rPr lang="ru-RU" b="1" i="1" dirty="0"/>
              <a:t> </a:t>
            </a:r>
            <a:r>
              <a:rPr lang="ru-RU" b="1" i="1" dirty="0" err="1"/>
              <a:t>manager</a:t>
            </a:r>
            <a:r>
              <a:rPr lang="ru-RU" dirty="0"/>
              <a:t>, если за распространение и продвижение какой-либо марки товара — </a:t>
            </a:r>
            <a:r>
              <a:rPr lang="ru-RU" b="1" i="1" dirty="0" err="1"/>
              <a:t>brand</a:t>
            </a:r>
            <a:r>
              <a:rPr lang="ru-RU" b="1" i="1" dirty="0"/>
              <a:t> </a:t>
            </a:r>
            <a:r>
              <a:rPr lang="ru-RU" b="1" i="1" dirty="0" err="1"/>
              <a:t>manager</a:t>
            </a:r>
            <a:r>
              <a:rPr lang="ru-RU" dirty="0"/>
              <a:t>, если же менеджер участвует в разработке того или иного проекта, начиная от стадии разработки до полного его завершения, — это </a:t>
            </a:r>
            <a:r>
              <a:rPr lang="ru-RU" b="1" i="1" dirty="0" err="1"/>
              <a:t>project</a:t>
            </a:r>
            <a:r>
              <a:rPr lang="ru-RU" b="1" i="1" dirty="0"/>
              <a:t> </a:t>
            </a:r>
            <a:r>
              <a:rPr lang="ru-RU" b="1" i="1" dirty="0" err="1"/>
              <a:t>manager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/>
              <a:t>Понятия «менеджер» и «руководитель» не тождественны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28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Основные </a:t>
            </a:r>
            <a:r>
              <a:rPr lang="ru-RU" b="1" i="1" dirty="0">
                <a:solidFill>
                  <a:srgbClr val="FF0000"/>
                </a:solidFill>
              </a:rPr>
              <a:t>правила эффективного </a:t>
            </a:r>
            <a:r>
              <a:rPr lang="ru-RU" b="1" i="1" dirty="0" smtClean="0">
                <a:solidFill>
                  <a:srgbClr val="FF0000"/>
                </a:solidFill>
              </a:rPr>
              <a:t>руководства (Питер </a:t>
            </a:r>
            <a:r>
              <a:rPr lang="ru-RU" b="1" i="1" dirty="0" err="1" smtClean="0">
                <a:solidFill>
                  <a:srgbClr val="FF0000"/>
                </a:solidFill>
              </a:rPr>
              <a:t>Друкер</a:t>
            </a:r>
            <a:r>
              <a:rPr lang="ru-RU" b="1" i="1" dirty="0" smtClean="0">
                <a:solidFill>
                  <a:srgbClr val="FF0000"/>
                </a:solidFill>
              </a:rPr>
              <a:t>)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хорошо </a:t>
            </a:r>
            <a:r>
              <a:rPr lang="ru-RU" dirty="0"/>
              <a:t>обдумайте цели и задачи, которые вы ставите. При неясной цели требуются двойные усилия;</a:t>
            </a:r>
          </a:p>
          <a:p>
            <a:pPr lvl="0"/>
            <a:r>
              <a:rPr lang="ru-RU" dirty="0"/>
              <a:t>сосредоточьтесь на чем-нибудь одном. Редкий человек может успешно справляться с разными делами одновременно;</a:t>
            </a:r>
          </a:p>
          <a:p>
            <a:pPr lvl="0"/>
            <a:r>
              <a:rPr lang="ru-RU" dirty="0"/>
              <a:t>считайтесь со своими возможностями и возможностями ваших сотрудников.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95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Задание </a:t>
            </a:r>
            <a:r>
              <a:rPr lang="ru-RU" dirty="0" smtClean="0">
                <a:solidFill>
                  <a:srgbClr val="FF0000"/>
                </a:solidFill>
              </a:rPr>
              <a:t>1 </a:t>
            </a:r>
            <a:r>
              <a:rPr lang="ru-RU" sz="2700" b="1" dirty="0" smtClean="0">
                <a:solidFill>
                  <a:schemeClr val="tx1"/>
                </a:solidFill>
              </a:rPr>
              <a:t>Распределите </a:t>
            </a:r>
            <a:r>
              <a:rPr lang="ru-RU" sz="2700" b="1" dirty="0">
                <a:solidFill>
                  <a:schemeClr val="tx1"/>
                </a:solidFill>
              </a:rPr>
              <a:t>должности управленческих служащих по уровням иерархии в организации</a:t>
            </a:r>
            <a:r>
              <a:rPr lang="ru-RU" sz="2700" b="1" dirty="0" smtClean="0">
                <a:solidFill>
                  <a:schemeClr val="tx1"/>
                </a:solidFill>
              </a:rPr>
              <a:t>:</a:t>
            </a:r>
            <a:endParaRPr lang="ru-RU" sz="49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763000" cy="2133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,,,,,,,,,,,,,.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385320"/>
              </p:ext>
            </p:extLst>
          </p:nvPr>
        </p:nvGraphicFramePr>
        <p:xfrm>
          <a:off x="533400" y="2133600"/>
          <a:ext cx="8458200" cy="4319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819400"/>
                <a:gridCol w="2819400"/>
              </a:tblGrid>
              <a:tr h="50913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высокий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средний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низовой</a:t>
                      </a:r>
                      <a:endParaRPr lang="ru-RU" sz="1600" dirty="0"/>
                    </a:p>
                  </a:txBody>
                  <a:tcPr/>
                </a:tc>
              </a:tr>
              <a:tr h="755187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инспектор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координатор</a:t>
                      </a:r>
                      <a:endParaRPr lang="ru-RU" sz="1600" dirty="0"/>
                    </a:p>
                  </a:txBody>
                  <a:tcPr/>
                </a:tc>
              </a:tr>
              <a:tr h="5091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председатель Правления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директор производства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мастер</a:t>
                      </a:r>
                      <a:endParaRPr lang="ru-RU" sz="1600" dirty="0"/>
                    </a:p>
                  </a:txBody>
                  <a:tcPr/>
                </a:tc>
              </a:tr>
              <a:tr h="50913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член Совета директоров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руководитель отдела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бригадир</a:t>
                      </a:r>
                      <a:endParaRPr lang="ru-RU" sz="1600" dirty="0"/>
                    </a:p>
                  </a:txBody>
                  <a:tcPr/>
                </a:tc>
              </a:tr>
              <a:tr h="5091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коммерческий директор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/>
                    </a:p>
                  </a:txBody>
                  <a:tcPr/>
                </a:tc>
              </a:tr>
              <a:tr h="50913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президент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главный бухгалтер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50913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директор завода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руководитель подразделения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509136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вице-президент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Задание 1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1336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Распределите должности управленческих служащих по уровням иерархии в организации</a:t>
            </a:r>
            <a:r>
              <a:rPr lang="ru-RU" sz="2800" b="1" dirty="0" smtClean="0"/>
              <a:t>:</a:t>
            </a:r>
            <a:endParaRPr lang="ru-RU" sz="2800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977900"/>
              </p:ext>
            </p:extLst>
          </p:nvPr>
        </p:nvGraphicFramePr>
        <p:xfrm>
          <a:off x="533400" y="2667000"/>
          <a:ext cx="8153400" cy="331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7800"/>
                <a:gridCol w="2717800"/>
                <a:gridCol w="2717800"/>
              </a:tblGrid>
              <a:tr h="40640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низовой</a:t>
                      </a:r>
                      <a:endParaRPr lang="ru-RU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председатель Правления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руководитель подразделения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инспектор</a:t>
                      </a:r>
                      <a:endParaRPr lang="ru-RU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член Совета директоров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координатор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мастер</a:t>
                      </a:r>
                      <a:endParaRPr lang="ru-RU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президент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директор производства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бригадир</a:t>
                      </a:r>
                      <a:endParaRPr lang="ru-RU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директор завода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вице-президент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руководитель отдела</a:t>
                      </a:r>
                      <a:endParaRPr lang="ru-RU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коммерческий директор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главный бухгалтер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7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Задание 2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534400" cy="449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Распределите основные задачи менеджеров по уровням управления, обоснуйте свои взгляды:</a:t>
            </a:r>
          </a:p>
          <a:p>
            <a:r>
              <a:rPr lang="ru-RU" sz="2400" dirty="0" smtClean="0"/>
              <a:t>- формулирование целей организации и подразделений;</a:t>
            </a:r>
          </a:p>
          <a:p>
            <a:r>
              <a:rPr lang="ru-RU" sz="2400" dirty="0" smtClean="0"/>
              <a:t>- координация работы нижестоящих руководителей;</a:t>
            </a:r>
          </a:p>
          <a:p>
            <a:r>
              <a:rPr lang="ru-RU" sz="2400" dirty="0" smtClean="0"/>
              <a:t>- взаимодействие организации с внешней средой;</a:t>
            </a:r>
          </a:p>
          <a:p>
            <a:r>
              <a:rPr lang="ru-RU" sz="2400" dirty="0" smtClean="0"/>
              <a:t>- непосредственная организация и руководство работниками, занятыми основной деятельностью;</a:t>
            </a:r>
          </a:p>
          <a:p>
            <a:r>
              <a:rPr lang="ru-RU" sz="2400" dirty="0" smtClean="0"/>
              <a:t>- разработка долгосрочных планов;</a:t>
            </a:r>
          </a:p>
          <a:p>
            <a:r>
              <a:rPr lang="ru-RU" sz="2400" dirty="0" smtClean="0"/>
              <a:t>- контроль использования сырья и оборудования;</a:t>
            </a:r>
          </a:p>
          <a:p>
            <a:r>
              <a:rPr lang="ru-RU" sz="2400" dirty="0" smtClean="0"/>
              <a:t>- разработка краткосрочных планов;</a:t>
            </a:r>
          </a:p>
          <a:p>
            <a:r>
              <a:rPr lang="ru-RU" sz="2400" dirty="0" smtClean="0"/>
              <a:t>- адаптация организации к различным переменам.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пять основных этапов социально-экономического развития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1. </a:t>
            </a:r>
            <a:r>
              <a:rPr lang="ru-RU" b="1" i="1" dirty="0"/>
              <a:t>Промышленный переворот</a:t>
            </a:r>
            <a:r>
              <a:rPr lang="ru-RU" dirty="0"/>
              <a:t> (с 20—30-х гг. по 80—90-е гг. XIX в.):</a:t>
            </a:r>
          </a:p>
          <a:p>
            <a:pPr marL="0" indent="0">
              <a:buNone/>
            </a:pPr>
            <a:r>
              <a:rPr lang="ru-RU" dirty="0"/>
              <a:t>2. </a:t>
            </a:r>
            <a:r>
              <a:rPr lang="ru-RU" b="1" i="1" dirty="0"/>
              <a:t>Эпоха массового производства</a:t>
            </a:r>
            <a:r>
              <a:rPr lang="ru-RU" dirty="0"/>
              <a:t> (первые три десятилетия XX в.):</a:t>
            </a:r>
          </a:p>
          <a:p>
            <a:pPr marL="0" indent="0">
              <a:buNone/>
            </a:pPr>
            <a:r>
              <a:rPr lang="ru-RU" dirty="0"/>
              <a:t>3. </a:t>
            </a:r>
            <a:r>
              <a:rPr lang="ru-RU" b="1" i="1" dirty="0"/>
              <a:t>Эпоха массового сбыта</a:t>
            </a:r>
            <a:r>
              <a:rPr lang="ru-RU" dirty="0"/>
              <a:t> (30 — 50-е гг. XX в.):</a:t>
            </a:r>
          </a:p>
          <a:p>
            <a:pPr marL="0" indent="0">
              <a:buNone/>
            </a:pPr>
            <a:r>
              <a:rPr lang="ru-RU" dirty="0"/>
              <a:t>4. </a:t>
            </a:r>
            <a:r>
              <a:rPr lang="ru-RU" b="1" i="1" dirty="0"/>
              <a:t>Постиндустриальное общество</a:t>
            </a:r>
            <a:r>
              <a:rPr lang="ru-RU" dirty="0"/>
              <a:t> (60 — 90-е гг. XX в.):</a:t>
            </a:r>
          </a:p>
          <a:p>
            <a:pPr marL="0" indent="0">
              <a:buNone/>
            </a:pPr>
            <a:r>
              <a:rPr lang="ru-RU" dirty="0"/>
              <a:t>5. </a:t>
            </a:r>
            <a:r>
              <a:rPr lang="ru-RU" b="1" i="1" dirty="0" err="1"/>
              <a:t>Постэкономическая</a:t>
            </a:r>
            <a:r>
              <a:rPr lang="ru-RU" b="1" i="1" dirty="0"/>
              <a:t> эпоха</a:t>
            </a:r>
            <a:r>
              <a:rPr lang="ru-RU" dirty="0"/>
              <a:t> (с начала XXI в.):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64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u="sng" dirty="0">
                <a:solidFill>
                  <a:srgbClr val="FF0000"/>
                </a:solidFill>
              </a:rPr>
              <a:t>В истории менеджмента принято различать четыре основных подхода</a:t>
            </a:r>
            <a:r>
              <a:rPr lang="ru-RU" sz="3600" dirty="0" smtClean="0">
                <a:solidFill>
                  <a:srgbClr val="FF0000"/>
                </a:solidFill>
              </a:rPr>
              <a:t>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 smtClean="0"/>
              <a:t>1. </a:t>
            </a:r>
            <a:r>
              <a:rPr lang="ru-RU" b="1" dirty="0" smtClean="0"/>
              <a:t>с </a:t>
            </a:r>
            <a:r>
              <a:rPr lang="ru-RU" b="1" dirty="0"/>
              <a:t>позиций различных научных школ </a:t>
            </a:r>
            <a:r>
              <a:rPr lang="ru-RU" dirty="0"/>
              <a:t>(конец XIX в, — по настоящее время</a:t>
            </a:r>
            <a:r>
              <a:rPr lang="ru-RU" dirty="0" smtClean="0"/>
              <a:t>);</a:t>
            </a:r>
          </a:p>
          <a:p>
            <a:r>
              <a:rPr lang="ru-RU" i="1" dirty="0" smtClean="0"/>
              <a:t>Школа </a:t>
            </a:r>
            <a:r>
              <a:rPr lang="ru-RU" i="1" dirty="0"/>
              <a:t>научного управления</a:t>
            </a:r>
            <a:r>
              <a:rPr lang="ru-RU" dirty="0"/>
              <a:t>. </a:t>
            </a:r>
          </a:p>
          <a:p>
            <a:r>
              <a:rPr lang="ru-RU" i="1" dirty="0"/>
              <a:t>Школа административного управления</a:t>
            </a:r>
            <a:r>
              <a:rPr lang="ru-RU" dirty="0"/>
              <a:t>. </a:t>
            </a:r>
          </a:p>
          <a:p>
            <a:r>
              <a:rPr lang="ru-RU" i="1" dirty="0"/>
              <a:t>Школа человеческих отношений</a:t>
            </a:r>
            <a:r>
              <a:rPr lang="ru-RU" dirty="0"/>
              <a:t>. </a:t>
            </a:r>
          </a:p>
          <a:p>
            <a:r>
              <a:rPr lang="ru-RU" i="1" dirty="0"/>
              <a:t>Количественная школа 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2. </a:t>
            </a:r>
            <a:r>
              <a:rPr lang="ru-RU" b="1" dirty="0" smtClean="0"/>
              <a:t>процессный</a:t>
            </a:r>
            <a:r>
              <a:rPr lang="ru-RU" dirty="0" smtClean="0"/>
              <a:t> </a:t>
            </a:r>
            <a:r>
              <a:rPr lang="ru-RU" dirty="0"/>
              <a:t>(20-е гг. XX в. — по настоящее время);</a:t>
            </a:r>
          </a:p>
          <a:p>
            <a:pPr marL="0" lvl="0" indent="0">
              <a:buNone/>
            </a:pPr>
            <a:r>
              <a:rPr lang="ru-RU" dirty="0" smtClean="0"/>
              <a:t>3. </a:t>
            </a:r>
            <a:r>
              <a:rPr lang="ru-RU" b="1" dirty="0" smtClean="0"/>
              <a:t>системный</a:t>
            </a:r>
            <a:r>
              <a:rPr lang="ru-RU" dirty="0" smtClean="0"/>
              <a:t> </a:t>
            </a:r>
            <a:r>
              <a:rPr lang="ru-RU" dirty="0"/>
              <a:t>(50—60 гг. XX в. — по настоящее время);</a:t>
            </a:r>
          </a:p>
          <a:p>
            <a:pPr marL="0" lvl="0" indent="0">
              <a:buNone/>
            </a:pPr>
            <a:r>
              <a:rPr lang="ru-RU" dirty="0" smtClean="0"/>
              <a:t>4. </a:t>
            </a:r>
            <a:r>
              <a:rPr lang="ru-RU" b="1" dirty="0" smtClean="0"/>
              <a:t>ситуационный</a:t>
            </a:r>
            <a:r>
              <a:rPr lang="ru-RU" dirty="0" smtClean="0"/>
              <a:t> </a:t>
            </a:r>
            <a:r>
              <a:rPr lang="ru-RU" dirty="0"/>
              <a:t>(60-е гг. XX в. — по настоящее время).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2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9" t="11470" r="19548" b="29878"/>
          <a:stretch/>
        </p:blipFill>
        <p:spPr bwMode="auto">
          <a:xfrm>
            <a:off x="304800" y="228600"/>
            <a:ext cx="8457759" cy="653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8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5" t="11755" r="18953" b="30469"/>
          <a:stretch/>
        </p:blipFill>
        <p:spPr bwMode="auto">
          <a:xfrm>
            <a:off x="381000" y="228600"/>
            <a:ext cx="8458200" cy="6322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16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Менеджмент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67200" y="1600200"/>
            <a:ext cx="4645152" cy="190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2"/>
                </a:solidFill>
              </a:rPr>
              <a:t>Менеджмент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smtClean="0"/>
              <a:t>– совокупность методов, средств и форм управления современным производством с целью повышения его эффективности, увеличения прибыли.</a:t>
            </a:r>
            <a:endParaRPr lang="ru-RU" sz="2000" dirty="0"/>
          </a:p>
        </p:txBody>
      </p:sp>
      <p:pic>
        <p:nvPicPr>
          <p:cNvPr id="3074" name="Picture 2" descr="D:\клип арт\люди\AbleStock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00200"/>
            <a:ext cx="3505200" cy="5257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43400" y="3352800"/>
            <a:ext cx="4495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/>
                </a:solidFill>
              </a:rPr>
              <a:t>Менеджмент </a:t>
            </a:r>
            <a:r>
              <a:rPr lang="ru-RU" sz="2000" dirty="0" smtClean="0"/>
              <a:t>– это вид профессиональной деятельности, направленный на</a:t>
            </a:r>
          </a:p>
          <a:p>
            <a:r>
              <a:rPr lang="ru-RU" sz="2000" dirty="0" smtClean="0"/>
              <a:t>оптимизацию человеческих, материальных и финансовых ресурсов для достижения целей организации.</a:t>
            </a:r>
          </a:p>
          <a:p>
            <a:endParaRPr lang="ru-RU" sz="2000" dirty="0" smtClean="0"/>
          </a:p>
          <a:p>
            <a:r>
              <a:rPr lang="ru-RU" sz="2000" b="1" dirty="0" smtClean="0">
                <a:solidFill>
                  <a:schemeClr val="accent2"/>
                </a:solidFill>
              </a:rPr>
              <a:t>Менеджмент </a:t>
            </a:r>
            <a:r>
              <a:rPr lang="ru-RU" sz="2000" dirty="0" smtClean="0"/>
              <a:t>– это система научных знаний, рекомендаций, основанных на практике управления.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4" t="11877" r="19535" b="30814"/>
          <a:stretch/>
        </p:blipFill>
        <p:spPr bwMode="auto">
          <a:xfrm>
            <a:off x="228600" y="143540"/>
            <a:ext cx="8763000" cy="661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2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38600"/>
            <a:ext cx="8153400" cy="990600"/>
          </a:xfrm>
        </p:spPr>
        <p:txBody>
          <a:bodyPr>
            <a:noAutofit/>
          </a:bodyPr>
          <a:lstStyle/>
          <a:p>
            <a:r>
              <a:rPr lang="ru-RU" sz="2000" b="1" i="1" u="sng" dirty="0" smtClean="0">
                <a:solidFill>
                  <a:srgbClr val="FF0000"/>
                </a:solidFill>
              </a:rPr>
              <a:t>2.Подготовить </a:t>
            </a:r>
            <a:r>
              <a:rPr lang="ru-RU" sz="2000" b="1" i="1" u="sng" dirty="0">
                <a:solidFill>
                  <a:srgbClr val="FF0000"/>
                </a:solidFill>
              </a:rPr>
              <a:t>презентацию и доклад по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теме: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b="1" i="1" u="sng" dirty="0" smtClean="0">
                <a:solidFill>
                  <a:schemeClr val="accent6"/>
                </a:solidFill>
              </a:rPr>
              <a:t>Школа </a:t>
            </a:r>
            <a:r>
              <a:rPr lang="ru-RU" sz="2000" b="1" i="1" u="sng" dirty="0">
                <a:solidFill>
                  <a:schemeClr val="accent6"/>
                </a:solidFill>
              </a:rPr>
              <a:t>научного управления</a:t>
            </a:r>
            <a:r>
              <a:rPr lang="ru-RU" sz="2000" b="1" i="1" dirty="0">
                <a:solidFill>
                  <a:schemeClr val="accent6"/>
                </a:solidFill>
              </a:rPr>
              <a:t> – </a:t>
            </a:r>
            <a:r>
              <a:rPr lang="ru-RU" sz="2000" dirty="0" err="1">
                <a:solidFill>
                  <a:schemeClr val="accent6"/>
                </a:solidFill>
              </a:rPr>
              <a:t>Авезова</a:t>
            </a:r>
            <a:r>
              <a:rPr lang="ru-RU" sz="2000" dirty="0">
                <a:solidFill>
                  <a:schemeClr val="accent6"/>
                </a:solidFill>
              </a:rPr>
              <a:t> Л, </a:t>
            </a:r>
            <a:r>
              <a:rPr lang="ru-RU" sz="2000" dirty="0" err="1">
                <a:solidFill>
                  <a:schemeClr val="accent6"/>
                </a:solidFill>
              </a:rPr>
              <a:t>Батыргалиева</a:t>
            </a:r>
            <a:r>
              <a:rPr lang="ru-RU" sz="2000" dirty="0">
                <a:solidFill>
                  <a:schemeClr val="accent6"/>
                </a:solidFill>
              </a:rPr>
              <a:t> К.</a:t>
            </a:r>
            <a:br>
              <a:rPr lang="ru-RU" sz="2000" dirty="0">
                <a:solidFill>
                  <a:schemeClr val="accent6"/>
                </a:solidFill>
              </a:rPr>
            </a:br>
            <a:r>
              <a:rPr lang="ru-RU" sz="2000" b="1" i="1" u="sng" dirty="0">
                <a:solidFill>
                  <a:schemeClr val="accent6"/>
                </a:solidFill>
              </a:rPr>
              <a:t>Школа административного управления</a:t>
            </a:r>
            <a:r>
              <a:rPr lang="ru-RU" sz="2000" b="1" i="1" dirty="0">
                <a:solidFill>
                  <a:schemeClr val="accent6"/>
                </a:solidFill>
              </a:rPr>
              <a:t> – </a:t>
            </a:r>
            <a:r>
              <a:rPr lang="ru-RU" sz="2000" dirty="0" err="1">
                <a:solidFill>
                  <a:schemeClr val="accent6"/>
                </a:solidFill>
              </a:rPr>
              <a:t>Вайгель</a:t>
            </a:r>
            <a:r>
              <a:rPr lang="ru-RU" sz="2000" dirty="0">
                <a:solidFill>
                  <a:schemeClr val="accent6"/>
                </a:solidFill>
              </a:rPr>
              <a:t> В, </a:t>
            </a:r>
            <a:r>
              <a:rPr lang="ru-RU" sz="2000" dirty="0" err="1">
                <a:solidFill>
                  <a:schemeClr val="accent6"/>
                </a:solidFill>
              </a:rPr>
              <a:t>Ефанова</a:t>
            </a:r>
            <a:r>
              <a:rPr lang="ru-RU" sz="2000" dirty="0">
                <a:solidFill>
                  <a:schemeClr val="accent6"/>
                </a:solidFill>
              </a:rPr>
              <a:t> Л</a:t>
            </a:r>
            <a:br>
              <a:rPr lang="ru-RU" sz="2000" dirty="0">
                <a:solidFill>
                  <a:schemeClr val="accent6"/>
                </a:solidFill>
              </a:rPr>
            </a:br>
            <a:r>
              <a:rPr lang="ru-RU" sz="2000" b="1" i="1" u="sng" dirty="0">
                <a:solidFill>
                  <a:schemeClr val="accent6"/>
                </a:solidFill>
              </a:rPr>
              <a:t>Школа человеческих отношений –</a:t>
            </a:r>
            <a:r>
              <a:rPr lang="ru-RU" sz="2000" b="1" i="1" dirty="0">
                <a:solidFill>
                  <a:schemeClr val="accent6"/>
                </a:solidFill>
              </a:rPr>
              <a:t> </a:t>
            </a:r>
            <a:r>
              <a:rPr lang="ru-RU" sz="2000" dirty="0">
                <a:solidFill>
                  <a:schemeClr val="accent6"/>
                </a:solidFill>
              </a:rPr>
              <a:t>Верещагина А, </a:t>
            </a:r>
            <a:r>
              <a:rPr lang="ru-RU" sz="2000" dirty="0" err="1">
                <a:solidFill>
                  <a:schemeClr val="accent6"/>
                </a:solidFill>
              </a:rPr>
              <a:t>Карагут</a:t>
            </a:r>
            <a:r>
              <a:rPr lang="ru-RU" sz="2000" dirty="0">
                <a:solidFill>
                  <a:schemeClr val="accent6"/>
                </a:solidFill>
              </a:rPr>
              <a:t> Д</a:t>
            </a:r>
            <a:br>
              <a:rPr lang="ru-RU" sz="2000" dirty="0">
                <a:solidFill>
                  <a:schemeClr val="accent6"/>
                </a:solidFill>
              </a:rPr>
            </a:br>
            <a:r>
              <a:rPr lang="ru-RU" sz="2000" b="1" i="1" u="sng" dirty="0">
                <a:solidFill>
                  <a:schemeClr val="accent6"/>
                </a:solidFill>
              </a:rPr>
              <a:t>Количественная школа</a:t>
            </a:r>
            <a:r>
              <a:rPr lang="ru-RU" sz="2000" b="1" i="1" dirty="0">
                <a:solidFill>
                  <a:schemeClr val="accent6"/>
                </a:solidFill>
              </a:rPr>
              <a:t> –</a:t>
            </a:r>
            <a:r>
              <a:rPr lang="ru-RU" sz="2000" dirty="0">
                <a:solidFill>
                  <a:schemeClr val="accent6"/>
                </a:solidFill>
              </a:rPr>
              <a:t>Тихонова Ю, </a:t>
            </a:r>
            <a:r>
              <a:rPr lang="ru-RU" sz="2000" dirty="0" err="1">
                <a:solidFill>
                  <a:schemeClr val="accent6"/>
                </a:solidFill>
              </a:rPr>
              <a:t>Елюбаева</a:t>
            </a:r>
            <a:r>
              <a:rPr lang="ru-RU" sz="2000" dirty="0">
                <a:solidFill>
                  <a:schemeClr val="accent6"/>
                </a:solidFill>
              </a:rPr>
              <a:t> А</a:t>
            </a:r>
            <a:br>
              <a:rPr lang="ru-RU" sz="2000" dirty="0">
                <a:solidFill>
                  <a:schemeClr val="accent6"/>
                </a:solidFill>
              </a:rPr>
            </a:br>
            <a:r>
              <a:rPr lang="ru-RU" sz="2000" b="1" i="1" dirty="0">
                <a:solidFill>
                  <a:schemeClr val="accent6"/>
                </a:solidFill>
              </a:rPr>
              <a:t> </a:t>
            </a:r>
            <a:r>
              <a:rPr lang="ru-RU" sz="2000" b="1" i="1" u="sng" dirty="0" smtClean="0">
                <a:solidFill>
                  <a:schemeClr val="accent6"/>
                </a:solidFill>
              </a:rPr>
              <a:t>Процессный </a:t>
            </a:r>
            <a:r>
              <a:rPr lang="ru-RU" sz="2000" b="1" i="1" u="sng" dirty="0">
                <a:solidFill>
                  <a:schemeClr val="accent6"/>
                </a:solidFill>
              </a:rPr>
              <a:t>подход</a:t>
            </a:r>
            <a:r>
              <a:rPr lang="ru-RU" sz="2000" b="1" i="1" dirty="0">
                <a:solidFill>
                  <a:schemeClr val="accent6"/>
                </a:solidFill>
              </a:rPr>
              <a:t> – </a:t>
            </a:r>
            <a:r>
              <a:rPr lang="ru-RU" sz="2000" dirty="0">
                <a:solidFill>
                  <a:schemeClr val="accent6"/>
                </a:solidFill>
              </a:rPr>
              <a:t>Тимощук М., </a:t>
            </a:r>
            <a:r>
              <a:rPr lang="ru-RU" sz="2000" dirty="0" err="1">
                <a:solidFill>
                  <a:schemeClr val="accent6"/>
                </a:solidFill>
              </a:rPr>
              <a:t>Кабирова</a:t>
            </a:r>
            <a:r>
              <a:rPr lang="ru-RU" sz="2000" dirty="0">
                <a:solidFill>
                  <a:schemeClr val="accent6"/>
                </a:solidFill>
              </a:rPr>
              <a:t> А</a:t>
            </a:r>
            <a:br>
              <a:rPr lang="ru-RU" sz="2000" dirty="0">
                <a:solidFill>
                  <a:schemeClr val="accent6"/>
                </a:solidFill>
              </a:rPr>
            </a:br>
            <a:r>
              <a:rPr lang="ru-RU" sz="2000" b="1" i="1" u="sng" dirty="0">
                <a:solidFill>
                  <a:schemeClr val="accent6"/>
                </a:solidFill>
              </a:rPr>
              <a:t>Системный подход </a:t>
            </a:r>
            <a:r>
              <a:rPr lang="ru-RU" sz="2000" b="1" i="1" dirty="0">
                <a:solidFill>
                  <a:schemeClr val="accent6"/>
                </a:solidFill>
              </a:rPr>
              <a:t>– </a:t>
            </a:r>
            <a:r>
              <a:rPr lang="ru-RU" sz="2000" dirty="0" err="1">
                <a:solidFill>
                  <a:schemeClr val="accent6"/>
                </a:solidFill>
              </a:rPr>
              <a:t>Петровскова</a:t>
            </a:r>
            <a:r>
              <a:rPr lang="ru-RU" sz="2000" dirty="0">
                <a:solidFill>
                  <a:schemeClr val="accent6"/>
                </a:solidFill>
              </a:rPr>
              <a:t> К, </a:t>
            </a:r>
            <a:r>
              <a:rPr lang="ru-RU" sz="2000" dirty="0" err="1">
                <a:solidFill>
                  <a:schemeClr val="accent6"/>
                </a:solidFill>
              </a:rPr>
              <a:t>Танцура</a:t>
            </a:r>
            <a:r>
              <a:rPr lang="ru-RU" sz="2000" dirty="0">
                <a:solidFill>
                  <a:schemeClr val="accent6"/>
                </a:solidFill>
              </a:rPr>
              <a:t> Л</a:t>
            </a:r>
            <a:br>
              <a:rPr lang="ru-RU" sz="2000" dirty="0">
                <a:solidFill>
                  <a:schemeClr val="accent6"/>
                </a:solidFill>
              </a:rPr>
            </a:br>
            <a:r>
              <a:rPr lang="ru-RU" sz="2000" b="1" i="1" u="sng" dirty="0">
                <a:solidFill>
                  <a:schemeClr val="accent6"/>
                </a:solidFill>
              </a:rPr>
              <a:t>Ситуационный подход</a:t>
            </a:r>
            <a:r>
              <a:rPr lang="ru-RU" sz="2000" b="1" i="1" dirty="0">
                <a:solidFill>
                  <a:schemeClr val="accent6"/>
                </a:solidFill>
              </a:rPr>
              <a:t> - </a:t>
            </a:r>
            <a:r>
              <a:rPr lang="ru-RU" sz="2000" dirty="0" err="1">
                <a:solidFill>
                  <a:schemeClr val="accent6"/>
                </a:solidFill>
              </a:rPr>
              <a:t>Исмуратова</a:t>
            </a:r>
            <a:r>
              <a:rPr lang="ru-RU" sz="2000" dirty="0">
                <a:solidFill>
                  <a:schemeClr val="accent6"/>
                </a:solidFill>
              </a:rPr>
              <a:t> А., </a:t>
            </a:r>
            <a:r>
              <a:rPr lang="ru-RU" sz="2000" dirty="0" err="1">
                <a:solidFill>
                  <a:schemeClr val="accent6"/>
                </a:solidFill>
              </a:rPr>
              <a:t>Коломыцева</a:t>
            </a:r>
            <a:r>
              <a:rPr lang="ru-RU" sz="2000" dirty="0">
                <a:solidFill>
                  <a:schemeClr val="accent6"/>
                </a:solidFill>
              </a:rPr>
              <a:t> К</a:t>
            </a:r>
            <a:br>
              <a:rPr lang="ru-RU" sz="2000" dirty="0">
                <a:solidFill>
                  <a:schemeClr val="accent6"/>
                </a:solidFill>
              </a:rPr>
            </a:br>
            <a:r>
              <a:rPr lang="ru-RU" sz="2000" b="1" i="1" dirty="0">
                <a:solidFill>
                  <a:schemeClr val="accent6"/>
                </a:solidFill>
              </a:rPr>
              <a:t> </a:t>
            </a:r>
            <a:endParaRPr lang="ru-RU" sz="2000" dirty="0">
              <a:solidFill>
                <a:schemeClr val="accent6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u="sng" dirty="0" smtClean="0">
                <a:solidFill>
                  <a:srgbClr val="FF0000"/>
                </a:solidFill>
              </a:rPr>
              <a:t>Домашнее задание: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7326" y="2286000"/>
            <a:ext cx="8153400" cy="4953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u="sng" dirty="0" smtClean="0">
                <a:solidFill>
                  <a:srgbClr val="FF0000"/>
                </a:solidFill>
              </a:rPr>
              <a:t>1.Составить конспект по первому вопросу лекции – всем!</a:t>
            </a:r>
            <a:r>
              <a:rPr lang="ru-RU" sz="2000" b="1" i="1" dirty="0" smtClean="0">
                <a:solidFill>
                  <a:schemeClr val="accent6"/>
                </a:solidFill>
              </a:rPr>
              <a:t> </a:t>
            </a:r>
            <a:endParaRPr lang="ru-RU" sz="2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3400" y="152400"/>
            <a:ext cx="8153400" cy="9906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r>
              <a:rPr lang="ru-RU" sz="2000" b="1" i="1" u="sng" dirty="0" smtClean="0">
                <a:solidFill>
                  <a:srgbClr val="FF0000"/>
                </a:solidFill>
              </a:rPr>
              <a:t>3.Составить сравнительную таблицу японского и американского менеджмента по критериям - 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всем!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18511" t="46769" r="65542" b="9857"/>
          <a:stretch/>
        </p:blipFill>
        <p:spPr bwMode="auto">
          <a:xfrm>
            <a:off x="2819400" y="1711620"/>
            <a:ext cx="3121152" cy="4765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389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«</a:t>
            </a:r>
            <a:r>
              <a:rPr lang="ru-RU" b="1" dirty="0"/>
              <a:t>Менеджмент</a:t>
            </a:r>
            <a:r>
              <a:rPr lang="ru-RU" dirty="0"/>
              <a:t> — эффективное использование и координация таких ресурсов, как капитал (производительный, финансовый, информационный и человеческий) для достижения целей с максимальной эффективностью». </a:t>
            </a:r>
          </a:p>
          <a:p>
            <a:pPr marL="0" indent="0" algn="r">
              <a:buNone/>
            </a:pPr>
            <a:r>
              <a:rPr lang="ru-RU" dirty="0" smtClean="0"/>
              <a:t>(«Международный справочник </a:t>
            </a:r>
            <a:r>
              <a:rPr lang="ru-RU" dirty="0"/>
              <a:t>по менеджменту</a:t>
            </a:r>
            <a:r>
              <a:rPr lang="ru-RU" dirty="0" smtClean="0"/>
              <a:t>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38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Менеджмент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00" y="1600200"/>
            <a:ext cx="4800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Основатель менеджмента – Ф. Тейлор (1911 г. – «Принципы научного управления»)</a:t>
            </a:r>
          </a:p>
          <a:p>
            <a:pPr marL="0" indent="0">
              <a:buNone/>
            </a:pPr>
            <a:r>
              <a:rPr lang="ru-RU" dirty="0" smtClean="0"/>
              <a:t>Отец менеджмента – Анри Файоль (разработал 14 универсальных принципов управления)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 descr="D:\клип арт\люди\AbleStock001.jpg"/>
          <p:cNvPicPr>
            <a:picLocks noChangeAspect="1" noChangeArrowheads="1"/>
          </p:cNvPicPr>
          <p:nvPr/>
        </p:nvPicPr>
        <p:blipFill>
          <a:blip r:embed="rId3" cstate="print"/>
          <a:srcRect l="8537" r="26829" b="46341"/>
          <a:stretch>
            <a:fillRect/>
          </a:stretch>
        </p:blipFill>
        <p:spPr bwMode="auto">
          <a:xfrm>
            <a:off x="5105400" y="1828800"/>
            <a:ext cx="40386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Цели и задачи: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Цели менеджмента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•	получение (увеличение) прибыли;</a:t>
            </a:r>
          </a:p>
          <a:p>
            <a:pPr marL="0" indent="0">
              <a:buNone/>
            </a:pPr>
            <a:r>
              <a:rPr lang="ru-RU" dirty="0"/>
              <a:t>•	повышение эффективности хозяйствования;</a:t>
            </a:r>
          </a:p>
          <a:p>
            <a:pPr marL="0" indent="0">
              <a:buNone/>
            </a:pPr>
            <a:r>
              <a:rPr lang="ru-RU" dirty="0"/>
              <a:t>•	удовлетворение потребностей рынка;</a:t>
            </a:r>
          </a:p>
          <a:p>
            <a:pPr marL="0" indent="0">
              <a:buNone/>
            </a:pPr>
            <a:r>
              <a:rPr lang="ru-RU" dirty="0"/>
              <a:t>•	решение социальных вопросов.</a:t>
            </a:r>
          </a:p>
          <a:p>
            <a:pPr marL="0" indent="0">
              <a:buNone/>
            </a:pPr>
            <a:r>
              <a:rPr lang="ru-RU" b="1" dirty="0"/>
              <a:t>Задачи менеджмента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•	организация производства конкурентоспособных товаров;</a:t>
            </a:r>
          </a:p>
          <a:p>
            <a:pPr marL="0" indent="0">
              <a:buNone/>
            </a:pPr>
            <a:r>
              <a:rPr lang="ru-RU" dirty="0"/>
              <a:t>•	совершенствование производственного процесса;</a:t>
            </a:r>
          </a:p>
          <a:p>
            <a:pPr marL="0" indent="0">
              <a:buNone/>
            </a:pPr>
            <a:r>
              <a:rPr lang="ru-RU" dirty="0"/>
              <a:t>•	внедрение новейших наукоемких технологий;</a:t>
            </a:r>
          </a:p>
          <a:p>
            <a:pPr marL="0" indent="0">
              <a:buNone/>
            </a:pPr>
            <a:r>
              <a:rPr lang="ru-RU" dirty="0"/>
              <a:t>•	повышение качества продукции;</a:t>
            </a:r>
          </a:p>
          <a:p>
            <a:pPr marL="0" indent="0">
              <a:buNone/>
            </a:pPr>
            <a:r>
              <a:rPr lang="ru-RU" dirty="0"/>
              <a:t>•	снижение затрат на производство.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46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  <a:latin typeface="Impact" pitchFamily="34" charset="0"/>
              </a:rPr>
              <a:t>Универсальные принципы управления</a:t>
            </a:r>
            <a:endParaRPr lang="ru-RU" sz="3600" dirty="0">
              <a:solidFill>
                <a:schemeClr val="accent2"/>
              </a:solidFill>
              <a:latin typeface="Impact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976" y="1928802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1. разделение труда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976" y="2428868"/>
            <a:ext cx="2643206" cy="5000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2. полномочие и ответственность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2976" y="3143248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3. дисциплина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2976" y="4929198"/>
            <a:ext cx="2643206" cy="78581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6. подчинение личных интересов общим интересам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2976" y="5929330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7. централизация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2976" y="3643314"/>
            <a:ext cx="2643206" cy="5000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4. единство распорядительства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2976" y="4429132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5. единство руководства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57818" y="1928802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8. цепи взаимодействия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57818" y="4357694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12. равенство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57818" y="3643314"/>
            <a:ext cx="2643206" cy="5000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11. стабильность персонала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57818" y="3143248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10. порядок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57818" y="2428868"/>
            <a:ext cx="2643206" cy="5000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9. вознаграждение персонала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4857760"/>
            <a:ext cx="2643206" cy="8572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13. корпоративный дух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57818" y="5929330"/>
            <a:ext cx="2643206" cy="2857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14. инициатива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-1678031" y="3750471"/>
            <a:ext cx="464347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180149" y="3749677"/>
            <a:ext cx="464347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4" idx="1"/>
          </p:cNvCxnSpPr>
          <p:nvPr/>
        </p:nvCxnSpPr>
        <p:spPr>
          <a:xfrm>
            <a:off x="642910" y="207167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642910" y="264318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642910" y="328453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642910" y="392747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642910" y="457200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642910" y="535623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642910" y="607220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endCxn id="17" idx="3"/>
          </p:cNvCxnSpPr>
          <p:nvPr/>
        </p:nvCxnSpPr>
        <p:spPr>
          <a:xfrm rot="10800000">
            <a:off x="8001024" y="607220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10800000">
            <a:off x="8001024" y="4500570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0800000">
            <a:off x="8001024" y="392906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10800000">
            <a:off x="8001024" y="3286124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10800000">
            <a:off x="8001024" y="207167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10800000">
            <a:off x="8001024" y="528638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0800000">
            <a:off x="8001024" y="2714620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Основные функции менеджмента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302752" cy="198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это процесс планирования, организации, мотивации и контроля, необходимый для того, чтобы сформулировать и достичь целей организации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5800" y="4495800"/>
            <a:ext cx="16764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плани-рование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19400" y="4495800"/>
            <a:ext cx="15240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органи-зация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00600" y="4495800"/>
            <a:ext cx="15240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моти-вация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81800" y="4495800"/>
            <a:ext cx="18288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35052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 управления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>
            <a:stCxn id="7" idx="2"/>
          </p:cNvCxnSpPr>
          <p:nvPr/>
        </p:nvCxnSpPr>
        <p:spPr>
          <a:xfrm rot="5400000">
            <a:off x="7543800" y="5486400"/>
            <a:ext cx="3048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1524000" y="5638800"/>
            <a:ext cx="6172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1372394" y="54856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52600" y="57150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коммуникации  (обратная связь)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>
            <a:stCxn id="4" idx="3"/>
            <a:endCxn id="5" idx="1"/>
          </p:cNvCxnSpPr>
          <p:nvPr/>
        </p:nvCxnSpPr>
        <p:spPr>
          <a:xfrm>
            <a:off x="2362200" y="4914900"/>
            <a:ext cx="457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5" idx="3"/>
            <a:endCxn id="6" idx="1"/>
          </p:cNvCxnSpPr>
          <p:nvPr/>
        </p:nvCxnSpPr>
        <p:spPr>
          <a:xfrm>
            <a:off x="4343400" y="4914900"/>
            <a:ext cx="457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324600" y="4876800"/>
            <a:ext cx="457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Функции менеджмента: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517648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800600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мотивация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6934200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контроль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" y="2971800"/>
            <a:ext cx="16764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</a:t>
            </a:r>
            <a:r>
              <a:rPr lang="ru-RU" dirty="0" err="1" smtClean="0"/>
              <a:t>формирова</a:t>
            </a:r>
            <a:r>
              <a:rPr lang="ru-RU" dirty="0" smtClean="0"/>
              <a:t>-</a:t>
            </a:r>
          </a:p>
          <a:p>
            <a:pPr algn="ctr"/>
            <a:r>
              <a:rPr lang="ru-RU" dirty="0" err="1" smtClean="0"/>
              <a:t>ние</a:t>
            </a:r>
            <a:r>
              <a:rPr lang="ru-RU" dirty="0" smtClean="0"/>
              <a:t> цели управления, выбор путей и методов достижения этой цели</a:t>
            </a:r>
            <a:br>
              <a:rPr lang="ru-RU" dirty="0" smtClean="0"/>
            </a:b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1104900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84048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планирование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90800" y="2971800"/>
            <a:ext cx="17526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создание оптимальной структуры управления,  </a:t>
            </a:r>
            <a:r>
              <a:rPr lang="ru-RU" dirty="0" err="1" smtClean="0"/>
              <a:t>направлен-ное</a:t>
            </a:r>
            <a:r>
              <a:rPr lang="ru-RU" dirty="0" smtClean="0"/>
              <a:t> на достижение цели организации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00600" y="2971800"/>
            <a:ext cx="17526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совокупность методов, </a:t>
            </a:r>
            <a:r>
              <a:rPr lang="ru-RU" dirty="0" err="1" smtClean="0"/>
              <a:t>стимули-рующих</a:t>
            </a:r>
            <a:r>
              <a:rPr lang="ru-RU" dirty="0" smtClean="0"/>
              <a:t> работников к наиболее эффективной работе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10400" y="2971800"/>
            <a:ext cx="18288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система регулирования деятельности работников по выполнению работы </a:t>
            </a:r>
            <a:r>
              <a:rPr lang="ru-RU" dirty="0" err="1" smtClean="0"/>
              <a:t>определенно-го</a:t>
            </a:r>
            <a:r>
              <a:rPr lang="ru-RU" dirty="0" smtClean="0"/>
              <a:t> количества и качества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3163094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5449094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7658894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4" grpId="0" uiExpand="1" build="p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Менеджер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6448" y="1600200"/>
            <a:ext cx="5178552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Менеджер</a:t>
            </a:r>
            <a:r>
              <a:rPr lang="ru-RU" dirty="0" smtClean="0"/>
              <a:t> – это человек, </a:t>
            </a:r>
            <a:r>
              <a:rPr lang="ru-RU" u="sng" dirty="0" smtClean="0"/>
              <a:t>профессионально занимающийся </a:t>
            </a:r>
            <a:r>
              <a:rPr lang="ru-RU" dirty="0" smtClean="0"/>
              <a:t>управленческой деятельностью, наделённый полномочиями принимать управленческие решения и осуществлять их выполнение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Цель работы менеджера</a:t>
            </a:r>
            <a:r>
              <a:rPr lang="ru-RU" dirty="0" smtClean="0"/>
              <a:t> - обеспечение стабильной конкурентоспособности фирмы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D:\клип арт\люди\AbleStock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38800" y="1600200"/>
            <a:ext cx="3124200" cy="511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4">
      <a:dk1>
        <a:sysClr val="windowText" lastClr="000000"/>
      </a:dk1>
      <a:lt1>
        <a:sysClr val="window" lastClr="FFFFFF"/>
      </a:lt1>
      <a:dk2>
        <a:srgbClr val="C1C1C1"/>
      </a:dk2>
      <a:lt2>
        <a:srgbClr val="D2D2D2"/>
      </a:lt2>
      <a:accent1>
        <a:srgbClr val="FF87BA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343434"/>
      </a:hlink>
      <a:folHlink>
        <a:srgbClr val="FF79C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1143</TotalTime>
  <Words>778</Words>
  <Application>Microsoft Office PowerPoint</Application>
  <PresentationFormat>Экран (4:3)</PresentationFormat>
  <Paragraphs>156</Paragraphs>
  <Slides>22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Обычная</vt:lpstr>
      <vt:lpstr>Менеджмент. Сущность  менеджмента.</vt:lpstr>
      <vt:lpstr>Менеджмент</vt:lpstr>
      <vt:lpstr>Презентация PowerPoint</vt:lpstr>
      <vt:lpstr>Менеджмент</vt:lpstr>
      <vt:lpstr>Цели и задачи:</vt:lpstr>
      <vt:lpstr>Универсальные принципы управления</vt:lpstr>
      <vt:lpstr>Основные функции менеджмента</vt:lpstr>
      <vt:lpstr>Функции менеджмента:</vt:lpstr>
      <vt:lpstr>Менеджер </vt:lpstr>
      <vt:lpstr>Иерархия управления</vt:lpstr>
      <vt:lpstr>Менеджеры </vt:lpstr>
      <vt:lpstr>Основные правила эффективного руководства (Питер Друкер):</vt:lpstr>
      <vt:lpstr>Задание 1 Распределите должности управленческих служащих по уровням иерархии в организации:</vt:lpstr>
      <vt:lpstr>Задание 1</vt:lpstr>
      <vt:lpstr>Задание 2</vt:lpstr>
      <vt:lpstr>пять основных этапов социально-экономического развития.</vt:lpstr>
      <vt:lpstr>В истории менеджмента принято различать четыре основных подхода:</vt:lpstr>
      <vt:lpstr>Презентация PowerPoint</vt:lpstr>
      <vt:lpstr>Презентация PowerPoint</vt:lpstr>
      <vt:lpstr>Презентация PowerPoint</vt:lpstr>
      <vt:lpstr>2.Подготовить презентацию и доклад по теме: Школа научного управления – Авезова Л, Батыргалиева К. Школа административного управления – Вайгель В, Ефанова Л Школа человеческих отношений – Верещагина А, Карагут Д Количественная школа –Тихонова Ю, Елюбаева А  Процессный подход – Тимощук М., Кабирова А Системный подход – Петровскова К, Танцура Л Ситуационный подход - Исмуратова А., Коломыцева К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Сущность менеджмента</dc:title>
  <dc:creator>www.MRMARKER.ru</dc:creator>
  <cp:lastModifiedBy>User</cp:lastModifiedBy>
  <cp:revision>50</cp:revision>
  <dcterms:modified xsi:type="dcterms:W3CDTF">2021-01-12T16:23:45Z</dcterms:modified>
</cp:coreProperties>
</file>