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0"/>
  </p:notesMasterIdLst>
  <p:sldIdLst>
    <p:sldId id="473" r:id="rId2"/>
    <p:sldId id="400" r:id="rId3"/>
    <p:sldId id="439" r:id="rId4"/>
    <p:sldId id="402" r:id="rId5"/>
    <p:sldId id="475" r:id="rId6"/>
    <p:sldId id="404" r:id="rId7"/>
    <p:sldId id="405" r:id="rId8"/>
    <p:sldId id="406" r:id="rId9"/>
    <p:sldId id="407" r:id="rId10"/>
    <p:sldId id="408" r:id="rId11"/>
    <p:sldId id="409" r:id="rId12"/>
    <p:sldId id="410" r:id="rId13"/>
    <p:sldId id="411" r:id="rId14"/>
    <p:sldId id="412" r:id="rId15"/>
    <p:sldId id="413" r:id="rId16"/>
    <p:sldId id="476" r:id="rId17"/>
    <p:sldId id="477" r:id="rId18"/>
    <p:sldId id="415" r:id="rId19"/>
    <p:sldId id="478" r:id="rId20"/>
    <p:sldId id="418" r:id="rId21"/>
    <p:sldId id="419" r:id="rId22"/>
    <p:sldId id="480" r:id="rId23"/>
    <p:sldId id="421" r:id="rId24"/>
    <p:sldId id="479" r:id="rId25"/>
    <p:sldId id="482" r:id="rId26"/>
    <p:sldId id="483" r:id="rId27"/>
    <p:sldId id="484" r:id="rId28"/>
    <p:sldId id="425" r:id="rId29"/>
    <p:sldId id="426" r:id="rId30"/>
    <p:sldId id="427" r:id="rId31"/>
    <p:sldId id="428" r:id="rId32"/>
    <p:sldId id="474" r:id="rId33"/>
    <p:sldId id="430" r:id="rId34"/>
    <p:sldId id="431" r:id="rId35"/>
    <p:sldId id="432" r:id="rId36"/>
    <p:sldId id="485" r:id="rId37"/>
    <p:sldId id="434" r:id="rId38"/>
    <p:sldId id="486" r:id="rId39"/>
    <p:sldId id="487" r:id="rId40"/>
    <p:sldId id="437" r:id="rId41"/>
    <p:sldId id="438" r:id="rId42"/>
    <p:sldId id="399" r:id="rId43"/>
    <p:sldId id="256" r:id="rId44"/>
    <p:sldId id="302" r:id="rId45"/>
    <p:sldId id="303" r:id="rId46"/>
    <p:sldId id="257" r:id="rId47"/>
    <p:sldId id="258" r:id="rId48"/>
    <p:sldId id="260" r:id="rId49"/>
    <p:sldId id="304" r:id="rId50"/>
    <p:sldId id="305" r:id="rId51"/>
    <p:sldId id="306" r:id="rId52"/>
    <p:sldId id="307" r:id="rId53"/>
    <p:sldId id="308" r:id="rId54"/>
    <p:sldId id="309" r:id="rId55"/>
    <p:sldId id="310" r:id="rId56"/>
    <p:sldId id="311" r:id="rId57"/>
    <p:sldId id="262" r:id="rId58"/>
    <p:sldId id="312" r:id="rId59"/>
    <p:sldId id="313" r:id="rId60"/>
    <p:sldId id="314" r:id="rId61"/>
    <p:sldId id="316" r:id="rId62"/>
    <p:sldId id="315" r:id="rId63"/>
    <p:sldId id="317" r:id="rId64"/>
    <p:sldId id="318" r:id="rId65"/>
    <p:sldId id="320" r:id="rId66"/>
    <p:sldId id="264" r:id="rId67"/>
    <p:sldId id="266" r:id="rId68"/>
    <p:sldId id="321" r:id="rId69"/>
    <p:sldId id="393" r:id="rId70"/>
    <p:sldId id="284" r:id="rId71"/>
    <p:sldId id="301" r:id="rId72"/>
    <p:sldId id="322" r:id="rId73"/>
    <p:sldId id="324" r:id="rId74"/>
    <p:sldId id="327" r:id="rId75"/>
    <p:sldId id="394" r:id="rId76"/>
    <p:sldId id="275" r:id="rId77"/>
    <p:sldId id="330" r:id="rId78"/>
    <p:sldId id="277" r:id="rId79"/>
    <p:sldId id="328" r:id="rId80"/>
    <p:sldId id="336" r:id="rId81"/>
    <p:sldId id="337" r:id="rId82"/>
    <p:sldId id="338" r:id="rId83"/>
    <p:sldId id="348" r:id="rId84"/>
    <p:sldId id="349" r:id="rId85"/>
    <p:sldId id="346" r:id="rId86"/>
    <p:sldId id="352" r:id="rId87"/>
    <p:sldId id="350" r:id="rId88"/>
    <p:sldId id="354" r:id="rId89"/>
    <p:sldId id="396" r:id="rId90"/>
    <p:sldId id="355" r:id="rId91"/>
    <p:sldId id="356" r:id="rId92"/>
    <p:sldId id="357" r:id="rId93"/>
    <p:sldId id="358" r:id="rId94"/>
    <p:sldId id="359" r:id="rId95"/>
    <p:sldId id="360" r:id="rId96"/>
    <p:sldId id="361" r:id="rId97"/>
    <p:sldId id="362" r:id="rId98"/>
    <p:sldId id="363" r:id="rId99"/>
    <p:sldId id="364" r:id="rId100"/>
    <p:sldId id="286" r:id="rId101"/>
    <p:sldId id="366" r:id="rId102"/>
    <p:sldId id="367" r:id="rId103"/>
    <p:sldId id="368" r:id="rId104"/>
    <p:sldId id="369" r:id="rId105"/>
    <p:sldId id="370" r:id="rId106"/>
    <p:sldId id="371" r:id="rId107"/>
    <p:sldId id="372" r:id="rId108"/>
    <p:sldId id="373" r:id="rId109"/>
    <p:sldId id="398" r:id="rId110"/>
    <p:sldId id="375" r:id="rId111"/>
    <p:sldId id="376" r:id="rId112"/>
    <p:sldId id="397" r:id="rId113"/>
    <p:sldId id="378" r:id="rId114"/>
    <p:sldId id="379" r:id="rId115"/>
    <p:sldId id="380" r:id="rId116"/>
    <p:sldId id="381" r:id="rId117"/>
    <p:sldId id="382" r:id="rId118"/>
    <p:sldId id="383" r:id="rId119"/>
    <p:sldId id="384" r:id="rId120"/>
    <p:sldId id="385" r:id="rId121"/>
    <p:sldId id="386" r:id="rId122"/>
    <p:sldId id="342" r:id="rId123"/>
    <p:sldId id="388" r:id="rId124"/>
    <p:sldId id="389" r:id="rId125"/>
    <p:sldId id="391" r:id="rId126"/>
    <p:sldId id="390" r:id="rId127"/>
    <p:sldId id="470" r:id="rId128"/>
    <p:sldId id="440" r:id="rId129"/>
    <p:sldId id="441" r:id="rId130"/>
    <p:sldId id="442" r:id="rId131"/>
    <p:sldId id="443" r:id="rId132"/>
    <p:sldId id="444" r:id="rId133"/>
    <p:sldId id="445" r:id="rId134"/>
    <p:sldId id="446" r:id="rId135"/>
    <p:sldId id="447" r:id="rId136"/>
    <p:sldId id="448" r:id="rId137"/>
    <p:sldId id="449" r:id="rId138"/>
    <p:sldId id="450" r:id="rId139"/>
    <p:sldId id="451" r:id="rId140"/>
    <p:sldId id="452" r:id="rId141"/>
    <p:sldId id="472" r:id="rId142"/>
    <p:sldId id="453" r:id="rId143"/>
    <p:sldId id="454" r:id="rId144"/>
    <p:sldId id="455" r:id="rId145"/>
    <p:sldId id="456" r:id="rId146"/>
    <p:sldId id="457" r:id="rId147"/>
    <p:sldId id="458" r:id="rId148"/>
    <p:sldId id="459" r:id="rId149"/>
    <p:sldId id="460" r:id="rId150"/>
    <p:sldId id="461" r:id="rId151"/>
    <p:sldId id="462" r:id="rId152"/>
    <p:sldId id="463" r:id="rId153"/>
    <p:sldId id="464" r:id="rId154"/>
    <p:sldId id="465" r:id="rId155"/>
    <p:sldId id="466" r:id="rId156"/>
    <p:sldId id="467" r:id="rId157"/>
    <p:sldId id="468" r:id="rId158"/>
    <p:sldId id="469" r:id="rId15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669900"/>
    <a:srgbClr val="99CC00"/>
    <a:srgbClr val="808000"/>
    <a:srgbClr val="CCCC00"/>
    <a:srgbClr val="336600"/>
    <a:srgbClr val="666633"/>
    <a:srgbClr val="E3EB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420" y="-1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DBA51370-2C01-4E61-8525-CFAFBA491A0A}" type="datetimeFigureOut">
              <a:rPr lang="ru-RU"/>
              <a:pPr>
                <a:defRPr/>
              </a:pPr>
              <a:t>16.01.2021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C8C62B9F-DC26-4227-AAE0-3C6499A3B0DB}" type="slidenum">
              <a:rPr lang="ru-RU"/>
              <a:pPr>
                <a:defRPr/>
              </a:pPr>
              <a:t>‹#›</a:t>
            </a:fld>
            <a:endParaRPr lang="ru-RU"/>
          </a:p>
        </p:txBody>
      </p:sp>
    </p:spTree>
    <p:extLst>
      <p:ext uri="{BB962C8B-B14F-4D97-AF65-F5344CB8AC3E}">
        <p14:creationId xmlns:p14="http://schemas.microsoft.com/office/powerpoint/2010/main" val="22361072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015571E7-0B0C-4881-8799-C95102E4EB7D}" type="slidenum">
              <a:rPr lang="ru-RU" altLang="ru-RU" smtClean="0">
                <a:latin typeface="Tahoma" pitchFamily="34" charset="0"/>
              </a:rPr>
              <a:pPr eaLnBrk="1" hangingPunct="1">
                <a:spcBef>
                  <a:spcPct val="0"/>
                </a:spcBef>
                <a:defRPr/>
              </a:pPr>
              <a:t>2</a:t>
            </a:fld>
            <a:endParaRPr lang="ru-RU" altLang="ru-RU" smtClean="0">
              <a:latin typeface="Tahoma" pitchFamily="34" charset="0"/>
            </a:endParaRPr>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Образ слайда 1"/>
          <p:cNvSpPr>
            <a:spLocks noGrp="1" noRot="1" noChangeAspect="1" noTextEdit="1"/>
          </p:cNvSpPr>
          <p:nvPr>
            <p:ph type="sldImg"/>
          </p:nvPr>
        </p:nvSpPr>
        <p:spPr bwMode="auto">
          <a:noFill/>
          <a:ln>
            <a:solidFill>
              <a:srgbClr val="000000"/>
            </a:solidFill>
            <a:miter lim="800000"/>
            <a:headEnd/>
            <a:tailEnd/>
          </a:ln>
        </p:spPr>
      </p:sp>
      <p:sp>
        <p:nvSpPr>
          <p:cNvPr id="165891"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16589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E964386D-0FB8-4205-A8F7-A632096CBBB2}" type="slidenum">
              <a:rPr lang="ru-RU" altLang="ru-RU" smtClean="0"/>
              <a:pPr eaLnBrk="1" hangingPunct="1">
                <a:defRPr/>
              </a:pPr>
              <a:t>8</a:t>
            </a:fld>
            <a:endParaRPr lang="ru-RU" alt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Образ слайда 1"/>
          <p:cNvSpPr>
            <a:spLocks noGrp="1" noRot="1" noChangeAspect="1" noTextEdit="1"/>
          </p:cNvSpPr>
          <p:nvPr>
            <p:ph type="sldImg"/>
          </p:nvPr>
        </p:nvSpPr>
        <p:spPr bwMode="auto">
          <a:noFill/>
          <a:ln>
            <a:solidFill>
              <a:srgbClr val="000000"/>
            </a:solidFill>
            <a:miter lim="800000"/>
            <a:headEnd/>
            <a:tailEnd/>
          </a:ln>
        </p:spPr>
      </p:sp>
      <p:sp>
        <p:nvSpPr>
          <p:cNvPr id="16691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16691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236C7C1A-9586-426D-B1FC-CE7670C3C3D2}" type="slidenum">
              <a:rPr lang="ru-RU" altLang="ru-RU" smtClean="0"/>
              <a:pPr eaLnBrk="1" hangingPunct="1">
                <a:defRPr/>
              </a:pPr>
              <a:t>9</a:t>
            </a:fld>
            <a:endParaRPr lang="ru-RU"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Образ слайда 1"/>
          <p:cNvSpPr>
            <a:spLocks noGrp="1" noRot="1" noChangeAspect="1" noTextEdit="1"/>
          </p:cNvSpPr>
          <p:nvPr>
            <p:ph type="sldImg"/>
          </p:nvPr>
        </p:nvSpPr>
        <p:spPr bwMode="auto">
          <a:noFill/>
          <a:ln>
            <a:solidFill>
              <a:srgbClr val="000000"/>
            </a:solidFill>
            <a:miter lim="800000"/>
            <a:headEnd/>
            <a:tailEnd/>
          </a:ln>
        </p:spPr>
      </p:sp>
      <p:sp>
        <p:nvSpPr>
          <p:cNvPr id="16793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6794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264BA71E-FB88-467F-9C2E-95384D43A715}" type="slidenum">
              <a:rPr lang="ru-RU" altLang="ru-RU" smtClean="0">
                <a:latin typeface="Arial" charset="0"/>
              </a:rPr>
              <a:pPr eaLnBrk="1" hangingPunct="1">
                <a:spcBef>
                  <a:spcPct val="0"/>
                </a:spcBef>
                <a:defRPr/>
              </a:pPr>
              <a:t>54</a:t>
            </a:fld>
            <a:endParaRPr lang="ru-RU" altLang="ru-RU"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3E2F49E9-6EFF-47E6-BCDB-69AB1C68C962}" type="datetime1">
              <a:rPr lang="ru-RU"/>
              <a:pPr>
                <a:defRPr/>
              </a:pPr>
              <a:t>16.01.2021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1A0FF2D-0713-47F8-AC91-2E0AB47A7254}" type="slidenum">
              <a:rPr lang="ru-RU"/>
              <a:pPr>
                <a:defRPr/>
              </a:pPr>
              <a:t>‹#›</a:t>
            </a:fld>
            <a:endParaRPr lang="ru-RU"/>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27A2016-4BC7-4888-8F7E-05139569A253}" type="datetime1">
              <a:rPr lang="ru-RU"/>
              <a:pPr>
                <a:defRPr/>
              </a:pPr>
              <a:t>16.01.2021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6535284-0777-4672-9FCA-B611C7127CB1}" type="slidenum">
              <a:rPr lang="ru-RU"/>
              <a:pPr>
                <a:defRPr/>
              </a:pPr>
              <a:t>‹#›</a:t>
            </a:fld>
            <a:endParaRPr lang="ru-RU"/>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28EEC7C-B977-42F2-ADF9-3F82B918C8A1}" type="datetime1">
              <a:rPr lang="ru-RU"/>
              <a:pPr>
                <a:defRPr/>
              </a:pPr>
              <a:t>16.01.2021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320517B-AFDA-4642-909A-386A828E9BA1}" type="slidenum">
              <a:rPr lang="ru-RU"/>
              <a:pPr>
                <a:defRPr/>
              </a:pPr>
              <a:t>‹#›</a:t>
            </a:fld>
            <a:endParaRPr lang="ru-RU"/>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881CEA4-19D7-4DD7-AD9C-591DD1B87AE0}" type="datetime1">
              <a:rPr lang="ru-RU"/>
              <a:pPr>
                <a:defRPr/>
              </a:pPr>
              <a:t>16.01.2021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A6ECFF7-D5B4-47FE-B6A1-FDAC03E041FE}" type="slidenum">
              <a:rPr lang="ru-RU"/>
              <a:pPr>
                <a:defRPr/>
              </a:pPr>
              <a:t>‹#›</a:t>
            </a:fld>
            <a:endParaRPr lang="ru-RU"/>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189DD9E-C976-4883-813D-BD689E1B85FA}" type="datetime1">
              <a:rPr lang="ru-RU"/>
              <a:pPr>
                <a:defRPr/>
              </a:pPr>
              <a:t>16.01.2021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0441DAB-9BA9-4FC9-A64D-319C3926481D}" type="slidenum">
              <a:rPr lang="ru-RU"/>
              <a:pPr>
                <a:defRPr/>
              </a:pPr>
              <a:t>‹#›</a:t>
            </a:fld>
            <a:endParaRPr lang="ru-RU"/>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0CD54CC-CC5F-4550-9C8E-5819C8B1CDF4}" type="datetime1">
              <a:rPr lang="ru-RU"/>
              <a:pPr>
                <a:defRPr/>
              </a:pPr>
              <a:t>16.01.2021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536C0EE-BC54-4038-B781-7F2627E086F9}" type="slidenum">
              <a:rPr lang="ru-RU"/>
              <a:pPr>
                <a:defRPr/>
              </a:pPr>
              <a:t>‹#›</a:t>
            </a:fld>
            <a:endParaRPr lang="ru-RU"/>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7534531-0CAB-4858-92D9-08BF600ECA74}" type="datetime1">
              <a:rPr lang="ru-RU"/>
              <a:pPr>
                <a:defRPr/>
              </a:pPr>
              <a:t>16.01.2021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7E53591-B5E1-4141-A124-77AB564B98FA}" type="slidenum">
              <a:rPr lang="ru-RU"/>
              <a:pPr>
                <a:defRPr/>
              </a:pPr>
              <a:t>‹#›</a:t>
            </a:fld>
            <a:endParaRPr lang="ru-RU"/>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8D1D5321-57AE-4BAD-8E33-8B28EE4C4F68}" type="datetime1">
              <a:rPr lang="ru-RU"/>
              <a:pPr>
                <a:defRPr/>
              </a:pPr>
              <a:t>16.01.2021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EB247749-FFAA-439C-B7D6-E22EA8C169D3}" type="slidenum">
              <a:rPr lang="ru-RU"/>
              <a:pPr>
                <a:defRPr/>
              </a:pPr>
              <a:t>‹#›</a:t>
            </a:fld>
            <a:endParaRPr lang="ru-RU"/>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F2E8048-A70E-4FAB-B1DD-072F994538EB}" type="datetime1">
              <a:rPr lang="ru-RU"/>
              <a:pPr>
                <a:defRPr/>
              </a:pPr>
              <a:t>16.01.2021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E5DAEF4-EACD-4A79-98F2-5CF17671AF05}" type="slidenum">
              <a:rPr lang="ru-RU"/>
              <a:pPr>
                <a:defRPr/>
              </a:pPr>
              <a:t>‹#›</a:t>
            </a:fld>
            <a:endParaRPr lang="ru-RU"/>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6FB3BD4-2CB1-474B-A89A-81F6ACEBA9E1}" type="datetime1">
              <a:rPr lang="ru-RU"/>
              <a:pPr>
                <a:defRPr/>
              </a:pPr>
              <a:t>16.01.2021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C6FD9EB-3827-4C7D-BB6A-776A016A054D}" type="slidenum">
              <a:rPr lang="ru-RU"/>
              <a:pPr>
                <a:defRPr/>
              </a:pPr>
              <a:t>‹#›</a:t>
            </a:fld>
            <a:endParaRPr lang="ru-RU"/>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022E729-AABC-427A-9465-0CF8FC205700}" type="datetime1">
              <a:rPr lang="ru-RU"/>
              <a:pPr>
                <a:defRPr/>
              </a:pPr>
              <a:t>16.01.2021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4E1C892-7690-4A87-8B0D-24252BA4DFF5}" type="slidenum">
              <a:rPr lang="ru-RU"/>
              <a:pPr>
                <a:defRPr/>
              </a:pPr>
              <a:t>‹#›</a:t>
            </a:fld>
            <a:endParaRPr lang="ru-RU"/>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4DCCD06-FDAE-495E-BA04-62F6C36B844C}" type="datetime1">
              <a:rPr lang="ru-RU"/>
              <a:pPr>
                <a:defRPr/>
              </a:pPr>
              <a:t>16.01.2021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E423CC2-B7F4-491D-9922-A75D56C4BEB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edge/>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00"/>
        </a:solidFill>
        <a:effectLst/>
      </p:bgPr>
    </p:bg>
    <p:spTree>
      <p:nvGrpSpPr>
        <p:cNvPr id="1" name=""/>
        <p:cNvGrpSpPr/>
        <p:nvPr/>
      </p:nvGrpSpPr>
      <p:grpSpPr>
        <a:xfrm>
          <a:off x="0" y="0"/>
          <a:ext cx="0" cy="0"/>
          <a:chOff x="0" y="0"/>
          <a:chExt cx="0" cy="0"/>
        </a:xfrm>
      </p:grpSpPr>
      <p:sp>
        <p:nvSpPr>
          <p:cNvPr id="2050" name="Прямоугольник 3"/>
          <p:cNvSpPr>
            <a:spLocks noChangeArrowheads="1"/>
          </p:cNvSpPr>
          <p:nvPr/>
        </p:nvSpPr>
        <p:spPr bwMode="auto">
          <a:xfrm>
            <a:off x="0" y="2492375"/>
            <a:ext cx="9144000" cy="901700"/>
          </a:xfrm>
          <a:prstGeom prst="rect">
            <a:avLst/>
          </a:prstGeom>
          <a:noFill/>
          <a:ln w="9525">
            <a:noFill/>
            <a:miter lim="800000"/>
            <a:headEnd/>
            <a:tailEnd/>
          </a:ln>
        </p:spPr>
        <p:txBody>
          <a:bodyPr>
            <a:spAutoFit/>
          </a:bodyPr>
          <a:lstStyle/>
          <a:p>
            <a:pPr algn="ctr">
              <a:lnSpc>
                <a:spcPct val="150000"/>
              </a:lnSpc>
            </a:pPr>
            <a:r>
              <a:rPr lang="ru-RU" altLang="ru-RU" sz="4000" b="1">
                <a:solidFill>
                  <a:schemeClr val="bg1"/>
                </a:solidFill>
              </a:rPr>
              <a:t>«МЕНЕДЖМЕНТ ОРГАНИЗАЦИИ»</a:t>
            </a: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2"/>
          <p:cNvSpPr>
            <a:spLocks noChangeArrowheads="1"/>
          </p:cNvSpPr>
          <p:nvPr/>
        </p:nvSpPr>
        <p:spPr bwMode="auto">
          <a:xfrm>
            <a:off x="93663" y="22225"/>
            <a:ext cx="8928100" cy="893763"/>
          </a:xfrm>
          <a:prstGeom prst="rect">
            <a:avLst/>
          </a:prstGeom>
          <a:noFill/>
          <a:ln w="28575">
            <a:solidFill>
              <a:schemeClr val="bg1"/>
            </a:solidFill>
            <a:miter lim="800000"/>
            <a:headEnd/>
            <a:tailEnd/>
          </a:ln>
        </p:spPr>
        <p:txBody>
          <a:bodyPr>
            <a:spAutoFit/>
          </a:bodyPr>
          <a:lstStyle/>
          <a:p>
            <a:pPr algn="ctr"/>
            <a:r>
              <a:rPr lang="ru-RU" altLang="ru-RU" sz="2800" b="1">
                <a:solidFill>
                  <a:srgbClr val="336600"/>
                </a:solidFill>
              </a:rPr>
              <a:t>Процесс менеджмента </a:t>
            </a:r>
            <a:r>
              <a:rPr lang="ru-RU" altLang="ru-RU" sz="2400" b="1">
                <a:solidFill>
                  <a:srgbClr val="003300"/>
                </a:solidFill>
              </a:rPr>
              <a:t>-  </a:t>
            </a:r>
            <a:r>
              <a:rPr lang="ru-RU" altLang="ru-RU" sz="2400">
                <a:solidFill>
                  <a:srgbClr val="003300"/>
                </a:solidFill>
              </a:rPr>
              <a:t>циклически повторяющиеся действия</a:t>
            </a:r>
            <a:endParaRPr lang="ru-RU" altLang="ru-RU" sz="2400" b="1">
              <a:solidFill>
                <a:srgbClr val="003300"/>
              </a:solidFill>
            </a:endParaRPr>
          </a:p>
        </p:txBody>
      </p:sp>
      <p:sp>
        <p:nvSpPr>
          <p:cNvPr id="11267" name="Oval 1"/>
          <p:cNvSpPr>
            <a:spLocks noChangeArrowheads="1"/>
          </p:cNvSpPr>
          <p:nvPr/>
        </p:nvSpPr>
        <p:spPr bwMode="auto">
          <a:xfrm>
            <a:off x="3024188" y="2498725"/>
            <a:ext cx="3097212" cy="2951163"/>
          </a:xfrm>
          <a:prstGeom prst="ellipse">
            <a:avLst/>
          </a:prstGeom>
          <a:solidFill>
            <a:srgbClr val="336600"/>
          </a:solidFill>
          <a:ln w="25400">
            <a:noFill/>
            <a:round/>
            <a:headEnd/>
            <a:tailEnd/>
          </a:ln>
        </p:spPr>
        <p:txBody>
          <a:bodyPr/>
          <a:lstStyle/>
          <a:p>
            <a:endParaRPr lang="ru-RU" altLang="ru-RU">
              <a:solidFill>
                <a:srgbClr val="003300"/>
              </a:solidFill>
            </a:endParaRPr>
          </a:p>
        </p:txBody>
      </p:sp>
      <p:sp>
        <p:nvSpPr>
          <p:cNvPr id="11268" name="Прямоугольник 5"/>
          <p:cNvSpPr>
            <a:spLocks noChangeArrowheads="1"/>
          </p:cNvSpPr>
          <p:nvPr/>
        </p:nvSpPr>
        <p:spPr bwMode="auto">
          <a:xfrm>
            <a:off x="1668463" y="2736850"/>
            <a:ext cx="6065837" cy="3046413"/>
          </a:xfrm>
          <a:prstGeom prst="rect">
            <a:avLst/>
          </a:prstGeom>
          <a:noFill/>
          <a:ln w="9525">
            <a:noFill/>
            <a:miter lim="800000"/>
            <a:headEnd/>
            <a:tailEnd/>
          </a:ln>
        </p:spPr>
        <p:txBody>
          <a:bodyPr>
            <a:spAutoFit/>
          </a:bodyPr>
          <a:lstStyle/>
          <a:p>
            <a:pPr eaLnBrk="0" hangingPunct="0"/>
            <a:r>
              <a:rPr lang="ru-RU" altLang="ru-RU" sz="2400" b="1">
                <a:solidFill>
                  <a:srgbClr val="003300"/>
                </a:solidFill>
                <a:ea typeface="Times New Roman" pitchFamily="18" charset="0"/>
              </a:rPr>
              <a:t>контроль                                  анализ</a:t>
            </a:r>
          </a:p>
          <a:p>
            <a:pPr eaLnBrk="0" hangingPunct="0"/>
            <a:endParaRPr lang="ru-RU" altLang="ru-RU" sz="2400" b="1">
              <a:solidFill>
                <a:srgbClr val="003300"/>
              </a:solidFill>
              <a:ea typeface="Times New Roman" pitchFamily="18" charset="0"/>
            </a:endParaRPr>
          </a:p>
          <a:p>
            <a:pPr eaLnBrk="0" hangingPunct="0"/>
            <a:endParaRPr lang="ru-RU" altLang="ru-RU" sz="2400" b="1">
              <a:solidFill>
                <a:srgbClr val="003300"/>
              </a:solidFill>
              <a:ea typeface="Times New Roman" pitchFamily="18" charset="0"/>
            </a:endParaRPr>
          </a:p>
          <a:p>
            <a:pPr eaLnBrk="0" hangingPunct="0"/>
            <a:endParaRPr lang="ru-RU" altLang="ru-RU" sz="2400">
              <a:solidFill>
                <a:srgbClr val="003300"/>
              </a:solidFill>
              <a:ea typeface="Times New Roman" pitchFamily="18" charset="0"/>
            </a:endParaRPr>
          </a:p>
          <a:p>
            <a:pPr eaLnBrk="0" hangingPunct="0"/>
            <a:endParaRPr lang="ru-RU" altLang="ru-RU" sz="2400">
              <a:solidFill>
                <a:srgbClr val="003300"/>
              </a:solidFill>
              <a:ea typeface="Times New Roman" pitchFamily="18" charset="0"/>
            </a:endParaRPr>
          </a:p>
          <a:p>
            <a:pPr eaLnBrk="0" hangingPunct="0"/>
            <a:r>
              <a:rPr lang="ru-RU" altLang="ru-RU" sz="2400" b="1">
                <a:solidFill>
                  <a:srgbClr val="003300"/>
                </a:solidFill>
                <a:ea typeface="Times New Roman" pitchFamily="18" charset="0"/>
              </a:rPr>
              <a:t> </a:t>
            </a:r>
          </a:p>
          <a:p>
            <a:pPr eaLnBrk="0" hangingPunct="0"/>
            <a:r>
              <a:rPr lang="ru-RU" altLang="ru-RU" sz="2400" b="1">
                <a:solidFill>
                  <a:srgbClr val="003300"/>
                </a:solidFill>
                <a:ea typeface="Times New Roman" pitchFamily="18" charset="0"/>
              </a:rPr>
              <a:t>   действие                            принятие </a:t>
            </a:r>
          </a:p>
          <a:p>
            <a:pPr eaLnBrk="0" hangingPunct="0"/>
            <a:r>
              <a:rPr lang="ru-RU" altLang="ru-RU" sz="2400" b="1">
                <a:solidFill>
                  <a:srgbClr val="003300"/>
                </a:solidFill>
                <a:ea typeface="Times New Roman" pitchFamily="18" charset="0"/>
              </a:rPr>
              <a:t>                                              решения</a:t>
            </a:r>
            <a:endParaRPr lang="ru-RU" altLang="ru-RU" sz="2400">
              <a:solidFill>
                <a:srgbClr val="003300"/>
              </a:solidFill>
              <a:ea typeface="Times New Roman" pitchFamily="18" charset="0"/>
            </a:endParaRPr>
          </a:p>
        </p:txBody>
      </p:sp>
      <p:sp>
        <p:nvSpPr>
          <p:cNvPr id="11269" name="Прямоугольник 6"/>
          <p:cNvSpPr>
            <a:spLocks noChangeArrowheads="1"/>
          </p:cNvSpPr>
          <p:nvPr/>
        </p:nvSpPr>
        <p:spPr bwMode="auto">
          <a:xfrm>
            <a:off x="2952750" y="3643313"/>
            <a:ext cx="3240088" cy="522287"/>
          </a:xfrm>
          <a:prstGeom prst="rect">
            <a:avLst/>
          </a:prstGeom>
          <a:noFill/>
          <a:ln w="9525">
            <a:noFill/>
            <a:miter lim="800000"/>
            <a:headEnd/>
            <a:tailEnd/>
          </a:ln>
        </p:spPr>
        <p:txBody>
          <a:bodyPr>
            <a:spAutoFit/>
          </a:bodyPr>
          <a:lstStyle/>
          <a:p>
            <a:pPr algn="ctr"/>
            <a:r>
              <a:rPr lang="ru-RU" altLang="ru-RU" sz="2800" b="1">
                <a:solidFill>
                  <a:schemeClr val="bg1"/>
                </a:solidFill>
                <a:ea typeface="Times New Roman" pitchFamily="18" charset="0"/>
              </a:rPr>
              <a:t>Круг управления</a:t>
            </a:r>
            <a:endParaRPr lang="ru-RU" altLang="ru-RU" sz="2800">
              <a:solidFill>
                <a:schemeClr val="bg1"/>
              </a:solidFill>
              <a:ea typeface="Times New Roman" pitchFamily="18" charset="0"/>
            </a:endParaRPr>
          </a:p>
        </p:txBody>
      </p:sp>
      <p:sp>
        <p:nvSpPr>
          <p:cNvPr id="11270" name="Прямоугольник 7"/>
          <p:cNvSpPr>
            <a:spLocks noChangeArrowheads="1"/>
          </p:cNvSpPr>
          <p:nvPr/>
        </p:nvSpPr>
        <p:spPr bwMode="auto">
          <a:xfrm>
            <a:off x="3435350" y="1412875"/>
            <a:ext cx="2244725" cy="830263"/>
          </a:xfrm>
          <a:prstGeom prst="rect">
            <a:avLst/>
          </a:prstGeom>
          <a:noFill/>
          <a:ln w="9525">
            <a:noFill/>
            <a:miter lim="800000"/>
            <a:headEnd/>
            <a:tailEnd/>
          </a:ln>
        </p:spPr>
        <p:txBody>
          <a:bodyPr wrap="none">
            <a:spAutoFit/>
          </a:bodyPr>
          <a:lstStyle/>
          <a:p>
            <a:pPr algn="ctr"/>
            <a:r>
              <a:rPr lang="ru-RU" altLang="ru-RU" sz="2400" b="1">
                <a:solidFill>
                  <a:srgbClr val="003300"/>
                </a:solidFill>
                <a:ea typeface="Times New Roman" pitchFamily="18" charset="0"/>
              </a:rPr>
              <a:t>получение </a:t>
            </a:r>
          </a:p>
          <a:p>
            <a:pPr algn="ctr"/>
            <a:r>
              <a:rPr lang="ru-RU" altLang="ru-RU" sz="2400" b="1">
                <a:solidFill>
                  <a:srgbClr val="003300"/>
                </a:solidFill>
                <a:ea typeface="Times New Roman" pitchFamily="18" charset="0"/>
              </a:rPr>
              <a:t>информации </a:t>
            </a:r>
            <a:endParaRPr lang="ru-RU" altLang="ru-RU" sz="2400">
              <a:solidFill>
                <a:srgbClr val="003300"/>
              </a:solidFill>
              <a:ea typeface="Times New Roman" pitchFamily="18" charset="0"/>
            </a:endParaRPr>
          </a:p>
        </p:txBody>
      </p:sp>
      <p:sp>
        <p:nvSpPr>
          <p:cNvPr id="11271" name="Oval 1"/>
          <p:cNvSpPr>
            <a:spLocks noChangeArrowheads="1"/>
          </p:cNvSpPr>
          <p:nvPr/>
        </p:nvSpPr>
        <p:spPr bwMode="auto">
          <a:xfrm>
            <a:off x="1389063" y="1052513"/>
            <a:ext cx="6337300" cy="5761037"/>
          </a:xfrm>
          <a:prstGeom prst="ellipse">
            <a:avLst/>
          </a:prstGeom>
          <a:noFill/>
          <a:ln w="25400">
            <a:solidFill>
              <a:srgbClr val="336600"/>
            </a:solidFill>
            <a:round/>
            <a:headEnd/>
            <a:tailEnd/>
          </a:ln>
        </p:spPr>
        <p:txBody>
          <a:bodyPr/>
          <a:lstStyle/>
          <a:p>
            <a:endParaRPr lang="ru-RU" altLang="ru-RU">
              <a:solidFill>
                <a:srgbClr val="003300"/>
              </a:solidFill>
            </a:endParaRPr>
          </a:p>
        </p:txBody>
      </p:sp>
      <p:sp>
        <p:nvSpPr>
          <p:cNvPr id="1127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27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A2FC57A-E69D-48BC-AB56-544B1011C4D0}" type="slidenum">
              <a:rPr lang="ru-RU" altLang="ru-RU" sz="800" smtClean="0">
                <a:solidFill>
                  <a:srgbClr val="003300"/>
                </a:solidFill>
                <a:latin typeface="Arial" charset="0"/>
                <a:cs typeface="Arial" charset="0"/>
              </a:rPr>
              <a:pPr fontAlgn="base">
                <a:spcBef>
                  <a:spcPct val="0"/>
                </a:spcBef>
                <a:spcAft>
                  <a:spcPct val="0"/>
                </a:spcAft>
              </a:pPr>
              <a:t>10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
          <p:cNvSpPr>
            <a:spLocks noChangeArrowheads="1"/>
          </p:cNvSpPr>
          <p:nvPr/>
        </p:nvSpPr>
        <p:spPr bwMode="auto">
          <a:xfrm>
            <a:off x="5292725" y="3429000"/>
            <a:ext cx="2735263" cy="914400"/>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Индивидуалистский</a:t>
            </a:r>
          </a:p>
        </p:txBody>
      </p:sp>
      <p:sp>
        <p:nvSpPr>
          <p:cNvPr id="103427" name="Rectangle 11"/>
          <p:cNvSpPr>
            <a:spLocks noChangeArrowheads="1"/>
          </p:cNvSpPr>
          <p:nvPr/>
        </p:nvSpPr>
        <p:spPr bwMode="auto">
          <a:xfrm>
            <a:off x="2700338" y="3429000"/>
            <a:ext cx="2592387" cy="914400"/>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Корпоративный</a:t>
            </a:r>
          </a:p>
        </p:txBody>
      </p:sp>
      <p:sp>
        <p:nvSpPr>
          <p:cNvPr id="103428" name="Rectangle 8"/>
          <p:cNvSpPr>
            <a:spLocks noChangeArrowheads="1"/>
          </p:cNvSpPr>
          <p:nvPr/>
        </p:nvSpPr>
        <p:spPr bwMode="auto">
          <a:xfrm>
            <a:off x="6372225" y="2565400"/>
            <a:ext cx="1655763" cy="914400"/>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Проектная</a:t>
            </a:r>
          </a:p>
        </p:txBody>
      </p:sp>
      <p:sp>
        <p:nvSpPr>
          <p:cNvPr id="103429" name="Text Box 7"/>
          <p:cNvSpPr txBox="1">
            <a:spLocks noChangeArrowheads="1"/>
          </p:cNvSpPr>
          <p:nvPr/>
        </p:nvSpPr>
        <p:spPr bwMode="auto">
          <a:xfrm>
            <a:off x="4427538" y="2565400"/>
            <a:ext cx="2089150" cy="914400"/>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Дивизиональная</a:t>
            </a:r>
          </a:p>
        </p:txBody>
      </p:sp>
      <p:sp>
        <p:nvSpPr>
          <p:cNvPr id="103430" name="Rectangle 9"/>
          <p:cNvSpPr>
            <a:spLocks noChangeArrowheads="1"/>
          </p:cNvSpPr>
          <p:nvPr/>
        </p:nvSpPr>
        <p:spPr bwMode="auto">
          <a:xfrm>
            <a:off x="2700338" y="2565400"/>
            <a:ext cx="1871662" cy="914400"/>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Функциональная</a:t>
            </a:r>
          </a:p>
        </p:txBody>
      </p:sp>
      <p:sp>
        <p:nvSpPr>
          <p:cNvPr id="103431" name="Rectangle 17"/>
          <p:cNvSpPr>
            <a:spLocks noChangeArrowheads="1"/>
          </p:cNvSpPr>
          <p:nvPr/>
        </p:nvSpPr>
        <p:spPr bwMode="auto">
          <a:xfrm>
            <a:off x="2700338" y="1773238"/>
            <a:ext cx="2592387" cy="792162"/>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Механистический</a:t>
            </a:r>
          </a:p>
        </p:txBody>
      </p:sp>
      <p:sp>
        <p:nvSpPr>
          <p:cNvPr id="103432" name="Rectangle 16"/>
          <p:cNvSpPr>
            <a:spLocks noChangeArrowheads="1"/>
          </p:cNvSpPr>
          <p:nvPr/>
        </p:nvSpPr>
        <p:spPr bwMode="auto">
          <a:xfrm>
            <a:off x="5292725" y="1773238"/>
            <a:ext cx="2735263" cy="792162"/>
          </a:xfrm>
          <a:prstGeom prst="rect">
            <a:avLst/>
          </a:prstGeom>
          <a:solidFill>
            <a:srgbClr val="FFFFFF"/>
          </a:solidFill>
          <a:ln w="9525">
            <a:solidFill>
              <a:srgbClr val="000000"/>
            </a:solidFill>
            <a:miter lim="800000"/>
            <a:headEnd/>
            <a:tailEnd/>
          </a:ln>
        </p:spPr>
        <p:txBody>
          <a:bodyPr/>
          <a:lstStyle/>
          <a:p>
            <a:pPr algn="ctr" eaLnBrk="0" hangingPunct="0"/>
            <a:endParaRPr lang="ru-RU" altLang="ru-RU" sz="1600">
              <a:solidFill>
                <a:srgbClr val="003300"/>
              </a:solidFill>
            </a:endParaRPr>
          </a:p>
          <a:p>
            <a:pPr algn="ctr" eaLnBrk="0" hangingPunct="0"/>
            <a:r>
              <a:rPr lang="ru-RU" altLang="ru-RU" sz="1600">
                <a:solidFill>
                  <a:srgbClr val="003300"/>
                </a:solidFill>
              </a:rPr>
              <a:t>Органический</a:t>
            </a:r>
          </a:p>
        </p:txBody>
      </p:sp>
      <p:sp>
        <p:nvSpPr>
          <p:cNvPr id="103433" name="Text Box 14"/>
          <p:cNvSpPr txBox="1">
            <a:spLocks noChangeArrowheads="1"/>
          </p:cNvSpPr>
          <p:nvPr/>
        </p:nvSpPr>
        <p:spPr bwMode="auto">
          <a:xfrm>
            <a:off x="3708400" y="4508500"/>
            <a:ext cx="2649538" cy="849313"/>
          </a:xfrm>
          <a:prstGeom prst="rect">
            <a:avLst/>
          </a:prstGeom>
          <a:solidFill>
            <a:srgbClr val="FFFFFF"/>
          </a:solidFill>
          <a:ln w="9525">
            <a:solidFill>
              <a:srgbClr val="000000"/>
            </a:solidFill>
            <a:miter lim="800000"/>
            <a:headEnd/>
            <a:tailEnd/>
          </a:ln>
        </p:spPr>
        <p:txBody>
          <a:bodyPr/>
          <a:lstStyle/>
          <a:p>
            <a:pPr algn="ctr" eaLnBrk="0" hangingPunct="0"/>
            <a:r>
              <a:rPr lang="ru-RU" altLang="ru-RU" b="1">
                <a:solidFill>
                  <a:srgbClr val="003300"/>
                </a:solidFill>
              </a:rPr>
              <a:t>Ориентация организации на проблемы</a:t>
            </a:r>
            <a:endParaRPr lang="ru-RU" altLang="ru-RU">
              <a:solidFill>
                <a:srgbClr val="003300"/>
              </a:solidFill>
            </a:endParaRPr>
          </a:p>
        </p:txBody>
      </p:sp>
      <p:sp>
        <p:nvSpPr>
          <p:cNvPr id="103434" name="Line 1"/>
          <p:cNvSpPr>
            <a:spLocks noChangeShapeType="1"/>
          </p:cNvSpPr>
          <p:nvPr/>
        </p:nvSpPr>
        <p:spPr bwMode="auto">
          <a:xfrm>
            <a:off x="6429375" y="4929188"/>
            <a:ext cx="792163" cy="0"/>
          </a:xfrm>
          <a:prstGeom prst="line">
            <a:avLst/>
          </a:prstGeom>
          <a:noFill/>
          <a:ln w="19050">
            <a:solidFill>
              <a:srgbClr val="000000"/>
            </a:solidFill>
            <a:round/>
            <a:headEnd/>
            <a:tailEnd type="triangle" w="med" len="med"/>
          </a:ln>
        </p:spPr>
        <p:txBody>
          <a:bodyPr/>
          <a:lstStyle/>
          <a:p>
            <a:endParaRPr lang="ru-RU"/>
          </a:p>
        </p:txBody>
      </p:sp>
      <p:sp>
        <p:nvSpPr>
          <p:cNvPr id="103435" name="Line 1"/>
          <p:cNvSpPr>
            <a:spLocks noChangeShapeType="1"/>
          </p:cNvSpPr>
          <p:nvPr/>
        </p:nvSpPr>
        <p:spPr bwMode="auto">
          <a:xfrm flipH="1">
            <a:off x="2771775" y="4941888"/>
            <a:ext cx="792163" cy="0"/>
          </a:xfrm>
          <a:prstGeom prst="line">
            <a:avLst/>
          </a:prstGeom>
          <a:noFill/>
          <a:ln w="19050">
            <a:solidFill>
              <a:srgbClr val="000000"/>
            </a:solidFill>
            <a:round/>
            <a:headEnd/>
            <a:tailEnd type="triangle" w="med" len="med"/>
          </a:ln>
        </p:spPr>
        <p:txBody>
          <a:bodyPr/>
          <a:lstStyle/>
          <a:p>
            <a:endParaRPr lang="ru-RU"/>
          </a:p>
        </p:txBody>
      </p:sp>
      <p:sp>
        <p:nvSpPr>
          <p:cNvPr id="103436" name="Line 15"/>
          <p:cNvSpPr>
            <a:spLocks noChangeShapeType="1"/>
          </p:cNvSpPr>
          <p:nvPr/>
        </p:nvSpPr>
        <p:spPr bwMode="auto">
          <a:xfrm flipV="1">
            <a:off x="2411413" y="1844675"/>
            <a:ext cx="0" cy="884238"/>
          </a:xfrm>
          <a:prstGeom prst="line">
            <a:avLst/>
          </a:prstGeom>
          <a:noFill/>
          <a:ln w="19050">
            <a:solidFill>
              <a:srgbClr val="000000"/>
            </a:solidFill>
            <a:round/>
            <a:headEnd/>
            <a:tailEnd type="triangle" w="med" len="med"/>
          </a:ln>
        </p:spPr>
        <p:txBody>
          <a:bodyPr/>
          <a:lstStyle/>
          <a:p>
            <a:endParaRPr lang="ru-RU"/>
          </a:p>
        </p:txBody>
      </p:sp>
      <p:sp>
        <p:nvSpPr>
          <p:cNvPr id="103437" name="Text Box 5"/>
          <p:cNvSpPr txBox="1">
            <a:spLocks noChangeArrowheads="1"/>
          </p:cNvSpPr>
          <p:nvPr/>
        </p:nvSpPr>
        <p:spPr bwMode="auto">
          <a:xfrm>
            <a:off x="363538" y="1847850"/>
            <a:ext cx="1728787" cy="722313"/>
          </a:xfrm>
          <a:prstGeom prst="rect">
            <a:avLst/>
          </a:prstGeom>
          <a:solidFill>
            <a:srgbClr val="FFFFFF"/>
          </a:solidFill>
          <a:ln w="9525">
            <a:solidFill>
              <a:srgbClr val="000000"/>
            </a:solidFill>
            <a:miter lim="800000"/>
            <a:headEnd/>
            <a:tailEnd/>
          </a:ln>
        </p:spPr>
        <p:txBody>
          <a:bodyPr/>
          <a:lstStyle/>
          <a:p>
            <a:pPr algn="ctr" eaLnBrk="0" hangingPunct="0"/>
            <a:r>
              <a:rPr lang="ru-RU" altLang="ru-RU" b="1">
                <a:solidFill>
                  <a:srgbClr val="003300"/>
                </a:solidFill>
              </a:rPr>
              <a:t>Внешняя среда</a:t>
            </a:r>
            <a:endParaRPr lang="ru-RU" altLang="ru-RU">
              <a:solidFill>
                <a:srgbClr val="003300"/>
              </a:solidFill>
            </a:endParaRPr>
          </a:p>
        </p:txBody>
      </p:sp>
      <p:sp>
        <p:nvSpPr>
          <p:cNvPr id="103438" name="Text Box 13"/>
          <p:cNvSpPr txBox="1">
            <a:spLocks noChangeArrowheads="1"/>
          </p:cNvSpPr>
          <p:nvPr/>
        </p:nvSpPr>
        <p:spPr bwMode="auto">
          <a:xfrm>
            <a:off x="357188" y="3071813"/>
            <a:ext cx="1728787" cy="649287"/>
          </a:xfrm>
          <a:prstGeom prst="rect">
            <a:avLst/>
          </a:prstGeom>
          <a:solidFill>
            <a:srgbClr val="FFFFFF"/>
          </a:solidFill>
          <a:ln w="9525">
            <a:solidFill>
              <a:srgbClr val="000000"/>
            </a:solidFill>
            <a:miter lim="800000"/>
            <a:headEnd/>
            <a:tailEnd/>
          </a:ln>
        </p:spPr>
        <p:txBody>
          <a:bodyPr/>
          <a:lstStyle/>
          <a:p>
            <a:pPr algn="ctr" eaLnBrk="0" hangingPunct="0"/>
            <a:r>
              <a:rPr lang="ru-RU" altLang="ru-RU" b="1">
                <a:solidFill>
                  <a:srgbClr val="003300"/>
                </a:solidFill>
              </a:rPr>
              <a:t>Ориентация</a:t>
            </a:r>
            <a:endParaRPr lang="ru-RU" altLang="ru-RU">
              <a:solidFill>
                <a:srgbClr val="003300"/>
              </a:solidFill>
            </a:endParaRPr>
          </a:p>
          <a:p>
            <a:pPr algn="ctr" eaLnBrk="0" hangingPunct="0"/>
            <a:r>
              <a:rPr lang="ru-RU" altLang="ru-RU" b="1">
                <a:solidFill>
                  <a:srgbClr val="003300"/>
                </a:solidFill>
              </a:rPr>
              <a:t>организации</a:t>
            </a:r>
            <a:endParaRPr lang="ru-RU" altLang="ru-RU">
              <a:solidFill>
                <a:srgbClr val="003300"/>
              </a:solidFill>
            </a:endParaRPr>
          </a:p>
        </p:txBody>
      </p:sp>
      <p:sp>
        <p:nvSpPr>
          <p:cNvPr id="103439" name="Text Box 4"/>
          <p:cNvSpPr txBox="1">
            <a:spLocks noChangeArrowheads="1"/>
          </p:cNvSpPr>
          <p:nvPr/>
        </p:nvSpPr>
        <p:spPr bwMode="auto">
          <a:xfrm>
            <a:off x="357188" y="4714875"/>
            <a:ext cx="1728787" cy="433388"/>
          </a:xfrm>
          <a:prstGeom prst="rect">
            <a:avLst/>
          </a:prstGeom>
          <a:solidFill>
            <a:srgbClr val="FFFFFF"/>
          </a:solidFill>
          <a:ln w="9525">
            <a:solidFill>
              <a:srgbClr val="000000"/>
            </a:solidFill>
            <a:miter lim="800000"/>
            <a:headEnd/>
            <a:tailEnd/>
          </a:ln>
        </p:spPr>
        <p:txBody>
          <a:bodyPr/>
          <a:lstStyle/>
          <a:p>
            <a:pPr algn="ctr" eaLnBrk="0" hangingPunct="0"/>
            <a:r>
              <a:rPr lang="ru-RU" altLang="ru-RU" b="1">
                <a:solidFill>
                  <a:srgbClr val="003300"/>
                </a:solidFill>
              </a:rPr>
              <a:t>Организация</a:t>
            </a:r>
            <a:endParaRPr lang="ru-RU" altLang="ru-RU">
              <a:solidFill>
                <a:srgbClr val="003300"/>
              </a:solidFill>
            </a:endParaRPr>
          </a:p>
        </p:txBody>
      </p:sp>
      <p:sp>
        <p:nvSpPr>
          <p:cNvPr id="103440" name="Line 15"/>
          <p:cNvSpPr>
            <a:spLocks noChangeShapeType="1"/>
          </p:cNvSpPr>
          <p:nvPr/>
        </p:nvSpPr>
        <p:spPr bwMode="auto">
          <a:xfrm>
            <a:off x="2428875" y="3786188"/>
            <a:ext cx="0" cy="914400"/>
          </a:xfrm>
          <a:prstGeom prst="line">
            <a:avLst/>
          </a:prstGeom>
          <a:noFill/>
          <a:ln w="19050">
            <a:solidFill>
              <a:srgbClr val="000000"/>
            </a:solidFill>
            <a:round/>
            <a:headEnd/>
            <a:tailEnd type="triangle" w="med" len="med"/>
          </a:ln>
        </p:spPr>
        <p:txBody>
          <a:bodyPr/>
          <a:lstStyle/>
          <a:p>
            <a:endParaRPr lang="ru-RU"/>
          </a:p>
        </p:txBody>
      </p:sp>
      <p:sp>
        <p:nvSpPr>
          <p:cNvPr id="103441" name="Прямоугольник 16"/>
          <p:cNvSpPr>
            <a:spLocks noChangeArrowheads="1"/>
          </p:cNvSpPr>
          <p:nvPr/>
        </p:nvSpPr>
        <p:spPr bwMode="auto">
          <a:xfrm>
            <a:off x="0" y="246063"/>
            <a:ext cx="9144000" cy="460375"/>
          </a:xfrm>
          <a:prstGeom prst="rect">
            <a:avLst/>
          </a:prstGeom>
          <a:solidFill>
            <a:srgbClr val="003300"/>
          </a:solidFill>
          <a:ln w="9525">
            <a:noFill/>
            <a:miter lim="800000"/>
            <a:headEnd/>
            <a:tailEnd/>
          </a:ln>
        </p:spPr>
        <p:txBody>
          <a:bodyPr>
            <a:spAutoFit/>
          </a:bodyPr>
          <a:lstStyle/>
          <a:p>
            <a:pPr algn="ctr"/>
            <a:r>
              <a:rPr lang="ru-RU" altLang="ru-RU" sz="2400" b="1">
                <a:solidFill>
                  <a:schemeClr val="bg1"/>
                </a:solidFill>
              </a:rPr>
              <a:t>ТИПЫ  ОРГАНИЗАЦИОННОГО ПОВЕДЕНИЯ </a:t>
            </a:r>
            <a:endParaRPr lang="ru-RU" altLang="ru-RU" sz="2400">
              <a:solidFill>
                <a:schemeClr val="bg1"/>
              </a:solidFill>
            </a:endParaRPr>
          </a:p>
        </p:txBody>
      </p:sp>
      <p:sp>
        <p:nvSpPr>
          <p:cNvPr id="103442" name="Text Box 14"/>
          <p:cNvSpPr txBox="1">
            <a:spLocks noChangeArrowheads="1"/>
          </p:cNvSpPr>
          <p:nvPr/>
        </p:nvSpPr>
        <p:spPr bwMode="auto">
          <a:xfrm>
            <a:off x="7358063" y="4643438"/>
            <a:ext cx="1643062" cy="642937"/>
          </a:xfrm>
          <a:prstGeom prst="rect">
            <a:avLst/>
          </a:prstGeom>
          <a:solidFill>
            <a:srgbClr val="FFFFFF"/>
          </a:solidFill>
          <a:ln w="9525">
            <a:solidFill>
              <a:srgbClr val="000000"/>
            </a:solidFill>
            <a:miter lim="800000"/>
            <a:headEnd/>
            <a:tailEnd/>
          </a:ln>
        </p:spPr>
        <p:txBody>
          <a:bodyPr/>
          <a:lstStyle/>
          <a:p>
            <a:pPr algn="ctr" eaLnBrk="0" hangingPunct="0"/>
            <a:r>
              <a:rPr lang="ru-RU" altLang="ru-RU" b="1">
                <a:solidFill>
                  <a:srgbClr val="003300"/>
                </a:solidFill>
              </a:rPr>
              <a:t>Отдельный  человек</a:t>
            </a:r>
            <a:endParaRPr lang="ru-RU" altLang="ru-RU">
              <a:solidFill>
                <a:srgbClr val="003300"/>
              </a:solidFill>
            </a:endParaRPr>
          </a:p>
        </p:txBody>
      </p:sp>
      <p:sp>
        <p:nvSpPr>
          <p:cNvPr id="10344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344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FC8FE68-F566-4479-9BEA-CDB6F99D1516}" type="slidenum">
              <a:rPr lang="ru-RU" altLang="ru-RU" sz="800" smtClean="0">
                <a:solidFill>
                  <a:srgbClr val="003300"/>
                </a:solidFill>
                <a:latin typeface="Arial" charset="0"/>
                <a:cs typeface="Arial" charset="0"/>
              </a:rPr>
              <a:pPr fontAlgn="base">
                <a:spcBef>
                  <a:spcPct val="0"/>
                </a:spcBef>
                <a:spcAft>
                  <a:spcPct val="0"/>
                </a:spcAft>
              </a:pPr>
              <a:t>100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1"/>
          <p:cNvSpPr txBox="1">
            <a:spLocks noChangeArrowheads="1"/>
          </p:cNvSpPr>
          <p:nvPr/>
        </p:nvSpPr>
        <p:spPr bwMode="auto">
          <a:xfrm>
            <a:off x="107950" y="0"/>
            <a:ext cx="8821738" cy="3462338"/>
          </a:xfrm>
          <a:prstGeom prst="rect">
            <a:avLst/>
          </a:prstGeom>
          <a:noFill/>
          <a:ln w="9525">
            <a:noFill/>
            <a:miter lim="800000"/>
            <a:headEnd/>
            <a:tailEnd/>
          </a:ln>
        </p:spPr>
        <p:txBody>
          <a:bodyPr>
            <a:spAutoFit/>
          </a:bodyPr>
          <a:lstStyle/>
          <a:p>
            <a:pPr algn="ctr">
              <a:defRPr/>
            </a:pPr>
            <a:r>
              <a:rPr lang="ru-RU" sz="2400" b="1" i="1" dirty="0">
                <a:solidFill>
                  <a:srgbClr val="33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МЕХАНИСТИЧЕСКИЙ  ТИП</a:t>
            </a:r>
            <a:r>
              <a:rPr lang="ru-RU" sz="2400" b="1" i="1" dirty="0">
                <a:solidFill>
                  <a:srgbClr val="336600"/>
                </a:solidFill>
                <a:latin typeface="Arial" panose="020B0604020202020204" pitchFamily="34" charset="0"/>
                <a:cs typeface="Arial" panose="020B0604020202020204" pitchFamily="34" charset="0"/>
              </a:rPr>
              <a:t> </a:t>
            </a:r>
            <a:r>
              <a:rPr lang="ru-RU" sz="2400" dirty="0">
                <a:solidFill>
                  <a:srgbClr val="336600"/>
                </a:solidFill>
                <a:latin typeface="Arial" panose="020B0604020202020204" pitchFamily="34" charset="0"/>
                <a:cs typeface="Arial" panose="020B0604020202020204" pitchFamily="34" charset="0"/>
              </a:rPr>
              <a:t> </a:t>
            </a:r>
          </a:p>
          <a:p>
            <a:pPr>
              <a:defRPr/>
            </a:pPr>
            <a:endParaRPr lang="ru-RU" sz="1000" dirty="0">
              <a:solidFill>
                <a:srgbClr val="003300"/>
              </a:solidFill>
              <a:latin typeface="Arial" panose="020B0604020202020204" pitchFamily="34" charset="0"/>
              <a:cs typeface="Arial" panose="020B0604020202020204" pitchFamily="34" charset="0"/>
            </a:endParaRPr>
          </a:p>
          <a:p>
            <a:pPr>
              <a:lnSpc>
                <a:spcPts val="3000"/>
              </a:lnSpc>
              <a:buFont typeface="Wingdings" pitchFamily="2" charset="2"/>
              <a:buChar char="§"/>
              <a:defRPr/>
            </a:pPr>
            <a:r>
              <a:rPr lang="en-US" sz="2200" dirty="0">
                <a:solidFill>
                  <a:srgbClr val="003300"/>
                </a:solidFill>
                <a:latin typeface="Arial" panose="020B0604020202020204" pitchFamily="34" charset="0"/>
                <a:cs typeface="Arial" panose="020B0604020202020204" pitchFamily="34" charset="0"/>
              </a:rPr>
              <a:t>  </a:t>
            </a:r>
            <a:r>
              <a:rPr lang="ru-RU" sz="2200" dirty="0">
                <a:solidFill>
                  <a:srgbClr val="003300"/>
                </a:solidFill>
                <a:latin typeface="Arial" panose="020B0604020202020204" pitchFamily="34" charset="0"/>
                <a:cs typeface="Arial" panose="020B0604020202020204" pitchFamily="34" charset="0"/>
              </a:rPr>
              <a:t>формальные правила и процедуры;</a:t>
            </a:r>
            <a:endParaRPr lang="en-US" sz="2200" dirty="0">
              <a:solidFill>
                <a:srgbClr val="003300"/>
              </a:solidFill>
              <a:latin typeface="Arial" panose="020B0604020202020204" pitchFamily="34" charset="0"/>
              <a:cs typeface="Arial" panose="020B0604020202020204" pitchFamily="34" charset="0"/>
            </a:endParaRPr>
          </a:p>
          <a:p>
            <a:pPr>
              <a:lnSpc>
                <a:spcPts val="3000"/>
              </a:lnSpc>
              <a:buFont typeface="Wingdings" pitchFamily="2" charset="2"/>
              <a:buChar char="§"/>
              <a:defRPr/>
            </a:pPr>
            <a:r>
              <a:rPr lang="en-US" sz="2200" dirty="0">
                <a:solidFill>
                  <a:srgbClr val="003300"/>
                </a:solidFill>
                <a:latin typeface="Arial" panose="020B0604020202020204" pitchFamily="34" charset="0"/>
                <a:cs typeface="Arial" panose="020B0604020202020204" pitchFamily="34" charset="0"/>
              </a:rPr>
              <a:t>  </a:t>
            </a:r>
            <a:r>
              <a:rPr lang="ru-RU" sz="2200" dirty="0">
                <a:solidFill>
                  <a:srgbClr val="003300"/>
                </a:solidFill>
                <a:latin typeface="Arial" panose="020B0604020202020204" pitchFamily="34" charset="0"/>
                <a:cs typeface="Arial" panose="020B0604020202020204" pitchFamily="34" charset="0"/>
              </a:rPr>
              <a:t>централизованное принятие решений;</a:t>
            </a:r>
            <a:endParaRPr lang="en-US" sz="2200" dirty="0">
              <a:solidFill>
                <a:srgbClr val="003300"/>
              </a:solidFill>
              <a:latin typeface="Arial" panose="020B0604020202020204" pitchFamily="34" charset="0"/>
              <a:cs typeface="Arial" panose="020B0604020202020204" pitchFamily="34" charset="0"/>
            </a:endParaRPr>
          </a:p>
          <a:p>
            <a:pPr>
              <a:lnSpc>
                <a:spcPts val="3000"/>
              </a:lnSpc>
              <a:buFont typeface="Wingdings" pitchFamily="2" charset="2"/>
              <a:buChar char="§"/>
              <a:defRPr/>
            </a:pPr>
            <a:r>
              <a:rPr lang="en-US" sz="2200" dirty="0">
                <a:solidFill>
                  <a:srgbClr val="003300"/>
                </a:solidFill>
                <a:latin typeface="Arial" panose="020B0604020202020204" pitchFamily="34" charset="0"/>
                <a:cs typeface="Arial" panose="020B0604020202020204" pitchFamily="34" charset="0"/>
              </a:rPr>
              <a:t>  </a:t>
            </a:r>
            <a:r>
              <a:rPr lang="ru-RU" sz="2200" dirty="0">
                <a:solidFill>
                  <a:srgbClr val="003300"/>
                </a:solidFill>
                <a:latin typeface="Arial" panose="020B0604020202020204" pitchFamily="34" charset="0"/>
                <a:cs typeface="Arial" panose="020B0604020202020204" pitchFamily="34" charset="0"/>
              </a:rPr>
              <a:t>узко определенная ответственность в работе;</a:t>
            </a:r>
            <a:endParaRPr lang="en-US" sz="2200" dirty="0">
              <a:solidFill>
                <a:srgbClr val="003300"/>
              </a:solidFill>
              <a:latin typeface="Arial" panose="020B0604020202020204" pitchFamily="34" charset="0"/>
              <a:cs typeface="Arial" panose="020B0604020202020204" pitchFamily="34" charset="0"/>
            </a:endParaRPr>
          </a:p>
          <a:p>
            <a:pPr>
              <a:lnSpc>
                <a:spcPts val="3000"/>
              </a:lnSpc>
              <a:buFont typeface="Wingdings" pitchFamily="2" charset="2"/>
              <a:buChar char="§"/>
              <a:defRPr/>
            </a:pPr>
            <a:r>
              <a:rPr lang="en-US" sz="2200" dirty="0">
                <a:solidFill>
                  <a:srgbClr val="003300"/>
                </a:solidFill>
                <a:latin typeface="Arial" panose="020B0604020202020204" pitchFamily="34" charset="0"/>
                <a:cs typeface="Arial" panose="020B0604020202020204" pitchFamily="34" charset="0"/>
              </a:rPr>
              <a:t>  </a:t>
            </a:r>
            <a:r>
              <a:rPr lang="ru-RU" sz="2200" dirty="0">
                <a:solidFill>
                  <a:srgbClr val="003300"/>
                </a:solidFill>
                <a:latin typeface="Arial" panose="020B0604020202020204" pitchFamily="34" charset="0"/>
                <a:cs typeface="Arial" panose="020B0604020202020204" pitchFamily="34" charset="0"/>
              </a:rPr>
              <a:t>жесткая иерархия власти в организации.</a:t>
            </a:r>
            <a:endParaRPr lang="en-US" sz="2200" dirty="0">
              <a:solidFill>
                <a:srgbClr val="003300"/>
              </a:solidFill>
              <a:latin typeface="Arial" panose="020B0604020202020204" pitchFamily="34" charset="0"/>
              <a:cs typeface="Arial" panose="020B0604020202020204" pitchFamily="34" charset="0"/>
            </a:endParaRPr>
          </a:p>
          <a:p>
            <a:pPr>
              <a:lnSpc>
                <a:spcPts val="3000"/>
              </a:lnSpc>
              <a:defRPr/>
            </a:pPr>
            <a:endParaRPr lang="ru-RU" sz="2200" dirty="0">
              <a:solidFill>
                <a:srgbClr val="003300"/>
              </a:solidFill>
              <a:latin typeface="Arial" panose="020B0604020202020204" pitchFamily="34" charset="0"/>
              <a:cs typeface="Arial" panose="020B0604020202020204" pitchFamily="34" charset="0"/>
            </a:endParaRPr>
          </a:p>
          <a:p>
            <a:pPr algn="ctr">
              <a:defRPr/>
            </a:pPr>
            <a:r>
              <a:rPr lang="ru-RU" sz="2000" dirty="0">
                <a:solidFill>
                  <a:srgbClr val="003300"/>
                </a:solidFill>
                <a:latin typeface="Arial" panose="020B0604020202020204" pitchFamily="34" charset="0"/>
                <a:cs typeface="Arial" panose="020B0604020202020204" pitchFamily="34" charset="0"/>
              </a:rPr>
              <a:t>Этот тип эффективен  при использовании </a:t>
            </a:r>
            <a:r>
              <a:rPr lang="ru-RU" sz="2000" b="1" dirty="0">
                <a:solidFill>
                  <a:srgbClr val="336600"/>
                </a:solidFill>
                <a:latin typeface="Arial" panose="020B0604020202020204" pitchFamily="34" charset="0"/>
                <a:cs typeface="Arial" panose="020B0604020202020204" pitchFamily="34" charset="0"/>
              </a:rPr>
              <a:t>рутинной технологии </a:t>
            </a:r>
            <a:r>
              <a:rPr lang="ru-RU" sz="2000" dirty="0">
                <a:solidFill>
                  <a:srgbClr val="003300"/>
                </a:solidFill>
                <a:latin typeface="Arial" panose="020B0604020202020204" pitchFamily="34" charset="0"/>
                <a:cs typeface="Arial" panose="020B0604020202020204" pitchFamily="34" charset="0"/>
              </a:rPr>
              <a:t>(низкая неопределенность, когда, где и как выполнять работу); при </a:t>
            </a:r>
            <a:r>
              <a:rPr lang="ru-RU" sz="2000" b="1" dirty="0">
                <a:solidFill>
                  <a:srgbClr val="336600"/>
                </a:solidFill>
                <a:latin typeface="Arial" panose="020B0604020202020204" pitchFamily="34" charset="0"/>
                <a:cs typeface="Arial" panose="020B0604020202020204" pitchFamily="34" charset="0"/>
              </a:rPr>
              <a:t>несложном и нединамичном внешнем окружении</a:t>
            </a:r>
            <a:r>
              <a:rPr lang="ru-RU" sz="2000" dirty="0">
                <a:solidFill>
                  <a:srgbClr val="336600"/>
                </a:solidFill>
                <a:latin typeface="Arial" panose="020B0604020202020204" pitchFamily="34" charset="0"/>
                <a:cs typeface="Arial" panose="020B0604020202020204" pitchFamily="34" charset="0"/>
              </a:rPr>
              <a:t>.</a:t>
            </a:r>
          </a:p>
        </p:txBody>
      </p:sp>
      <p:cxnSp>
        <p:nvCxnSpPr>
          <p:cNvPr id="3" name="Прямая соединительная линия 2"/>
          <p:cNvCxnSpPr/>
          <p:nvPr/>
        </p:nvCxnSpPr>
        <p:spPr>
          <a:xfrm>
            <a:off x="479425" y="3644900"/>
            <a:ext cx="0" cy="1477963"/>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104452" name="Прямоугольник 3"/>
          <p:cNvSpPr>
            <a:spLocks noChangeArrowheads="1"/>
          </p:cNvSpPr>
          <p:nvPr/>
        </p:nvSpPr>
        <p:spPr bwMode="auto">
          <a:xfrm>
            <a:off x="695325" y="3644900"/>
            <a:ext cx="7775575" cy="1477963"/>
          </a:xfrm>
          <a:prstGeom prst="rect">
            <a:avLst/>
          </a:prstGeom>
          <a:noFill/>
          <a:ln w="9525">
            <a:noFill/>
            <a:miter lim="800000"/>
            <a:headEnd/>
            <a:tailEnd/>
          </a:ln>
        </p:spPr>
        <p:txBody>
          <a:bodyPr>
            <a:spAutoFit/>
          </a:bodyPr>
          <a:lstStyle/>
          <a:p>
            <a:pPr algn="just"/>
            <a:r>
              <a:rPr lang="ru-RU" altLang="ru-RU" b="1" i="1">
                <a:solidFill>
                  <a:srgbClr val="003300"/>
                </a:solidFill>
              </a:rPr>
              <a:t>Пример</a:t>
            </a:r>
            <a:r>
              <a:rPr lang="en-US" altLang="ru-RU" b="1" i="1">
                <a:solidFill>
                  <a:srgbClr val="003300"/>
                </a:solidFill>
              </a:rPr>
              <a:t>:</a:t>
            </a:r>
            <a:r>
              <a:rPr lang="ru-RU" altLang="ru-RU" i="1">
                <a:solidFill>
                  <a:srgbClr val="003300"/>
                </a:solidFill>
              </a:rPr>
              <a:t> автомобильная промышленность: высокая степень определенности в технологии, проблемы внешней среды (безопасность движения, экология, топливо, дороги, инфраструктура) слабо меняются с течением времени, и, следовательно, для нее механистический тип будет эффективен. </a:t>
            </a:r>
          </a:p>
        </p:txBody>
      </p:sp>
      <p:sp>
        <p:nvSpPr>
          <p:cNvPr id="104453" name="Прямоугольник 5"/>
          <p:cNvSpPr>
            <a:spLocks noChangeArrowheads="1"/>
          </p:cNvSpPr>
          <p:nvPr/>
        </p:nvSpPr>
        <p:spPr bwMode="auto">
          <a:xfrm>
            <a:off x="0" y="5445125"/>
            <a:ext cx="9144000" cy="1323975"/>
          </a:xfrm>
          <a:prstGeom prst="rect">
            <a:avLst/>
          </a:prstGeom>
          <a:noFill/>
          <a:ln w="9525">
            <a:noFill/>
            <a:miter lim="800000"/>
            <a:headEnd/>
            <a:tailEnd/>
          </a:ln>
        </p:spPr>
        <p:txBody>
          <a:bodyPr>
            <a:spAutoFit/>
          </a:bodyPr>
          <a:lstStyle/>
          <a:p>
            <a:pPr algn="just"/>
            <a:r>
              <a:rPr lang="ru-RU" altLang="ru-RU" sz="2000" i="1">
                <a:solidFill>
                  <a:srgbClr val="003300"/>
                </a:solidFill>
              </a:rPr>
              <a:t>Такой тип организации называют </a:t>
            </a:r>
            <a:r>
              <a:rPr lang="ru-RU" altLang="ru-RU" sz="2000" b="1" i="1" u="sng">
                <a:solidFill>
                  <a:srgbClr val="003300"/>
                </a:solidFill>
              </a:rPr>
              <a:t>бюрократическим или Веберовским.</a:t>
            </a:r>
          </a:p>
          <a:p>
            <a:pPr algn="just"/>
            <a:r>
              <a:rPr lang="ru-RU" altLang="ru-RU" sz="2000" b="1" i="1">
                <a:solidFill>
                  <a:srgbClr val="003300"/>
                </a:solidFill>
              </a:rPr>
              <a:t>Макс Вебер</a:t>
            </a:r>
            <a:r>
              <a:rPr lang="ru-RU" altLang="ru-RU" sz="2000" i="1">
                <a:solidFill>
                  <a:srgbClr val="003300"/>
                </a:solidFill>
              </a:rPr>
              <a:t> (1864-1920) прямо связал понятие организации с бюрократией. </a:t>
            </a:r>
          </a:p>
        </p:txBody>
      </p:sp>
      <p:sp>
        <p:nvSpPr>
          <p:cNvPr id="10445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445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018FEEB-248D-4F12-967A-9D41F4CDB79C}" type="slidenum">
              <a:rPr lang="ru-RU" altLang="ru-RU" sz="800" smtClean="0">
                <a:solidFill>
                  <a:srgbClr val="003300"/>
                </a:solidFill>
                <a:latin typeface="Arial" charset="0"/>
                <a:cs typeface="Arial" charset="0"/>
              </a:rPr>
              <a:pPr fontAlgn="base">
                <a:spcBef>
                  <a:spcPct val="0"/>
                </a:spcBef>
                <a:spcAft>
                  <a:spcPct val="0"/>
                </a:spcAft>
              </a:pPr>
              <a:t>101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Box 1"/>
          <p:cNvSpPr txBox="1">
            <a:spLocks noChangeArrowheads="1"/>
          </p:cNvSpPr>
          <p:nvPr/>
        </p:nvSpPr>
        <p:spPr bwMode="auto">
          <a:xfrm>
            <a:off x="12700" y="0"/>
            <a:ext cx="9131300" cy="6340475"/>
          </a:xfrm>
          <a:prstGeom prst="rect">
            <a:avLst/>
          </a:prstGeom>
          <a:noFill/>
          <a:ln w="9525">
            <a:noFill/>
            <a:miter lim="800000"/>
            <a:headEnd/>
            <a:tailEnd/>
          </a:ln>
        </p:spPr>
        <p:txBody>
          <a:bodyPr>
            <a:spAutoFit/>
          </a:bodyPr>
          <a:lstStyle/>
          <a:p>
            <a:pPr algn="ctr"/>
            <a:r>
              <a:rPr lang="ru-RU" altLang="ru-RU" sz="2000" b="1">
                <a:solidFill>
                  <a:srgbClr val="336600"/>
                </a:solidFill>
              </a:rPr>
              <a:t>Для бюрократической организации характерны следующие признаки:</a:t>
            </a:r>
          </a:p>
          <a:p>
            <a:endParaRPr lang="ru-RU" altLang="ru-RU">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Организация действует в соответствии </a:t>
            </a:r>
            <a:r>
              <a:rPr lang="ru-RU" altLang="ru-RU" b="1">
                <a:solidFill>
                  <a:srgbClr val="336600"/>
                </a:solidFill>
              </a:rPr>
              <a:t>с правилами и процедурами</a:t>
            </a:r>
            <a:r>
              <a:rPr lang="ru-RU" altLang="ru-RU">
                <a:solidFill>
                  <a:srgbClr val="003300"/>
                </a:solidFill>
              </a:rPr>
              <a:t>, </a:t>
            </a:r>
            <a:r>
              <a:rPr lang="en-US" altLang="ru-RU">
                <a:solidFill>
                  <a:srgbClr val="003300"/>
                </a:solidFill>
              </a:rPr>
              <a:t> </a:t>
            </a:r>
            <a:r>
              <a:rPr lang="ru-RU" altLang="ru-RU">
                <a:solidFill>
                  <a:srgbClr val="003300"/>
                </a:solidFill>
              </a:rPr>
              <a:t>установленными высшим руководством для контроля поведения работников;</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Руководители при принятии решений должны следовать </a:t>
            </a:r>
            <a:r>
              <a:rPr lang="ru-RU" altLang="ru-RU" b="1">
                <a:solidFill>
                  <a:srgbClr val="336600"/>
                </a:solidFill>
              </a:rPr>
              <a:t>формальным правилам и процедурам</a:t>
            </a:r>
            <a:r>
              <a:rPr lang="ru-RU" altLang="ru-RU">
                <a:solidFill>
                  <a:srgbClr val="003300"/>
                </a:solidFill>
              </a:rPr>
              <a:t>, а не личностным предпочтениям;</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Работник подчиняется </a:t>
            </a:r>
            <a:r>
              <a:rPr lang="ru-RU" altLang="ru-RU" b="1">
                <a:solidFill>
                  <a:srgbClr val="336600"/>
                </a:solidFill>
              </a:rPr>
              <a:t>управленческой должности</a:t>
            </a:r>
            <a:r>
              <a:rPr lang="ru-RU" altLang="ru-RU">
                <a:solidFill>
                  <a:srgbClr val="003300"/>
                </a:solidFill>
              </a:rPr>
              <a:t>, а не личности, ее занимающей;</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Работник узко специализируется, имеет четко очерченные обязанности, права и власть;</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Организация строится по узко </a:t>
            </a:r>
            <a:r>
              <a:rPr lang="ru-RU" altLang="ru-RU" b="1">
                <a:solidFill>
                  <a:srgbClr val="336600"/>
                </a:solidFill>
              </a:rPr>
              <a:t>иерархическому принципу</a:t>
            </a:r>
            <a:r>
              <a:rPr lang="ru-RU" altLang="ru-RU">
                <a:solidFill>
                  <a:srgbClr val="003300"/>
                </a:solidFill>
              </a:rPr>
              <a:t>: каждый нижестоящий уровень находится под контролем и управлением вышестоящего;</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Кадры подбираются, исходя из </a:t>
            </a:r>
            <a:r>
              <a:rPr lang="ru-RU" altLang="ru-RU" b="1">
                <a:solidFill>
                  <a:srgbClr val="336600"/>
                </a:solidFill>
              </a:rPr>
              <a:t>профессиональных качеств</a:t>
            </a:r>
            <a:r>
              <a:rPr lang="ru-RU" altLang="ru-RU">
                <a:solidFill>
                  <a:srgbClr val="003300"/>
                </a:solidFill>
              </a:rPr>
              <a:t>: на должность назначают, а не выбирают;</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Продвижение по служебной лестнице по принципу </a:t>
            </a:r>
            <a:r>
              <a:rPr lang="ru-RU" altLang="ru-RU" b="1">
                <a:solidFill>
                  <a:srgbClr val="336600"/>
                </a:solidFill>
              </a:rPr>
              <a:t>старшинства или достижений</a:t>
            </a:r>
            <a:r>
              <a:rPr lang="ru-RU" altLang="ru-RU">
                <a:solidFill>
                  <a:srgbClr val="003300"/>
                </a:solidFill>
              </a:rPr>
              <a:t>;</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Исключается совмещение в одном лице руководителя и собственника;</a:t>
            </a:r>
            <a:endParaRPr lang="en-US" altLang="ru-RU">
              <a:solidFill>
                <a:srgbClr val="003300"/>
              </a:solidFill>
            </a:endParaRPr>
          </a:p>
          <a:p>
            <a:pPr algn="just">
              <a:buFont typeface="Wingdings" pitchFamily="2" charset="2"/>
              <a:buChar char="§"/>
            </a:pPr>
            <a:endParaRPr lang="en-US" altLang="ru-RU" sz="800">
              <a:solidFill>
                <a:srgbClr val="003300"/>
              </a:solidFill>
            </a:endParaRPr>
          </a:p>
          <a:p>
            <a:pPr algn="just">
              <a:buFont typeface="Wingdings" pitchFamily="2" charset="2"/>
              <a:buChar char="§"/>
            </a:pPr>
            <a:r>
              <a:rPr lang="en-US" altLang="ru-RU">
                <a:solidFill>
                  <a:srgbClr val="003300"/>
                </a:solidFill>
              </a:rPr>
              <a:t>  </a:t>
            </a:r>
            <a:r>
              <a:rPr lang="ru-RU" altLang="ru-RU">
                <a:solidFill>
                  <a:srgbClr val="003300"/>
                </a:solidFill>
              </a:rPr>
              <a:t>Руководитель подчиняется тем же правилам дисциплины и контроля, что и все остальные.</a:t>
            </a:r>
          </a:p>
        </p:txBody>
      </p:sp>
      <p:sp>
        <p:nvSpPr>
          <p:cNvPr id="10547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547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44E5BE4-A9E4-4C7E-A7BD-245B9D4B2842}" type="slidenum">
              <a:rPr lang="ru-RU" altLang="ru-RU" sz="800" smtClean="0">
                <a:solidFill>
                  <a:srgbClr val="003300"/>
                </a:solidFill>
                <a:latin typeface="Arial" charset="0"/>
                <a:cs typeface="Arial" charset="0"/>
              </a:rPr>
              <a:pPr fontAlgn="base">
                <a:spcBef>
                  <a:spcPct val="0"/>
                </a:spcBef>
                <a:spcAft>
                  <a:spcPct val="0"/>
                </a:spcAft>
              </a:pPr>
              <a:t>102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Box 1"/>
          <p:cNvSpPr txBox="1">
            <a:spLocks noChangeArrowheads="1"/>
          </p:cNvSpPr>
          <p:nvPr/>
        </p:nvSpPr>
        <p:spPr bwMode="auto">
          <a:xfrm>
            <a:off x="215900" y="476250"/>
            <a:ext cx="8677275" cy="1724025"/>
          </a:xfrm>
          <a:prstGeom prst="rect">
            <a:avLst/>
          </a:prstGeom>
          <a:noFill/>
          <a:ln w="9525">
            <a:noFill/>
            <a:miter lim="800000"/>
            <a:headEnd/>
            <a:tailEnd/>
          </a:ln>
        </p:spPr>
        <p:txBody>
          <a:bodyPr>
            <a:spAutoFit/>
          </a:bodyPr>
          <a:lstStyle/>
          <a:p>
            <a:pPr algn="just"/>
            <a:r>
              <a:rPr lang="ru-RU" altLang="ru-RU" sz="2400" b="1">
                <a:solidFill>
                  <a:srgbClr val="336600"/>
                </a:solidFill>
                <a:latin typeface="Calibri" pitchFamily="34" charset="0"/>
              </a:rPr>
              <a:t>СОЗДАЕТСЯ СТРУКТУРА</a:t>
            </a:r>
            <a:r>
              <a:rPr lang="ru-RU" altLang="ru-RU" sz="2400">
                <a:solidFill>
                  <a:srgbClr val="003300"/>
                </a:solidFill>
                <a:latin typeface="Calibri" pitchFamily="34" charset="0"/>
              </a:rPr>
              <a:t>, отдельные части которой могут быть заменены без ущерба для ее стабильности; </a:t>
            </a:r>
            <a:endParaRPr lang="en-US" altLang="ru-RU" sz="2400">
              <a:solidFill>
                <a:srgbClr val="003300"/>
              </a:solidFill>
              <a:latin typeface="Calibri" pitchFamily="34" charset="0"/>
            </a:endParaRPr>
          </a:p>
          <a:p>
            <a:pPr algn="just"/>
            <a:endParaRPr lang="en-US" altLang="ru-RU" sz="1000">
              <a:solidFill>
                <a:srgbClr val="003300"/>
              </a:solidFill>
              <a:latin typeface="Calibri" pitchFamily="34" charset="0"/>
            </a:endParaRPr>
          </a:p>
          <a:p>
            <a:pPr algn="just"/>
            <a:r>
              <a:rPr lang="ru-RU" altLang="ru-RU" sz="2400">
                <a:solidFill>
                  <a:srgbClr val="003300"/>
                </a:solidFill>
                <a:latin typeface="Calibri" pitchFamily="34" charset="0"/>
              </a:rPr>
              <a:t>коммуникации между подразделениями осуществляются письменно – циркулярами, письмами, формулярами.</a:t>
            </a:r>
          </a:p>
        </p:txBody>
      </p:sp>
      <p:sp>
        <p:nvSpPr>
          <p:cNvPr id="106499" name="Прямоугольник 5"/>
          <p:cNvSpPr>
            <a:spLocks noChangeArrowheads="1"/>
          </p:cNvSpPr>
          <p:nvPr/>
        </p:nvSpPr>
        <p:spPr bwMode="auto">
          <a:xfrm>
            <a:off x="250825" y="2708275"/>
            <a:ext cx="863600" cy="2801938"/>
          </a:xfrm>
          <a:prstGeom prst="rect">
            <a:avLst/>
          </a:prstGeom>
          <a:noFill/>
          <a:ln w="9525">
            <a:noFill/>
            <a:miter lim="800000"/>
            <a:headEnd/>
            <a:tailEnd/>
          </a:ln>
        </p:spPr>
        <p:txBody>
          <a:bodyPr>
            <a:spAutoFit/>
          </a:bodyPr>
          <a:lstStyle/>
          <a:p>
            <a:pPr algn="ctr"/>
            <a:r>
              <a:rPr lang="en-US" altLang="ru-RU" sz="8800">
                <a:solidFill>
                  <a:srgbClr val="003300"/>
                </a:solidFill>
                <a:latin typeface="Calibri" pitchFamily="34" charset="0"/>
              </a:rPr>
              <a:t>-</a:t>
            </a:r>
            <a:endParaRPr lang="ru-RU" altLang="ru-RU" sz="8800">
              <a:solidFill>
                <a:srgbClr val="003300"/>
              </a:solidFill>
              <a:latin typeface="Calibri" pitchFamily="34" charset="0"/>
            </a:endParaRPr>
          </a:p>
          <a:p>
            <a:pPr algn="ctr"/>
            <a:r>
              <a:rPr lang="en-US" altLang="ru-RU" sz="8800">
                <a:solidFill>
                  <a:srgbClr val="003300"/>
                </a:solidFill>
                <a:latin typeface="Calibri" pitchFamily="34" charset="0"/>
              </a:rPr>
              <a:t>+</a:t>
            </a:r>
            <a:endParaRPr lang="ru-RU" altLang="ru-RU" sz="8800">
              <a:solidFill>
                <a:srgbClr val="003300"/>
              </a:solidFill>
            </a:endParaRPr>
          </a:p>
        </p:txBody>
      </p:sp>
      <p:sp>
        <p:nvSpPr>
          <p:cNvPr id="106500" name="Прямоугольник 3"/>
          <p:cNvSpPr>
            <a:spLocks noChangeArrowheads="1"/>
          </p:cNvSpPr>
          <p:nvPr/>
        </p:nvSpPr>
        <p:spPr bwMode="auto">
          <a:xfrm>
            <a:off x="1403350" y="2708275"/>
            <a:ext cx="6913563" cy="2832100"/>
          </a:xfrm>
          <a:prstGeom prst="rect">
            <a:avLst/>
          </a:prstGeom>
          <a:noFill/>
          <a:ln w="9525">
            <a:noFill/>
            <a:miter lim="800000"/>
            <a:headEnd/>
            <a:tailEnd/>
          </a:ln>
        </p:spPr>
        <p:txBody>
          <a:bodyPr>
            <a:spAutoFit/>
          </a:bodyPr>
          <a:lstStyle/>
          <a:p>
            <a:pPr algn="just"/>
            <a:r>
              <a:rPr lang="ru-RU" altLang="ru-RU" sz="2400">
                <a:solidFill>
                  <a:srgbClr val="003300"/>
                </a:solidFill>
                <a:latin typeface="Calibri" pitchFamily="34" charset="0"/>
              </a:rPr>
              <a:t>В бюрократической модели заложен потенциал </a:t>
            </a:r>
            <a:r>
              <a:rPr lang="ru-RU" altLang="ru-RU" sz="2400" b="1">
                <a:solidFill>
                  <a:srgbClr val="336600"/>
                </a:solidFill>
                <a:latin typeface="Calibri" pitchFamily="34" charset="0"/>
              </a:rPr>
              <a:t>НЕГАТИВНЫХ ЯВЛЕНИЙ:</a:t>
            </a:r>
            <a:r>
              <a:rPr lang="ru-RU" altLang="ru-RU" sz="2400">
                <a:solidFill>
                  <a:srgbClr val="336600"/>
                </a:solidFill>
                <a:latin typeface="Calibri" pitchFamily="34" charset="0"/>
              </a:rPr>
              <a:t> </a:t>
            </a:r>
            <a:r>
              <a:rPr lang="ru-RU" altLang="ru-RU" sz="2400">
                <a:solidFill>
                  <a:srgbClr val="003300"/>
                </a:solidFill>
                <a:latin typeface="Calibri" pitchFamily="34" charset="0"/>
              </a:rPr>
              <a:t>жестокость, некомпетентность, волокита, неэффективность и нелепость правил.</a:t>
            </a:r>
          </a:p>
          <a:p>
            <a:pPr algn="just"/>
            <a:endParaRPr lang="ru-RU" altLang="ru-RU" sz="1000">
              <a:solidFill>
                <a:srgbClr val="003300"/>
              </a:solidFill>
              <a:latin typeface="Calibri" pitchFamily="34" charset="0"/>
            </a:endParaRPr>
          </a:p>
          <a:p>
            <a:pPr algn="just"/>
            <a:r>
              <a:rPr lang="ru-RU" altLang="ru-RU" sz="2400">
                <a:solidFill>
                  <a:srgbClr val="003300"/>
                </a:solidFill>
                <a:latin typeface="Calibri" pitchFamily="34" charset="0"/>
              </a:rPr>
              <a:t>Вместе с тем, существуют и </a:t>
            </a:r>
            <a:r>
              <a:rPr lang="ru-RU" altLang="ru-RU" sz="2400" b="1">
                <a:solidFill>
                  <a:srgbClr val="336600"/>
                </a:solidFill>
                <a:latin typeface="Calibri" pitchFamily="34" charset="0"/>
              </a:rPr>
              <a:t>ПОЛОЖИТЕЛЬНЫЕ МОМЕНТЫ</a:t>
            </a:r>
            <a:r>
              <a:rPr lang="ru-RU" altLang="ru-RU" sz="2400">
                <a:solidFill>
                  <a:srgbClr val="336600"/>
                </a:solidFill>
                <a:latin typeface="Calibri" pitchFamily="34" charset="0"/>
              </a:rPr>
              <a:t>: </a:t>
            </a:r>
            <a:r>
              <a:rPr lang="ru-RU" altLang="ru-RU" sz="2400">
                <a:solidFill>
                  <a:srgbClr val="003300"/>
                </a:solidFill>
                <a:latin typeface="Calibri" pitchFamily="34" charset="0"/>
              </a:rPr>
              <a:t>универсальность, предсказуемость, производительность.</a:t>
            </a:r>
          </a:p>
        </p:txBody>
      </p:sp>
      <p:sp>
        <p:nvSpPr>
          <p:cNvPr id="10650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650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412BC9F-F2AF-49B9-B4EF-B9BFAD6AECBD}" type="slidenum">
              <a:rPr lang="ru-RU" altLang="ru-RU" sz="800" smtClean="0">
                <a:solidFill>
                  <a:srgbClr val="003300"/>
                </a:solidFill>
                <a:latin typeface="Arial" charset="0"/>
                <a:cs typeface="Arial" charset="0"/>
              </a:rPr>
              <a:pPr fontAlgn="base">
                <a:spcBef>
                  <a:spcPct val="0"/>
                </a:spcBef>
                <a:spcAft>
                  <a:spcPct val="0"/>
                </a:spcAft>
              </a:pPr>
              <a:t>103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1"/>
          <p:cNvSpPr txBox="1">
            <a:spLocks noChangeArrowheads="1"/>
          </p:cNvSpPr>
          <p:nvPr/>
        </p:nvSpPr>
        <p:spPr bwMode="auto">
          <a:xfrm>
            <a:off x="107950" y="117475"/>
            <a:ext cx="8856663" cy="2508250"/>
          </a:xfrm>
          <a:prstGeom prst="rect">
            <a:avLst/>
          </a:prstGeom>
          <a:noFill/>
          <a:ln w="9525">
            <a:noFill/>
            <a:miter lim="800000"/>
            <a:headEnd/>
            <a:tailEnd/>
          </a:ln>
        </p:spPr>
        <p:txBody>
          <a:bodyPr>
            <a:spAutoFit/>
          </a:bodyPr>
          <a:lstStyle/>
          <a:p>
            <a:pPr algn="ctr">
              <a:defRPr/>
            </a:pPr>
            <a:r>
              <a:rPr lang="ru-RU" sz="2400" b="1" i="1" dirty="0">
                <a:solidFill>
                  <a:srgbClr val="33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ОРГАНИЧЕСКИЙ  ТИП:</a:t>
            </a:r>
            <a:endParaRPr lang="en-US" sz="2400" b="1" i="1" dirty="0">
              <a:solidFill>
                <a:srgbClr val="33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defRPr/>
            </a:pPr>
            <a:endParaRPr lang="ru-RU" sz="10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buFont typeface="Wingdings" pitchFamily="2" charset="2"/>
              <a:buChar char="§"/>
              <a:defRPr/>
            </a:pPr>
            <a:r>
              <a:rPr lang="en-US" sz="2400" dirty="0">
                <a:solidFill>
                  <a:srgbClr val="003300"/>
                </a:solidFill>
                <a:latin typeface="Arial" panose="020B0604020202020204" pitchFamily="34" charset="0"/>
                <a:cs typeface="Arial" panose="020B0604020202020204" pitchFamily="34" charset="0"/>
              </a:rPr>
              <a:t>  </a:t>
            </a:r>
            <a:r>
              <a:rPr lang="ru-RU" sz="2400" dirty="0">
                <a:solidFill>
                  <a:srgbClr val="003300"/>
                </a:solidFill>
                <a:latin typeface="Arial" panose="020B0604020202020204" pitchFamily="34" charset="0"/>
                <a:cs typeface="Arial" panose="020B0604020202020204" pitchFamily="34" charset="0"/>
              </a:rPr>
              <a:t>слабо или умеренно используются формальные правила и процедуры;</a:t>
            </a:r>
            <a:endParaRPr lang="en-US" sz="2400" dirty="0">
              <a:solidFill>
                <a:srgbClr val="003300"/>
              </a:solidFill>
              <a:latin typeface="Arial" panose="020B0604020202020204" pitchFamily="34" charset="0"/>
              <a:cs typeface="Arial" panose="020B0604020202020204" pitchFamily="34" charset="0"/>
            </a:endParaRPr>
          </a:p>
          <a:p>
            <a:pPr algn="just">
              <a:lnSpc>
                <a:spcPts val="3000"/>
              </a:lnSpc>
              <a:buFont typeface="Wingdings" pitchFamily="2" charset="2"/>
              <a:buChar char="§"/>
              <a:defRPr/>
            </a:pPr>
            <a:r>
              <a:rPr lang="en-US" sz="2400" dirty="0">
                <a:solidFill>
                  <a:srgbClr val="003300"/>
                </a:solidFill>
                <a:latin typeface="Arial" panose="020B0604020202020204" pitchFamily="34" charset="0"/>
                <a:cs typeface="Arial" panose="020B0604020202020204" pitchFamily="34" charset="0"/>
              </a:rPr>
              <a:t>  </a:t>
            </a:r>
            <a:r>
              <a:rPr lang="ru-RU" sz="2400" dirty="0">
                <a:solidFill>
                  <a:srgbClr val="003300"/>
                </a:solidFill>
                <a:latin typeface="Arial" panose="020B0604020202020204" pitchFamily="34" charset="0"/>
                <a:cs typeface="Arial" panose="020B0604020202020204" pitchFamily="34" charset="0"/>
              </a:rPr>
              <a:t>децентрализация и участие в принятии решений;</a:t>
            </a:r>
            <a:endParaRPr lang="en-US" sz="2400" dirty="0">
              <a:solidFill>
                <a:srgbClr val="003300"/>
              </a:solidFill>
              <a:latin typeface="Arial" panose="020B0604020202020204" pitchFamily="34" charset="0"/>
              <a:cs typeface="Arial" panose="020B0604020202020204" pitchFamily="34" charset="0"/>
            </a:endParaRPr>
          </a:p>
          <a:p>
            <a:pPr algn="just">
              <a:lnSpc>
                <a:spcPts val="3000"/>
              </a:lnSpc>
              <a:buFont typeface="Wingdings" pitchFamily="2" charset="2"/>
              <a:buChar char="§"/>
              <a:defRPr/>
            </a:pPr>
            <a:r>
              <a:rPr lang="en-US" sz="2400" dirty="0">
                <a:solidFill>
                  <a:srgbClr val="003300"/>
                </a:solidFill>
                <a:latin typeface="Arial" panose="020B0604020202020204" pitchFamily="34" charset="0"/>
                <a:cs typeface="Arial" panose="020B0604020202020204" pitchFamily="34" charset="0"/>
              </a:rPr>
              <a:t>  </a:t>
            </a:r>
            <a:r>
              <a:rPr lang="ru-RU" sz="2400" dirty="0">
                <a:solidFill>
                  <a:srgbClr val="003300"/>
                </a:solidFill>
                <a:latin typeface="Arial" panose="020B0604020202020204" pitchFamily="34" charset="0"/>
                <a:cs typeface="Arial" panose="020B0604020202020204" pitchFamily="34" charset="0"/>
              </a:rPr>
              <a:t>ответственность в работе широко определяется;</a:t>
            </a:r>
            <a:endParaRPr lang="en-US" sz="2400" dirty="0">
              <a:solidFill>
                <a:srgbClr val="003300"/>
              </a:solidFill>
              <a:latin typeface="Arial" panose="020B0604020202020204" pitchFamily="34" charset="0"/>
              <a:cs typeface="Arial" panose="020B0604020202020204" pitchFamily="34" charset="0"/>
            </a:endParaRPr>
          </a:p>
          <a:p>
            <a:pPr algn="just">
              <a:lnSpc>
                <a:spcPts val="3000"/>
              </a:lnSpc>
              <a:buFont typeface="Wingdings" pitchFamily="2" charset="2"/>
              <a:buChar char="§"/>
              <a:defRPr/>
            </a:pPr>
            <a:r>
              <a:rPr lang="en-US" sz="2400" dirty="0">
                <a:solidFill>
                  <a:srgbClr val="003300"/>
                </a:solidFill>
                <a:latin typeface="Arial" panose="020B0604020202020204" pitchFamily="34" charset="0"/>
                <a:cs typeface="Arial" panose="020B0604020202020204" pitchFamily="34" charset="0"/>
              </a:rPr>
              <a:t>  </a:t>
            </a:r>
            <a:r>
              <a:rPr lang="ru-RU" sz="2400" dirty="0">
                <a:solidFill>
                  <a:srgbClr val="003300"/>
                </a:solidFill>
                <a:latin typeface="Arial" panose="020B0604020202020204" pitchFamily="34" charset="0"/>
                <a:cs typeface="Arial" panose="020B0604020202020204" pitchFamily="34" charset="0"/>
              </a:rPr>
              <a:t>структура власти гибкая, небольшой уровень иерархии.</a:t>
            </a:r>
          </a:p>
        </p:txBody>
      </p:sp>
      <p:sp>
        <p:nvSpPr>
          <p:cNvPr id="107523" name="Прямоугольник 2"/>
          <p:cNvSpPr>
            <a:spLocks noChangeArrowheads="1"/>
          </p:cNvSpPr>
          <p:nvPr/>
        </p:nvSpPr>
        <p:spPr bwMode="auto">
          <a:xfrm>
            <a:off x="196850" y="5013325"/>
            <a:ext cx="8750300" cy="1724025"/>
          </a:xfrm>
          <a:prstGeom prst="rect">
            <a:avLst/>
          </a:prstGeom>
          <a:noFill/>
          <a:ln w="9525">
            <a:noFill/>
            <a:miter lim="800000"/>
            <a:headEnd/>
            <a:tailEnd/>
          </a:ln>
        </p:spPr>
        <p:txBody>
          <a:bodyPr>
            <a:spAutoFit/>
          </a:bodyPr>
          <a:lstStyle/>
          <a:p>
            <a:pPr algn="just"/>
            <a:r>
              <a:rPr lang="ru-RU" altLang="ru-RU" sz="2400">
                <a:solidFill>
                  <a:srgbClr val="003300"/>
                </a:solidFill>
              </a:rPr>
              <a:t>Органические организации лучше взаимодействуют с новой ситуацией:</a:t>
            </a:r>
          </a:p>
          <a:p>
            <a:pPr algn="just"/>
            <a:endParaRPr lang="ru-RU" altLang="ru-RU" sz="600">
              <a:solidFill>
                <a:srgbClr val="003300"/>
              </a:solidFill>
            </a:endParaRPr>
          </a:p>
          <a:p>
            <a:pPr algn="just"/>
            <a:r>
              <a:rPr lang="ru-RU" altLang="ru-RU" sz="2400">
                <a:solidFill>
                  <a:srgbClr val="003300"/>
                </a:solidFill>
              </a:rPr>
              <a:t>- быстрее адаптируются к изменениям внешней среды;</a:t>
            </a:r>
          </a:p>
          <a:p>
            <a:pPr algn="just"/>
            <a:r>
              <a:rPr lang="ru-RU" altLang="ru-RU" sz="2400">
                <a:solidFill>
                  <a:srgbClr val="003300"/>
                </a:solidFill>
              </a:rPr>
              <a:t>- более гибки.</a:t>
            </a:r>
          </a:p>
        </p:txBody>
      </p:sp>
      <p:sp>
        <p:nvSpPr>
          <p:cNvPr id="107524" name="Прямоугольник 3"/>
          <p:cNvSpPr>
            <a:spLocks noChangeArrowheads="1"/>
          </p:cNvSpPr>
          <p:nvPr/>
        </p:nvSpPr>
        <p:spPr bwMode="auto">
          <a:xfrm>
            <a:off x="1042988" y="2708275"/>
            <a:ext cx="7058025" cy="2093913"/>
          </a:xfrm>
          <a:prstGeom prst="rect">
            <a:avLst/>
          </a:prstGeom>
          <a:noFill/>
          <a:ln w="9525">
            <a:solidFill>
              <a:srgbClr val="002060"/>
            </a:solidFill>
            <a:prstDash val="lgDash"/>
            <a:miter lim="800000"/>
            <a:headEnd/>
            <a:tailEnd/>
          </a:ln>
        </p:spPr>
        <p:txBody>
          <a:bodyPr>
            <a:spAutoFit/>
          </a:bodyPr>
          <a:lstStyle/>
          <a:p>
            <a:pPr algn="ctr"/>
            <a:r>
              <a:rPr lang="ru-RU" altLang="ru-RU" sz="2400">
                <a:solidFill>
                  <a:srgbClr val="003300"/>
                </a:solidFill>
              </a:rPr>
              <a:t>Такой тип </a:t>
            </a:r>
            <a:r>
              <a:rPr lang="ru-RU" altLang="ru-RU" sz="2400" b="1">
                <a:solidFill>
                  <a:srgbClr val="336600"/>
                </a:solidFill>
              </a:rPr>
              <a:t>ЭФФЕКТИВЕН</a:t>
            </a:r>
            <a:r>
              <a:rPr lang="ru-RU" altLang="ru-RU" sz="2400">
                <a:solidFill>
                  <a:srgbClr val="003300"/>
                </a:solidFill>
              </a:rPr>
              <a:t> при:</a:t>
            </a:r>
          </a:p>
          <a:p>
            <a:pPr algn="just"/>
            <a:endParaRPr lang="ru-RU" altLang="ru-RU" sz="600">
              <a:solidFill>
                <a:srgbClr val="003300"/>
              </a:solidFill>
            </a:endParaRPr>
          </a:p>
          <a:p>
            <a:pPr algn="just">
              <a:buFont typeface="Arial" charset="0"/>
              <a:buChar char="•"/>
            </a:pPr>
            <a:r>
              <a:rPr lang="ru-RU" altLang="ru-RU" sz="2400">
                <a:solidFill>
                  <a:srgbClr val="003300"/>
                </a:solidFill>
              </a:rPr>
              <a:t>  сложном и динамичном окружении;</a:t>
            </a:r>
          </a:p>
          <a:p>
            <a:pPr algn="just">
              <a:buFont typeface="Arial" charset="0"/>
              <a:buChar char="•"/>
            </a:pPr>
            <a:r>
              <a:rPr lang="ru-RU" altLang="ru-RU" sz="2400">
                <a:solidFill>
                  <a:srgbClr val="003300"/>
                </a:solidFill>
              </a:rPr>
              <a:t>  высокой неопределенности </a:t>
            </a:r>
          </a:p>
          <a:p>
            <a:pPr algn="just"/>
            <a:r>
              <a:rPr lang="ru-RU" altLang="ru-RU" sz="2400">
                <a:solidFill>
                  <a:srgbClr val="003300"/>
                </a:solidFill>
              </a:rPr>
              <a:t>(когда, где и как выполнять работу);</a:t>
            </a:r>
          </a:p>
          <a:p>
            <a:pPr algn="just">
              <a:buFont typeface="Arial" charset="0"/>
              <a:buChar char="•"/>
            </a:pPr>
            <a:r>
              <a:rPr lang="ru-RU" altLang="ru-RU" sz="2400">
                <a:solidFill>
                  <a:srgbClr val="003300"/>
                </a:solidFill>
              </a:rPr>
              <a:t>  при использовании не рутинной технологии.</a:t>
            </a:r>
          </a:p>
        </p:txBody>
      </p:sp>
      <p:sp>
        <p:nvSpPr>
          <p:cNvPr id="10752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752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4340B8C-84F9-4AA9-8C95-00408C7A2230}" type="slidenum">
              <a:rPr lang="ru-RU" altLang="ru-RU" sz="800" smtClean="0">
                <a:solidFill>
                  <a:srgbClr val="003300"/>
                </a:solidFill>
                <a:latin typeface="Arial" charset="0"/>
                <a:cs typeface="Arial" charset="0"/>
              </a:rPr>
              <a:pPr fontAlgn="base">
                <a:spcBef>
                  <a:spcPct val="0"/>
                </a:spcBef>
                <a:spcAft>
                  <a:spcPct val="0"/>
                </a:spcAft>
              </a:pPr>
              <a:t>104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Box 1"/>
          <p:cNvSpPr txBox="1">
            <a:spLocks noChangeArrowheads="1"/>
          </p:cNvSpPr>
          <p:nvPr/>
        </p:nvSpPr>
        <p:spPr bwMode="auto">
          <a:xfrm>
            <a:off x="0" y="28575"/>
            <a:ext cx="8928100" cy="3478213"/>
          </a:xfrm>
          <a:prstGeom prst="rect">
            <a:avLst/>
          </a:prstGeom>
          <a:noFill/>
          <a:ln w="9525">
            <a:noFill/>
            <a:miter lim="800000"/>
            <a:headEnd/>
            <a:tailEnd/>
          </a:ln>
        </p:spPr>
        <p:txBody>
          <a:bodyPr>
            <a:spAutoFit/>
          </a:bodyPr>
          <a:lstStyle/>
          <a:p>
            <a:pPr algn="ctr"/>
            <a:r>
              <a:rPr lang="ru-RU" altLang="ru-RU" sz="2200" b="1">
                <a:solidFill>
                  <a:srgbClr val="336600"/>
                </a:solidFill>
              </a:rPr>
              <a:t>ОПИСАНИЕ РАБОТЫ </a:t>
            </a:r>
            <a:r>
              <a:rPr lang="ru-RU" altLang="ru-RU" sz="2200">
                <a:solidFill>
                  <a:srgbClr val="003300"/>
                </a:solidFill>
              </a:rPr>
              <a:t>при органическом подходе состоит из одной фразы:</a:t>
            </a:r>
          </a:p>
          <a:p>
            <a:pPr algn="ctr"/>
            <a:r>
              <a:rPr lang="ru-RU" altLang="ru-RU" sz="1000">
                <a:solidFill>
                  <a:srgbClr val="003300"/>
                </a:solidFill>
              </a:rPr>
              <a:t> </a:t>
            </a:r>
          </a:p>
          <a:p>
            <a:pPr algn="ctr"/>
            <a:r>
              <a:rPr lang="ru-RU" altLang="ru-RU" sz="2000" b="1" i="1">
                <a:solidFill>
                  <a:srgbClr val="666633"/>
                </a:solidFill>
              </a:rPr>
              <a:t>«Делай то, что ты считаешь нужным, чтобы выполнить работу».</a:t>
            </a:r>
          </a:p>
          <a:p>
            <a:endParaRPr lang="ru-RU" altLang="ru-RU" sz="2000">
              <a:solidFill>
                <a:srgbClr val="003300"/>
              </a:solidFill>
            </a:endParaRPr>
          </a:p>
          <a:p>
            <a:pPr algn="ctr"/>
            <a:r>
              <a:rPr lang="ru-RU" altLang="ru-RU" sz="2200" b="1">
                <a:solidFill>
                  <a:srgbClr val="336600"/>
                </a:solidFill>
              </a:rPr>
              <a:t>ПРИНЯТИЕ РЕШЕНИЯ:</a:t>
            </a:r>
          </a:p>
          <a:p>
            <a:pPr algn="ctr"/>
            <a:r>
              <a:rPr lang="ru-RU" altLang="ru-RU" sz="1000">
                <a:solidFill>
                  <a:srgbClr val="003300"/>
                </a:solidFill>
              </a:rPr>
              <a:t> </a:t>
            </a:r>
          </a:p>
          <a:p>
            <a:pPr algn="ctr"/>
            <a:r>
              <a:rPr lang="ru-RU" altLang="ru-RU" sz="2000" b="1" i="1">
                <a:solidFill>
                  <a:srgbClr val="666633"/>
                </a:solidFill>
              </a:rPr>
              <a:t>«Ты – эксперт в этом деле, тебе и решать».</a:t>
            </a:r>
          </a:p>
          <a:p>
            <a:endParaRPr lang="ru-RU" altLang="ru-RU" sz="1400">
              <a:solidFill>
                <a:srgbClr val="003300"/>
              </a:solidFill>
            </a:endParaRPr>
          </a:p>
          <a:p>
            <a:pPr algn="just"/>
            <a:r>
              <a:rPr lang="ru-RU" altLang="ru-RU" sz="2000">
                <a:solidFill>
                  <a:srgbClr val="003300"/>
                </a:solidFill>
              </a:rPr>
              <a:t>Работником движет </a:t>
            </a:r>
            <a:r>
              <a:rPr lang="ru-RU" altLang="ru-RU" sz="2000" b="1">
                <a:solidFill>
                  <a:srgbClr val="336600"/>
                </a:solidFill>
              </a:rPr>
              <a:t>самомотивация и внутреннее вознаграждение</a:t>
            </a:r>
            <a:r>
              <a:rPr lang="ru-RU" altLang="ru-RU" sz="2000">
                <a:solidFill>
                  <a:srgbClr val="003300"/>
                </a:solidFill>
              </a:rPr>
              <a:t>, а не четко разработанная система формального контроля.</a:t>
            </a:r>
          </a:p>
        </p:txBody>
      </p:sp>
      <p:sp>
        <p:nvSpPr>
          <p:cNvPr id="108547" name="TextBox 2"/>
          <p:cNvSpPr txBox="1">
            <a:spLocks noChangeArrowheads="1"/>
          </p:cNvSpPr>
          <p:nvPr/>
        </p:nvSpPr>
        <p:spPr bwMode="auto">
          <a:xfrm>
            <a:off x="971550" y="4997450"/>
            <a:ext cx="7200900" cy="1785938"/>
          </a:xfrm>
          <a:prstGeom prst="rect">
            <a:avLst/>
          </a:prstGeom>
          <a:noFill/>
          <a:ln w="9525">
            <a:solidFill>
              <a:srgbClr val="002060"/>
            </a:solidFill>
            <a:prstDash val="lgDash"/>
            <a:miter lim="800000"/>
            <a:headEnd/>
            <a:tailEnd/>
          </a:ln>
        </p:spPr>
        <p:txBody>
          <a:bodyPr>
            <a:spAutoFit/>
          </a:bodyPr>
          <a:lstStyle/>
          <a:p>
            <a:pPr algn="ctr"/>
            <a:r>
              <a:rPr lang="ru-RU" altLang="ru-RU" sz="2200">
                <a:solidFill>
                  <a:srgbClr val="003300"/>
                </a:solidFill>
              </a:rPr>
              <a:t>Тип организации должен выбираться с учетом специфических условий конкретной ситуации. </a:t>
            </a:r>
          </a:p>
          <a:p>
            <a:pPr algn="ctr"/>
            <a:r>
              <a:rPr lang="ru-RU" altLang="ru-RU" sz="2200">
                <a:solidFill>
                  <a:srgbClr val="003300"/>
                </a:solidFill>
              </a:rPr>
              <a:t>Не существует понятия «хорошая» или «плохая» организация. Есть выбор, соответствующий или не соответствующий условиям.</a:t>
            </a:r>
          </a:p>
        </p:txBody>
      </p:sp>
      <p:cxnSp>
        <p:nvCxnSpPr>
          <p:cNvPr id="4" name="Прямая соединительная линия 3"/>
          <p:cNvCxnSpPr/>
          <p:nvPr/>
        </p:nvCxnSpPr>
        <p:spPr>
          <a:xfrm rot="5400000">
            <a:off x="-215106" y="4293394"/>
            <a:ext cx="1150938"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08549" name="Прямоугольник 4"/>
          <p:cNvSpPr>
            <a:spLocks noChangeArrowheads="1"/>
          </p:cNvSpPr>
          <p:nvPr/>
        </p:nvSpPr>
        <p:spPr bwMode="auto">
          <a:xfrm>
            <a:off x="576263" y="3789363"/>
            <a:ext cx="7848600" cy="1016000"/>
          </a:xfrm>
          <a:prstGeom prst="rect">
            <a:avLst/>
          </a:prstGeom>
          <a:noFill/>
          <a:ln w="9525">
            <a:noFill/>
            <a:miter lim="800000"/>
            <a:headEnd/>
            <a:tailEnd/>
          </a:ln>
        </p:spPr>
        <p:txBody>
          <a:bodyPr>
            <a:spAutoFit/>
          </a:bodyPr>
          <a:lstStyle/>
          <a:p>
            <a:pPr algn="just"/>
            <a:r>
              <a:rPr lang="ru-RU" altLang="ru-RU" sz="2000" b="1" i="1">
                <a:solidFill>
                  <a:srgbClr val="003300"/>
                </a:solidFill>
              </a:rPr>
              <a:t>Пример</a:t>
            </a:r>
            <a:r>
              <a:rPr lang="en-US" altLang="ru-RU" sz="2000" b="1" i="1">
                <a:solidFill>
                  <a:srgbClr val="003300"/>
                </a:solidFill>
              </a:rPr>
              <a:t>:</a:t>
            </a:r>
            <a:r>
              <a:rPr lang="ru-RU" altLang="ru-RU" sz="2000" b="1" i="1">
                <a:solidFill>
                  <a:srgbClr val="003300"/>
                </a:solidFill>
              </a:rPr>
              <a:t> </a:t>
            </a:r>
            <a:r>
              <a:rPr lang="ru-RU" altLang="ru-RU" sz="2000" i="1">
                <a:solidFill>
                  <a:srgbClr val="003300"/>
                </a:solidFill>
              </a:rPr>
              <a:t>высокотехническое производство – например, электронной техники. Технология меняется чуть ли не каждую неделю.</a:t>
            </a:r>
          </a:p>
        </p:txBody>
      </p:sp>
      <p:sp>
        <p:nvSpPr>
          <p:cNvPr id="10855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855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93B5F20-E107-4374-BF5B-56D2459ACC0D}" type="slidenum">
              <a:rPr lang="ru-RU" altLang="ru-RU" sz="800" smtClean="0">
                <a:solidFill>
                  <a:srgbClr val="003300"/>
                </a:solidFill>
                <a:latin typeface="Arial" charset="0"/>
                <a:cs typeface="Arial" charset="0"/>
              </a:rPr>
              <a:pPr fontAlgn="base">
                <a:spcBef>
                  <a:spcPct val="0"/>
                </a:spcBef>
                <a:spcAft>
                  <a:spcPct val="0"/>
                </a:spcAft>
              </a:pPr>
              <a:t>105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Прямоугольник 1"/>
          <p:cNvSpPr>
            <a:spLocks noChangeArrowheads="1"/>
          </p:cNvSpPr>
          <p:nvPr/>
        </p:nvSpPr>
        <p:spPr bwMode="auto">
          <a:xfrm>
            <a:off x="179388" y="1700213"/>
            <a:ext cx="4176712" cy="4832350"/>
          </a:xfrm>
          <a:prstGeom prst="rect">
            <a:avLst/>
          </a:prstGeom>
          <a:noFill/>
          <a:ln w="15875">
            <a:solidFill>
              <a:srgbClr val="002060"/>
            </a:solidFill>
            <a:miter lim="800000"/>
            <a:headEnd/>
            <a:tailEnd/>
          </a:ln>
        </p:spPr>
        <p:txBody>
          <a:bodyPr>
            <a:spAutoFit/>
          </a:bodyPr>
          <a:lstStyle/>
          <a:p>
            <a:pPr algn="ctr" eaLnBrk="0" hangingPunct="0">
              <a:tabLst>
                <a:tab pos="4343400" algn="l"/>
              </a:tabLst>
            </a:pPr>
            <a:r>
              <a:rPr lang="ru-RU" altLang="ru-RU" sz="2000" b="1">
                <a:solidFill>
                  <a:srgbClr val="336600"/>
                </a:solidFill>
              </a:rPr>
              <a:t>Механистические</a:t>
            </a:r>
          </a:p>
          <a:p>
            <a:pPr algn="ctr" eaLnBrk="0" hangingPunct="0">
              <a:tabLst>
                <a:tab pos="4343400" algn="l"/>
              </a:tabLst>
            </a:pPr>
            <a:endParaRPr lang="ru-RU" altLang="ru-RU" sz="2000">
              <a:solidFill>
                <a:srgbClr val="003300"/>
              </a:solidFill>
            </a:endParaRPr>
          </a:p>
          <a:p>
            <a:pPr eaLnBrk="0" hangingPunct="0">
              <a:tabLst>
                <a:tab pos="4343400" algn="l"/>
              </a:tabLst>
            </a:pPr>
            <a:r>
              <a:rPr lang="ru-RU" altLang="ru-RU" sz="2000">
                <a:solidFill>
                  <a:srgbClr val="003300"/>
                </a:solidFill>
              </a:rPr>
              <a:t>Узкая </a:t>
            </a:r>
            <a:r>
              <a:rPr lang="ru-RU" altLang="ru-RU" sz="2000" b="1" i="1">
                <a:solidFill>
                  <a:srgbClr val="003300"/>
                </a:solidFill>
              </a:rPr>
              <a:t>специализация</a:t>
            </a:r>
            <a:r>
              <a:rPr lang="ru-RU" altLang="ru-RU" sz="2000">
                <a:solidFill>
                  <a:srgbClr val="003300"/>
                </a:solidFill>
              </a:rPr>
              <a:t> в работе</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Четкие права и </a:t>
            </a:r>
            <a:r>
              <a:rPr lang="ru-RU" altLang="ru-RU" sz="2000" b="1" i="1">
                <a:solidFill>
                  <a:srgbClr val="003300"/>
                </a:solidFill>
              </a:rPr>
              <a:t>ответственность</a:t>
            </a:r>
            <a:endParaRPr lang="ru-RU" altLang="ru-RU" sz="2000">
              <a:solidFill>
                <a:srgbClr val="003300"/>
              </a:solidFill>
            </a:endParaRP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Работа по правилам</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Ясность в </a:t>
            </a:r>
            <a:r>
              <a:rPr lang="ru-RU" altLang="ru-RU" sz="2000" b="1" i="1">
                <a:solidFill>
                  <a:srgbClr val="003300"/>
                </a:solidFill>
              </a:rPr>
              <a:t>уровнях иерархии</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Объективная </a:t>
            </a:r>
            <a:r>
              <a:rPr lang="ru-RU" altLang="ru-RU" sz="2000" b="1" i="1">
                <a:solidFill>
                  <a:srgbClr val="003300"/>
                </a:solidFill>
              </a:rPr>
              <a:t>система вознаграждения</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Объективные </a:t>
            </a:r>
            <a:r>
              <a:rPr lang="ru-RU" altLang="ru-RU" sz="2000" b="1" i="1">
                <a:solidFill>
                  <a:srgbClr val="003300"/>
                </a:solidFill>
              </a:rPr>
              <a:t>критерии отбора кадров </a:t>
            </a:r>
            <a:r>
              <a:rPr lang="ru-RU" altLang="ru-RU" sz="2000">
                <a:solidFill>
                  <a:srgbClr val="003300"/>
                </a:solidFill>
              </a:rPr>
              <a:t>            </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b="1" i="1">
                <a:solidFill>
                  <a:srgbClr val="003300"/>
                </a:solidFill>
              </a:rPr>
              <a:t>Отношения </a:t>
            </a:r>
            <a:r>
              <a:rPr lang="ru-RU" altLang="ru-RU" sz="2000">
                <a:solidFill>
                  <a:srgbClr val="003300"/>
                </a:solidFill>
              </a:rPr>
              <a:t>формальные, носят официальный характер</a:t>
            </a:r>
          </a:p>
        </p:txBody>
      </p:sp>
      <p:sp>
        <p:nvSpPr>
          <p:cNvPr id="109571" name="Прямоугольник 2"/>
          <p:cNvSpPr>
            <a:spLocks noChangeArrowheads="1"/>
          </p:cNvSpPr>
          <p:nvPr/>
        </p:nvSpPr>
        <p:spPr bwMode="auto">
          <a:xfrm>
            <a:off x="4535488" y="1700213"/>
            <a:ext cx="4429125" cy="4832350"/>
          </a:xfrm>
          <a:prstGeom prst="rect">
            <a:avLst/>
          </a:prstGeom>
          <a:noFill/>
          <a:ln w="15875">
            <a:solidFill>
              <a:srgbClr val="002060"/>
            </a:solidFill>
            <a:miter lim="800000"/>
            <a:headEnd/>
            <a:tailEnd/>
          </a:ln>
        </p:spPr>
        <p:txBody>
          <a:bodyPr>
            <a:spAutoFit/>
          </a:bodyPr>
          <a:lstStyle/>
          <a:p>
            <a:pPr algn="ctr" eaLnBrk="0" hangingPunct="0">
              <a:tabLst>
                <a:tab pos="4343400" algn="l"/>
              </a:tabLst>
            </a:pPr>
            <a:r>
              <a:rPr lang="ru-RU" altLang="ru-RU" sz="2000" b="1">
                <a:solidFill>
                  <a:srgbClr val="336600"/>
                </a:solidFill>
              </a:rPr>
              <a:t>Органические</a:t>
            </a:r>
          </a:p>
          <a:p>
            <a:pPr algn="ctr" eaLnBrk="0" hangingPunct="0">
              <a:tabLst>
                <a:tab pos="4343400" algn="l"/>
              </a:tabLst>
            </a:pPr>
            <a:endParaRPr lang="ru-RU" altLang="ru-RU" sz="2000">
              <a:solidFill>
                <a:srgbClr val="003300"/>
              </a:solidFill>
            </a:endParaRPr>
          </a:p>
          <a:p>
            <a:pPr eaLnBrk="0" hangingPunct="0">
              <a:tabLst>
                <a:tab pos="4343400" algn="l"/>
              </a:tabLst>
            </a:pPr>
            <a:r>
              <a:rPr lang="ru-RU" altLang="ru-RU" sz="2000">
                <a:solidFill>
                  <a:srgbClr val="003300"/>
                </a:solidFill>
              </a:rPr>
              <a:t>Широкая </a:t>
            </a:r>
            <a:r>
              <a:rPr lang="ru-RU" altLang="ru-RU" sz="2000" b="1" i="1">
                <a:solidFill>
                  <a:srgbClr val="003300"/>
                </a:solidFill>
              </a:rPr>
              <a:t>специализация</a:t>
            </a:r>
            <a:r>
              <a:rPr lang="ru-RU" altLang="ru-RU" sz="2000">
                <a:solidFill>
                  <a:srgbClr val="003300"/>
                </a:solidFill>
              </a:rPr>
              <a:t> в работе</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Амбициозная </a:t>
            </a:r>
            <a:r>
              <a:rPr lang="ru-RU" altLang="ru-RU" sz="2000" b="1" i="1">
                <a:solidFill>
                  <a:srgbClr val="003300"/>
                </a:solidFill>
              </a:rPr>
              <a:t>ответственность</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Мало правил и процедур</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b="1" i="1">
                <a:solidFill>
                  <a:srgbClr val="003300"/>
                </a:solidFill>
              </a:rPr>
              <a:t>Уровни управления</a:t>
            </a:r>
            <a:r>
              <a:rPr lang="ru-RU" altLang="ru-RU" sz="2000">
                <a:solidFill>
                  <a:srgbClr val="003300"/>
                </a:solidFill>
              </a:rPr>
              <a:t> размыты</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a:solidFill>
                  <a:srgbClr val="003300"/>
                </a:solidFill>
              </a:rPr>
              <a:t>Субъективная </a:t>
            </a:r>
            <a:r>
              <a:rPr lang="ru-RU" altLang="ru-RU" sz="2000" b="1" i="1">
                <a:solidFill>
                  <a:srgbClr val="003300"/>
                </a:solidFill>
              </a:rPr>
              <a:t>система </a:t>
            </a:r>
            <a:endParaRPr lang="ru-RU" altLang="ru-RU" sz="2000">
              <a:solidFill>
                <a:srgbClr val="003300"/>
              </a:solidFill>
            </a:endParaRPr>
          </a:p>
          <a:p>
            <a:pPr eaLnBrk="0" hangingPunct="0">
              <a:tabLst>
                <a:tab pos="4343400" algn="l"/>
              </a:tabLst>
            </a:pPr>
            <a:r>
              <a:rPr lang="ru-RU" altLang="ru-RU" sz="2000" b="1" i="1">
                <a:solidFill>
                  <a:srgbClr val="003300"/>
                </a:solidFill>
              </a:rPr>
              <a:t>вознаграждения </a:t>
            </a:r>
          </a:p>
          <a:p>
            <a:pPr eaLnBrk="0" hangingPunct="0">
              <a:tabLst>
                <a:tab pos="4343400" algn="l"/>
              </a:tabLst>
            </a:pPr>
            <a:r>
              <a:rPr lang="ru-RU" altLang="ru-RU" sz="800" b="1" i="1">
                <a:solidFill>
                  <a:srgbClr val="003300"/>
                </a:solidFill>
              </a:rPr>
              <a:t>   </a:t>
            </a:r>
          </a:p>
          <a:p>
            <a:pPr eaLnBrk="0" hangingPunct="0">
              <a:tabLst>
                <a:tab pos="4343400" algn="l"/>
              </a:tabLst>
            </a:pPr>
            <a:r>
              <a:rPr lang="ru-RU" altLang="ru-RU" sz="2000">
                <a:solidFill>
                  <a:srgbClr val="003300"/>
                </a:solidFill>
              </a:rPr>
              <a:t>Субъективные </a:t>
            </a:r>
            <a:r>
              <a:rPr lang="ru-RU" altLang="ru-RU" sz="2000" b="1" i="1">
                <a:solidFill>
                  <a:srgbClr val="003300"/>
                </a:solidFill>
              </a:rPr>
              <a:t>критерии отбора кадров</a:t>
            </a:r>
          </a:p>
          <a:p>
            <a:pPr eaLnBrk="0" hangingPunct="0">
              <a:tabLst>
                <a:tab pos="4343400" algn="l"/>
              </a:tabLst>
            </a:pPr>
            <a:endParaRPr lang="ru-RU" altLang="ru-RU" sz="800">
              <a:solidFill>
                <a:srgbClr val="003300"/>
              </a:solidFill>
            </a:endParaRPr>
          </a:p>
          <a:p>
            <a:pPr eaLnBrk="0" hangingPunct="0">
              <a:tabLst>
                <a:tab pos="4343400" algn="l"/>
              </a:tabLst>
            </a:pPr>
            <a:r>
              <a:rPr lang="ru-RU" altLang="ru-RU" sz="2000" b="1" i="1">
                <a:solidFill>
                  <a:srgbClr val="003300"/>
                </a:solidFill>
              </a:rPr>
              <a:t>Отношения </a:t>
            </a:r>
            <a:r>
              <a:rPr lang="ru-RU" altLang="ru-RU" sz="2000">
                <a:solidFill>
                  <a:srgbClr val="003300"/>
                </a:solidFill>
              </a:rPr>
              <a:t>неформальные, носят</a:t>
            </a:r>
          </a:p>
          <a:p>
            <a:pPr eaLnBrk="0" hangingPunct="0">
              <a:tabLst>
                <a:tab pos="4343400" algn="l"/>
              </a:tabLst>
            </a:pPr>
            <a:r>
              <a:rPr lang="ru-RU" altLang="ru-RU" sz="2000">
                <a:solidFill>
                  <a:srgbClr val="003300"/>
                </a:solidFill>
              </a:rPr>
              <a:t>личностный характер</a:t>
            </a:r>
          </a:p>
        </p:txBody>
      </p:sp>
      <p:sp>
        <p:nvSpPr>
          <p:cNvPr id="109572" name="Прямоугольник 3"/>
          <p:cNvSpPr>
            <a:spLocks noChangeArrowheads="1"/>
          </p:cNvSpPr>
          <p:nvPr/>
        </p:nvSpPr>
        <p:spPr bwMode="auto">
          <a:xfrm>
            <a:off x="0" y="260350"/>
            <a:ext cx="9144000" cy="1200150"/>
          </a:xfrm>
          <a:prstGeom prst="rect">
            <a:avLst/>
          </a:prstGeom>
          <a:noFill/>
          <a:ln w="9525">
            <a:noFill/>
            <a:miter lim="800000"/>
            <a:headEnd/>
            <a:tailEnd/>
          </a:ln>
        </p:spPr>
        <p:txBody>
          <a:bodyPr>
            <a:spAutoFit/>
          </a:bodyPr>
          <a:lstStyle/>
          <a:p>
            <a:pPr algn="ctr" eaLnBrk="0" hangingPunct="0">
              <a:tabLst>
                <a:tab pos="4343400" algn="l"/>
              </a:tabLst>
            </a:pPr>
            <a:r>
              <a:rPr lang="ru-RU" altLang="ru-RU" sz="2400" b="1">
                <a:solidFill>
                  <a:srgbClr val="336600"/>
                </a:solidFill>
              </a:rPr>
              <a:t>Характеристики </a:t>
            </a:r>
          </a:p>
          <a:p>
            <a:pPr algn="ctr" eaLnBrk="0" hangingPunct="0">
              <a:tabLst>
                <a:tab pos="4343400" algn="l"/>
              </a:tabLst>
            </a:pPr>
            <a:r>
              <a:rPr lang="ru-RU" altLang="ru-RU" sz="2400" b="1">
                <a:solidFill>
                  <a:srgbClr val="336600"/>
                </a:solidFill>
              </a:rPr>
              <a:t>МЕХАНИСТИЧЕСКИХ И ОРГАНИЧЕСКИХ ОРГАНИЗАЦИЙ</a:t>
            </a:r>
          </a:p>
          <a:p>
            <a:pPr algn="ctr" eaLnBrk="0" hangingPunct="0">
              <a:tabLst>
                <a:tab pos="4343400" algn="l"/>
              </a:tabLst>
            </a:pPr>
            <a:endParaRPr lang="ru-RU" altLang="ru-RU" sz="2400" b="1">
              <a:solidFill>
                <a:srgbClr val="336600"/>
              </a:solidFill>
            </a:endParaRPr>
          </a:p>
        </p:txBody>
      </p:sp>
      <p:sp>
        <p:nvSpPr>
          <p:cNvPr id="10957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957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E6A35DD-83BE-4568-8CB4-0D824E038063}" type="slidenum">
              <a:rPr lang="ru-RU" altLang="ru-RU" sz="800" smtClean="0">
                <a:solidFill>
                  <a:srgbClr val="003300"/>
                </a:solidFill>
                <a:latin typeface="Arial" charset="0"/>
                <a:cs typeface="Arial" charset="0"/>
              </a:rPr>
              <a:pPr fontAlgn="base">
                <a:spcBef>
                  <a:spcPct val="0"/>
                </a:spcBef>
                <a:spcAft>
                  <a:spcPct val="0"/>
                </a:spcAft>
              </a:pPr>
              <a:t>106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4608513" y="1403350"/>
            <a:ext cx="4356100" cy="4216400"/>
          </a:xfrm>
          <a:prstGeom prst="rect">
            <a:avLst/>
          </a:prstGeom>
          <a:noFill/>
          <a:ln w="15875">
            <a:solidFill>
              <a:srgbClr val="002060"/>
            </a:solidFill>
            <a:miter lim="800000"/>
            <a:headEnd/>
            <a:tailEnd/>
          </a:ln>
        </p:spPr>
        <p:txBody>
          <a:bodyPr anchor="ctr">
            <a:spAutoFit/>
          </a:bodyPr>
          <a:lstStyle/>
          <a:p>
            <a:pPr algn="ctr" eaLnBrk="0" hangingPunct="0">
              <a:tabLst>
                <a:tab pos="457200" algn="l"/>
                <a:tab pos="4343400" algn="l"/>
              </a:tabLst>
            </a:pPr>
            <a:r>
              <a:rPr lang="ru-RU" altLang="ru-RU" sz="2000" b="1">
                <a:solidFill>
                  <a:srgbClr val="336600"/>
                </a:solidFill>
              </a:rPr>
              <a:t>Органические</a:t>
            </a:r>
          </a:p>
          <a:p>
            <a:pPr eaLnBrk="0" hangingPunct="0">
              <a:tabLst>
                <a:tab pos="457200" algn="l"/>
                <a:tab pos="4343400" algn="l"/>
              </a:tabLst>
            </a:pPr>
            <a:endParaRPr lang="ru-RU" altLang="ru-RU" sz="2000">
              <a:solidFill>
                <a:srgbClr val="003300"/>
              </a:solidFill>
            </a:endParaRPr>
          </a:p>
          <a:p>
            <a:pPr eaLnBrk="0" hangingPunct="0">
              <a:tabLst>
                <a:tab pos="457200" algn="l"/>
                <a:tab pos="4343400" algn="l"/>
              </a:tabLst>
            </a:pPr>
            <a:r>
              <a:rPr lang="ru-RU" altLang="ru-RU" sz="2000">
                <a:solidFill>
                  <a:srgbClr val="003300"/>
                </a:solidFill>
              </a:rPr>
              <a:t>Сложное, нестабильное </a:t>
            </a:r>
            <a:r>
              <a:rPr lang="ru-RU" altLang="ru-RU" sz="2000" b="1" i="1">
                <a:solidFill>
                  <a:srgbClr val="003300"/>
                </a:solidFill>
              </a:rPr>
              <a:t>окружение</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a:solidFill>
                  <a:srgbClr val="003300"/>
                </a:solidFill>
              </a:rPr>
              <a:t>Неопределенность </a:t>
            </a:r>
            <a:r>
              <a:rPr lang="ru-RU" altLang="ru-RU" sz="2000" b="1" i="1">
                <a:solidFill>
                  <a:srgbClr val="003300"/>
                </a:solidFill>
              </a:rPr>
              <a:t>целей и задач</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Задачи</a:t>
            </a:r>
            <a:r>
              <a:rPr lang="ru-RU" altLang="ru-RU" sz="2000">
                <a:solidFill>
                  <a:srgbClr val="003300"/>
                </a:solidFill>
              </a:rPr>
              <a:t> не имеют четких границ</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Задачи</a:t>
            </a:r>
            <a:r>
              <a:rPr lang="ru-RU" altLang="ru-RU" sz="2000">
                <a:solidFill>
                  <a:srgbClr val="003300"/>
                </a:solidFill>
              </a:rPr>
              <a:t> сложные</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Работу</a:t>
            </a:r>
            <a:r>
              <a:rPr lang="ru-RU" altLang="ru-RU" sz="2000">
                <a:solidFill>
                  <a:srgbClr val="003300"/>
                </a:solidFill>
              </a:rPr>
              <a:t> измерить сложно</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Мотивирование</a:t>
            </a:r>
            <a:r>
              <a:rPr lang="ru-RU" altLang="ru-RU" sz="2000">
                <a:solidFill>
                  <a:srgbClr val="003300"/>
                </a:solidFill>
              </a:rPr>
              <a:t> высших потребностей</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a:solidFill>
                  <a:srgbClr val="003300"/>
                </a:solidFill>
              </a:rPr>
              <a:t>Авторитет </a:t>
            </a:r>
            <a:r>
              <a:rPr lang="ru-RU" altLang="ru-RU" sz="2000" b="1" i="1">
                <a:solidFill>
                  <a:srgbClr val="003300"/>
                </a:solidFill>
              </a:rPr>
              <a:t>власти</a:t>
            </a:r>
            <a:r>
              <a:rPr lang="ru-RU" altLang="ru-RU" sz="2000">
                <a:solidFill>
                  <a:srgbClr val="003300"/>
                </a:solidFill>
              </a:rPr>
              <a:t> завоевывается</a:t>
            </a:r>
          </a:p>
        </p:txBody>
      </p:sp>
      <p:sp>
        <p:nvSpPr>
          <p:cNvPr id="110595" name="Rectangle 2"/>
          <p:cNvSpPr>
            <a:spLocks noChangeArrowheads="1"/>
          </p:cNvSpPr>
          <p:nvPr/>
        </p:nvSpPr>
        <p:spPr bwMode="auto">
          <a:xfrm>
            <a:off x="179388" y="1403350"/>
            <a:ext cx="4176712" cy="4216400"/>
          </a:xfrm>
          <a:prstGeom prst="rect">
            <a:avLst/>
          </a:prstGeom>
          <a:noFill/>
          <a:ln w="15875">
            <a:solidFill>
              <a:srgbClr val="002060"/>
            </a:solidFill>
            <a:miter lim="800000"/>
            <a:headEnd/>
            <a:tailEnd/>
          </a:ln>
        </p:spPr>
        <p:txBody>
          <a:bodyPr anchor="ctr">
            <a:spAutoFit/>
          </a:bodyPr>
          <a:lstStyle/>
          <a:p>
            <a:pPr algn="ctr" eaLnBrk="0" hangingPunct="0">
              <a:tabLst>
                <a:tab pos="457200" algn="l"/>
                <a:tab pos="4343400" algn="l"/>
              </a:tabLst>
            </a:pPr>
            <a:r>
              <a:rPr lang="ru-RU" altLang="ru-RU" sz="2000" b="1">
                <a:solidFill>
                  <a:srgbClr val="336600"/>
                </a:solidFill>
              </a:rPr>
              <a:t>Механистические</a:t>
            </a:r>
          </a:p>
          <a:p>
            <a:pPr eaLnBrk="0" hangingPunct="0">
              <a:tabLst>
                <a:tab pos="457200" algn="l"/>
                <a:tab pos="4343400" algn="l"/>
              </a:tabLst>
            </a:pPr>
            <a:endParaRPr lang="ru-RU" altLang="ru-RU" sz="2000">
              <a:solidFill>
                <a:srgbClr val="003300"/>
              </a:solidFill>
            </a:endParaRPr>
          </a:p>
          <a:p>
            <a:pPr eaLnBrk="0" hangingPunct="0">
              <a:tabLst>
                <a:tab pos="457200" algn="l"/>
                <a:tab pos="4343400" algn="l"/>
              </a:tabLst>
            </a:pPr>
            <a:r>
              <a:rPr lang="ru-RU" altLang="ru-RU" sz="2000">
                <a:solidFill>
                  <a:srgbClr val="003300"/>
                </a:solidFill>
              </a:rPr>
              <a:t>Несложное, стабильное </a:t>
            </a:r>
            <a:r>
              <a:rPr lang="ru-RU" altLang="ru-RU" sz="2000" b="1" i="1">
                <a:solidFill>
                  <a:srgbClr val="003300"/>
                </a:solidFill>
              </a:rPr>
              <a:t>окружение</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Цели и задачи</a:t>
            </a:r>
            <a:r>
              <a:rPr lang="ru-RU" altLang="ru-RU" sz="2000">
                <a:solidFill>
                  <a:srgbClr val="003300"/>
                </a:solidFill>
              </a:rPr>
              <a:t> известны</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Задачи</a:t>
            </a:r>
            <a:r>
              <a:rPr lang="ru-RU" altLang="ru-RU" sz="2000">
                <a:solidFill>
                  <a:srgbClr val="003300"/>
                </a:solidFill>
              </a:rPr>
              <a:t> поддаются делению</a:t>
            </a:r>
            <a:r>
              <a:rPr lang="ru-RU" altLang="ru-RU" sz="800">
                <a:solidFill>
                  <a:srgbClr val="003300"/>
                </a:solidFill>
              </a:rPr>
              <a:t>    </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Задачи</a:t>
            </a:r>
            <a:r>
              <a:rPr lang="ru-RU" altLang="ru-RU" sz="2000">
                <a:solidFill>
                  <a:srgbClr val="003300"/>
                </a:solidFill>
              </a:rPr>
              <a:t> простые, ясные</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b="1" i="1">
                <a:solidFill>
                  <a:srgbClr val="003300"/>
                </a:solidFill>
              </a:rPr>
              <a:t>Работа</a:t>
            </a:r>
            <a:r>
              <a:rPr lang="ru-RU" altLang="ru-RU" sz="2000">
                <a:solidFill>
                  <a:srgbClr val="003300"/>
                </a:solidFill>
              </a:rPr>
              <a:t> измеряема</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a:solidFill>
                  <a:srgbClr val="003300"/>
                </a:solidFill>
              </a:rPr>
              <a:t>Оплата труда </a:t>
            </a:r>
            <a:r>
              <a:rPr lang="ru-RU" altLang="ru-RU" sz="2000" b="1" i="1">
                <a:solidFill>
                  <a:srgbClr val="003300"/>
                </a:solidFill>
              </a:rPr>
              <a:t>мотивирует</a:t>
            </a:r>
          </a:p>
          <a:p>
            <a:pPr eaLnBrk="0" hangingPunct="0">
              <a:tabLst>
                <a:tab pos="457200" algn="l"/>
                <a:tab pos="4343400" algn="l"/>
              </a:tabLst>
            </a:pPr>
            <a:endParaRPr lang="ru-RU" altLang="ru-RU" sz="800">
              <a:solidFill>
                <a:srgbClr val="003300"/>
              </a:solidFill>
            </a:endParaRPr>
          </a:p>
          <a:p>
            <a:pPr eaLnBrk="0" hangingPunct="0">
              <a:tabLst>
                <a:tab pos="457200" algn="l"/>
                <a:tab pos="4343400" algn="l"/>
              </a:tabLst>
            </a:pPr>
            <a:r>
              <a:rPr lang="ru-RU" altLang="ru-RU" sz="2000">
                <a:solidFill>
                  <a:srgbClr val="003300"/>
                </a:solidFill>
              </a:rPr>
              <a:t>Признается данная </a:t>
            </a:r>
            <a:r>
              <a:rPr lang="ru-RU" altLang="ru-RU" sz="2000" b="1" i="1">
                <a:solidFill>
                  <a:srgbClr val="003300"/>
                </a:solidFill>
              </a:rPr>
              <a:t>власть</a:t>
            </a:r>
          </a:p>
          <a:p>
            <a:pPr eaLnBrk="0" hangingPunct="0">
              <a:tabLst>
                <a:tab pos="457200" algn="l"/>
                <a:tab pos="4343400" algn="l"/>
              </a:tabLst>
            </a:pPr>
            <a:endParaRPr lang="ru-RU" altLang="ru-RU" sz="2000">
              <a:solidFill>
                <a:srgbClr val="003300"/>
              </a:solidFill>
            </a:endParaRPr>
          </a:p>
        </p:txBody>
      </p:sp>
      <p:sp>
        <p:nvSpPr>
          <p:cNvPr id="110596" name="Прямоугольник 6"/>
          <p:cNvSpPr>
            <a:spLocks noChangeArrowheads="1"/>
          </p:cNvSpPr>
          <p:nvPr/>
        </p:nvSpPr>
        <p:spPr bwMode="auto">
          <a:xfrm>
            <a:off x="0" y="260350"/>
            <a:ext cx="9144000" cy="1200150"/>
          </a:xfrm>
          <a:prstGeom prst="rect">
            <a:avLst/>
          </a:prstGeom>
          <a:noFill/>
          <a:ln w="9525">
            <a:noFill/>
            <a:miter lim="800000"/>
            <a:headEnd/>
            <a:tailEnd/>
          </a:ln>
        </p:spPr>
        <p:txBody>
          <a:bodyPr>
            <a:spAutoFit/>
          </a:bodyPr>
          <a:lstStyle/>
          <a:p>
            <a:pPr algn="ctr" eaLnBrk="0" hangingPunct="0">
              <a:tabLst>
                <a:tab pos="4343400" algn="l"/>
              </a:tabLst>
            </a:pPr>
            <a:r>
              <a:rPr lang="ru-RU" altLang="ru-RU" sz="2400" b="1">
                <a:solidFill>
                  <a:srgbClr val="336600"/>
                </a:solidFill>
              </a:rPr>
              <a:t>Условия ЭФФЕКТИВНОГО ПРИМЕНЕНИЯ МЕХАНИСТИЧЕСКИХ И ОРГАНИЧЕСКИХ ОРГАНИЗАЦИЙ</a:t>
            </a:r>
          </a:p>
          <a:p>
            <a:pPr algn="ctr" eaLnBrk="0" hangingPunct="0">
              <a:tabLst>
                <a:tab pos="4343400" algn="l"/>
              </a:tabLst>
            </a:pPr>
            <a:endParaRPr lang="ru-RU" altLang="ru-RU" sz="2400">
              <a:solidFill>
                <a:srgbClr val="336600"/>
              </a:solidFill>
            </a:endParaRPr>
          </a:p>
        </p:txBody>
      </p:sp>
      <p:sp>
        <p:nvSpPr>
          <p:cNvPr id="11059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059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6744A47-4F14-4C3B-B0BB-D13568E853C7}" type="slidenum">
              <a:rPr lang="ru-RU" altLang="ru-RU" sz="800" smtClean="0">
                <a:solidFill>
                  <a:srgbClr val="003300"/>
                </a:solidFill>
                <a:latin typeface="Arial" charset="0"/>
                <a:cs typeface="Arial" charset="0"/>
              </a:rPr>
              <a:pPr fontAlgn="base">
                <a:spcBef>
                  <a:spcPct val="0"/>
                </a:spcBef>
                <a:spcAft>
                  <a:spcPct val="0"/>
                </a:spcAft>
              </a:pPr>
              <a:t>107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1"/>
          <p:cNvSpPr txBox="1">
            <a:spLocks noChangeArrowheads="1"/>
          </p:cNvSpPr>
          <p:nvPr/>
        </p:nvSpPr>
        <p:spPr bwMode="auto">
          <a:xfrm>
            <a:off x="107950" y="188913"/>
            <a:ext cx="8928100" cy="6540500"/>
          </a:xfrm>
          <a:prstGeom prst="rect">
            <a:avLst/>
          </a:prstGeom>
          <a:noFill/>
          <a:ln w="9525">
            <a:noFill/>
            <a:miter lim="800000"/>
            <a:headEnd/>
            <a:tailEnd/>
          </a:ln>
        </p:spPr>
        <p:txBody>
          <a:bodyPr>
            <a:spAutoFit/>
          </a:bodyPr>
          <a:lstStyle/>
          <a:p>
            <a:pPr algn="ctr">
              <a:defRPr/>
            </a:pPr>
            <a:r>
              <a:rPr lang="ru-RU" sz="2400" b="1" i="1" dirty="0">
                <a:solidFill>
                  <a:srgbClr val="33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КОРПОРАТИВНАЯ ОРГАНИЗАЦИЯ</a:t>
            </a:r>
            <a:r>
              <a:rPr lang="ru-RU" sz="2400" b="1" dirty="0">
                <a:solidFill>
                  <a:srgbClr val="33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pPr algn="just">
              <a:defRPr/>
            </a:pPr>
            <a:endParaRPr lang="ru-RU" sz="10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defRPr/>
            </a:pPr>
            <a:r>
              <a:rPr lang="ru-RU" sz="2300" dirty="0">
                <a:solidFill>
                  <a:srgbClr val="003300"/>
                </a:solidFill>
                <a:latin typeface="Arial" panose="020B0604020202020204" pitchFamily="34" charset="0"/>
                <a:cs typeface="Arial" panose="020B0604020202020204" pitchFamily="34" charset="0"/>
              </a:rPr>
              <a:t>– древнейшая форма человеческого объединения (семья, род, каста), обеспечивающая процесс воспроизводства отношений внутри группы. </a:t>
            </a: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300" b="1" i="1" u="sng" dirty="0">
                <a:solidFill>
                  <a:srgbClr val="336600"/>
                </a:solidFill>
                <a:latin typeface="Arial" panose="020B0604020202020204" pitchFamily="34" charset="0"/>
                <a:cs typeface="Arial" panose="020B0604020202020204" pitchFamily="34" charset="0"/>
              </a:rPr>
              <a:t>Корпоративные организации</a:t>
            </a:r>
            <a:r>
              <a:rPr lang="ru-RU" sz="2300" b="1" i="1" dirty="0">
                <a:solidFill>
                  <a:srgbClr val="336600"/>
                </a:solidFill>
                <a:latin typeface="Arial" panose="020B0604020202020204" pitchFamily="34" charset="0"/>
                <a:cs typeface="Arial" panose="020B0604020202020204" pitchFamily="34" charset="0"/>
              </a:rPr>
              <a:t> </a:t>
            </a:r>
            <a:r>
              <a:rPr lang="ru-RU" sz="2300" dirty="0">
                <a:solidFill>
                  <a:srgbClr val="003300"/>
                </a:solidFill>
                <a:latin typeface="Arial" panose="020B0604020202020204" pitchFamily="34" charset="0"/>
                <a:cs typeface="Arial" panose="020B0604020202020204" pitchFamily="34" charset="0"/>
              </a:rPr>
              <a:t>– замкнутые группы людей с ограниченным доступом, максимальной централизацией и авторитарностью руководства. </a:t>
            </a: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300" dirty="0">
                <a:solidFill>
                  <a:srgbClr val="003300"/>
                </a:solidFill>
                <a:latin typeface="Arial" panose="020B0604020202020204" pitchFamily="34" charset="0"/>
                <a:cs typeface="Arial" panose="020B0604020202020204" pitchFamily="34" charset="0"/>
              </a:rPr>
              <a:t>Они противопоставляют себя другим социальным общностям на основе узко корпоративных интересов. </a:t>
            </a:r>
          </a:p>
          <a:p>
            <a:pPr algn="just">
              <a:defRPr/>
            </a:pPr>
            <a:endParaRPr lang="ru-RU" sz="2300" dirty="0">
              <a:solidFill>
                <a:srgbClr val="003300"/>
              </a:solidFill>
              <a:latin typeface="Arial" panose="020B0604020202020204" pitchFamily="34" charset="0"/>
              <a:cs typeface="Arial" panose="020B0604020202020204" pitchFamily="34" charset="0"/>
            </a:endParaRP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300" i="1" dirty="0">
                <a:solidFill>
                  <a:srgbClr val="003300"/>
                </a:solidFill>
                <a:latin typeface="Arial" panose="020B0604020202020204" pitchFamily="34" charset="0"/>
                <a:cs typeface="Arial" panose="020B0604020202020204" pitchFamily="34" charset="0"/>
              </a:rPr>
              <a:t>В Европе  корпоративные организации – городские ремесленные цеха и купеческие гильдии, превратившиеся в монополистические объединения; профессиональные организации и политические партии.</a:t>
            </a:r>
          </a:p>
          <a:p>
            <a:pPr algn="just">
              <a:defRPr/>
            </a:pPr>
            <a:endParaRPr lang="ru-RU" sz="1000" i="1" dirty="0">
              <a:solidFill>
                <a:srgbClr val="003300"/>
              </a:solidFill>
              <a:latin typeface="Arial" panose="020B0604020202020204" pitchFamily="34" charset="0"/>
              <a:cs typeface="Arial" panose="020B0604020202020204" pitchFamily="34" charset="0"/>
            </a:endParaRPr>
          </a:p>
          <a:p>
            <a:pPr algn="just">
              <a:defRPr/>
            </a:pPr>
            <a:r>
              <a:rPr lang="ru-RU" sz="2300" i="1" dirty="0">
                <a:solidFill>
                  <a:srgbClr val="003300"/>
                </a:solidFill>
                <a:latin typeface="Arial" panose="020B0604020202020204" pitchFamily="34" charset="0"/>
                <a:cs typeface="Arial" panose="020B0604020202020204" pitchFamily="34" charset="0"/>
              </a:rPr>
              <a:t>В России они существовали в виде государственных институтов – министерств и ведомств.</a:t>
            </a:r>
          </a:p>
        </p:txBody>
      </p:sp>
      <p:sp>
        <p:nvSpPr>
          <p:cNvPr id="11161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162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2A25B79-3ECD-4678-9C77-C33217D87B20}" type="slidenum">
              <a:rPr lang="ru-RU" altLang="ru-RU" sz="800" smtClean="0">
                <a:solidFill>
                  <a:srgbClr val="003300"/>
                </a:solidFill>
                <a:latin typeface="Arial" charset="0"/>
                <a:cs typeface="Arial" charset="0"/>
              </a:rPr>
              <a:pPr fontAlgn="base">
                <a:spcBef>
                  <a:spcPct val="0"/>
                </a:spcBef>
                <a:spcAft>
                  <a:spcPct val="0"/>
                </a:spcAft>
              </a:pPr>
              <a:t>108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Box 1"/>
          <p:cNvSpPr txBox="1">
            <a:spLocks noChangeArrowheads="1"/>
          </p:cNvSpPr>
          <p:nvPr/>
        </p:nvSpPr>
        <p:spPr bwMode="auto">
          <a:xfrm>
            <a:off x="34925" y="20638"/>
            <a:ext cx="9109075" cy="4186237"/>
          </a:xfrm>
          <a:prstGeom prst="rect">
            <a:avLst/>
          </a:prstGeom>
          <a:noFill/>
          <a:ln w="9525">
            <a:noFill/>
            <a:miter lim="800000"/>
            <a:headEnd/>
            <a:tailEnd/>
          </a:ln>
        </p:spPr>
        <p:txBody>
          <a:bodyPr>
            <a:spAutoFit/>
          </a:bodyPr>
          <a:lstStyle/>
          <a:p>
            <a:pPr algn="ctr"/>
            <a:r>
              <a:rPr lang="ru-RU" altLang="ru-RU" sz="2000" b="1">
                <a:solidFill>
                  <a:srgbClr val="666633"/>
                </a:solidFill>
              </a:rPr>
              <a:t>ГЛАВНЫЕ  ЧЕРТЫ  корпоративных организаций :</a:t>
            </a:r>
          </a:p>
          <a:p>
            <a:endParaRPr lang="ru-RU" altLang="ru-RU" sz="1000" b="1" i="1">
              <a:solidFill>
                <a:srgbClr val="003300"/>
              </a:solidFill>
            </a:endParaRPr>
          </a:p>
          <a:p>
            <a:pPr algn="just">
              <a:buFont typeface="Wingdings" pitchFamily="2" charset="2"/>
              <a:buChar char="§"/>
            </a:pPr>
            <a:r>
              <a:rPr lang="ru-RU" altLang="ru-RU" sz="2000" b="1" i="1">
                <a:solidFill>
                  <a:srgbClr val="669900"/>
                </a:solidFill>
              </a:rPr>
              <a:t>  Объединение</a:t>
            </a:r>
            <a:r>
              <a:rPr lang="ru-RU" altLang="ru-RU" sz="2000">
                <a:solidFill>
                  <a:srgbClr val="669900"/>
                </a:solidFill>
              </a:rPr>
              <a:t> </a:t>
            </a:r>
            <a:r>
              <a:rPr lang="ru-RU" altLang="ru-RU" sz="2000">
                <a:solidFill>
                  <a:srgbClr val="003300"/>
                </a:solidFill>
              </a:rPr>
              <a:t>людей через их разъединение по социальным, профессиональным, кастовым, классовым и др.критериям;</a:t>
            </a:r>
          </a:p>
          <a:p>
            <a:pPr algn="just">
              <a:buFont typeface="Wingdings" pitchFamily="2" charset="2"/>
              <a:buChar char="§"/>
            </a:pPr>
            <a:endParaRPr lang="ru-RU" altLang="ru-RU" sz="400">
              <a:solidFill>
                <a:srgbClr val="003300"/>
              </a:solidFill>
            </a:endParaRPr>
          </a:p>
          <a:p>
            <a:pPr algn="just">
              <a:buFont typeface="Wingdings" pitchFamily="2" charset="2"/>
              <a:buChar char="§"/>
            </a:pPr>
            <a:r>
              <a:rPr lang="ru-RU" altLang="ru-RU" sz="2000" b="1" i="1">
                <a:solidFill>
                  <a:srgbClr val="669900"/>
                </a:solidFill>
              </a:rPr>
              <a:t>  Монополия</a:t>
            </a:r>
            <a:r>
              <a:rPr lang="ru-RU" altLang="ru-RU" sz="2000">
                <a:solidFill>
                  <a:srgbClr val="669900"/>
                </a:solidFill>
              </a:rPr>
              <a:t> </a:t>
            </a:r>
            <a:r>
              <a:rPr lang="ru-RU" altLang="ru-RU" sz="2000">
                <a:solidFill>
                  <a:srgbClr val="003300"/>
                </a:solidFill>
              </a:rPr>
              <a:t>на информацию и результаты;</a:t>
            </a:r>
          </a:p>
          <a:p>
            <a:pPr algn="just">
              <a:buFont typeface="Wingdings" pitchFamily="2" charset="2"/>
              <a:buChar char="§"/>
            </a:pPr>
            <a:endParaRPr lang="ru-RU" altLang="ru-RU" sz="400">
              <a:solidFill>
                <a:srgbClr val="003300"/>
              </a:solidFill>
            </a:endParaRPr>
          </a:p>
          <a:p>
            <a:pPr algn="just">
              <a:buFont typeface="Wingdings" pitchFamily="2" charset="2"/>
              <a:buChar char="§"/>
            </a:pPr>
            <a:r>
              <a:rPr lang="ru-RU" altLang="ru-RU" sz="2000" b="1" i="1">
                <a:solidFill>
                  <a:srgbClr val="669900"/>
                </a:solidFill>
              </a:rPr>
              <a:t>  Стандартизация</a:t>
            </a:r>
            <a:r>
              <a:rPr lang="ru-RU" altLang="ru-RU" sz="2000">
                <a:solidFill>
                  <a:srgbClr val="669900"/>
                </a:solidFill>
              </a:rPr>
              <a:t> </a:t>
            </a:r>
            <a:r>
              <a:rPr lang="ru-RU" altLang="ru-RU" sz="2000">
                <a:solidFill>
                  <a:srgbClr val="003300"/>
                </a:solidFill>
              </a:rPr>
              <a:t>деятельности и ее результатов, недопущение разрушительной для нее конкуренции;</a:t>
            </a:r>
          </a:p>
          <a:p>
            <a:pPr algn="just">
              <a:buFont typeface="Wingdings" pitchFamily="2" charset="2"/>
              <a:buChar char="§"/>
            </a:pPr>
            <a:endParaRPr lang="ru-RU" altLang="ru-RU" sz="400">
              <a:solidFill>
                <a:srgbClr val="003300"/>
              </a:solidFill>
            </a:endParaRPr>
          </a:p>
          <a:p>
            <a:pPr algn="just">
              <a:buFont typeface="Wingdings" pitchFamily="2" charset="2"/>
              <a:buChar char="§"/>
            </a:pPr>
            <a:r>
              <a:rPr lang="ru-RU" altLang="ru-RU" sz="2000" b="1" i="1">
                <a:solidFill>
                  <a:srgbClr val="669900"/>
                </a:solidFill>
              </a:rPr>
              <a:t>  Поддержка</a:t>
            </a:r>
            <a:r>
              <a:rPr lang="ru-RU" altLang="ru-RU" sz="2000">
                <a:solidFill>
                  <a:srgbClr val="669900"/>
                </a:solidFill>
              </a:rPr>
              <a:t> </a:t>
            </a:r>
            <a:r>
              <a:rPr lang="ru-RU" altLang="ru-RU" sz="2000">
                <a:solidFill>
                  <a:srgbClr val="003300"/>
                </a:solidFill>
              </a:rPr>
              <a:t>слабых и </a:t>
            </a:r>
            <a:r>
              <a:rPr lang="ru-RU" altLang="ru-RU" sz="2000" b="1" i="1">
                <a:solidFill>
                  <a:srgbClr val="669900"/>
                </a:solidFill>
              </a:rPr>
              <a:t>ограничение</a:t>
            </a:r>
            <a:r>
              <a:rPr lang="ru-RU" altLang="ru-RU" sz="2000">
                <a:solidFill>
                  <a:srgbClr val="669900"/>
                </a:solidFill>
              </a:rPr>
              <a:t>  </a:t>
            </a:r>
            <a:r>
              <a:rPr lang="ru-RU" altLang="ru-RU" sz="2000">
                <a:solidFill>
                  <a:srgbClr val="003300"/>
                </a:solidFill>
              </a:rPr>
              <a:t>сильных в борьбе с внутренней конкуренцией ( тенденция к уравниловке);</a:t>
            </a:r>
          </a:p>
          <a:p>
            <a:pPr algn="just">
              <a:buFont typeface="Wingdings" pitchFamily="2" charset="2"/>
              <a:buChar char="§"/>
            </a:pPr>
            <a:endParaRPr lang="ru-RU" altLang="ru-RU" sz="400">
              <a:solidFill>
                <a:srgbClr val="003300"/>
              </a:solidFill>
            </a:endParaRPr>
          </a:p>
          <a:p>
            <a:pPr algn="just">
              <a:buFont typeface="Wingdings" pitchFamily="2" charset="2"/>
              <a:buChar char="§"/>
            </a:pPr>
            <a:r>
              <a:rPr lang="ru-RU" altLang="ru-RU" sz="2000" b="1" i="1">
                <a:solidFill>
                  <a:srgbClr val="003300"/>
                </a:solidFill>
              </a:rPr>
              <a:t>  </a:t>
            </a:r>
            <a:r>
              <a:rPr lang="ru-RU" altLang="ru-RU" sz="2000" b="1" i="1">
                <a:solidFill>
                  <a:srgbClr val="669900"/>
                </a:solidFill>
              </a:rPr>
              <a:t>Доминирование</a:t>
            </a:r>
            <a:r>
              <a:rPr lang="ru-RU" altLang="ru-RU" sz="2000">
                <a:solidFill>
                  <a:srgbClr val="669900"/>
                </a:solidFill>
              </a:rPr>
              <a:t> </a:t>
            </a:r>
            <a:r>
              <a:rPr lang="ru-RU" altLang="ru-RU" sz="2000">
                <a:solidFill>
                  <a:srgbClr val="003300"/>
                </a:solidFill>
              </a:rPr>
              <a:t>иерархических властных структур.</a:t>
            </a:r>
          </a:p>
          <a:p>
            <a:pPr algn="just"/>
            <a:endParaRPr lang="ru-RU" altLang="ru-RU" sz="2000">
              <a:solidFill>
                <a:srgbClr val="003300"/>
              </a:solidFill>
            </a:endParaRPr>
          </a:p>
          <a:p>
            <a:pPr algn="ctr"/>
            <a:r>
              <a:rPr lang="ru-RU" altLang="ru-RU" sz="2000">
                <a:solidFill>
                  <a:srgbClr val="003300"/>
                </a:solidFill>
              </a:rPr>
              <a:t>Источник власти – согласование интересов «разделенных» людей лидерами корпоративных организаций.</a:t>
            </a:r>
          </a:p>
        </p:txBody>
      </p:sp>
      <p:sp>
        <p:nvSpPr>
          <p:cNvPr id="2" name="Скругленный прямоугольник 1"/>
          <p:cNvSpPr/>
          <p:nvPr/>
        </p:nvSpPr>
        <p:spPr>
          <a:xfrm>
            <a:off x="755650" y="4437063"/>
            <a:ext cx="7848600" cy="2232025"/>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altLang="ru-RU" b="1" dirty="0">
                <a:solidFill>
                  <a:srgbClr val="666633"/>
                </a:solidFill>
                <a:latin typeface="Arial" panose="020B0604020202020204" pitchFamily="34" charset="0"/>
                <a:cs typeface="Arial" panose="020B0604020202020204" pitchFamily="34" charset="0"/>
              </a:rPr>
              <a:t>ОСНОВА ОРГАНИЗАЦИИ </a:t>
            </a:r>
            <a:r>
              <a:rPr lang="ru-RU" altLang="ru-RU" dirty="0">
                <a:solidFill>
                  <a:srgbClr val="003300"/>
                </a:solidFill>
                <a:latin typeface="Arial" panose="020B0604020202020204" pitchFamily="34" charset="0"/>
                <a:cs typeface="Arial" panose="020B0604020202020204" pitchFamily="34" charset="0"/>
              </a:rPr>
              <a:t>– принцип «Разделяй и властвуй».</a:t>
            </a:r>
          </a:p>
          <a:p>
            <a:pPr>
              <a:defRPr/>
            </a:pPr>
            <a:endParaRPr lang="ru-RU" altLang="ru-RU" sz="900" dirty="0">
              <a:solidFill>
                <a:srgbClr val="003300"/>
              </a:solidFill>
              <a:latin typeface="Arial" panose="020B0604020202020204" pitchFamily="34" charset="0"/>
              <a:cs typeface="Arial" panose="020B0604020202020204" pitchFamily="34" charset="0"/>
            </a:endParaRPr>
          </a:p>
          <a:p>
            <a:pPr>
              <a:defRPr/>
            </a:pPr>
            <a:r>
              <a:rPr lang="ru-RU" altLang="ru-RU" b="1" dirty="0">
                <a:solidFill>
                  <a:srgbClr val="666633"/>
                </a:solidFill>
                <a:latin typeface="Arial" panose="020B0604020202020204" pitchFamily="34" charset="0"/>
                <a:cs typeface="Arial" panose="020B0604020202020204" pitchFamily="34" charset="0"/>
              </a:rPr>
              <a:t>СПОСОБ СУЩЕСТВОВАНИЯ </a:t>
            </a:r>
            <a:r>
              <a:rPr lang="ru-RU" altLang="ru-RU" dirty="0">
                <a:solidFill>
                  <a:srgbClr val="003300"/>
                </a:solidFill>
                <a:latin typeface="Arial" panose="020B0604020202020204" pitchFamily="34" charset="0"/>
                <a:cs typeface="Arial" panose="020B0604020202020204" pitchFamily="34" charset="0"/>
              </a:rPr>
              <a:t>– поддержание и обострение дефицита различных ресурсов. </a:t>
            </a:r>
          </a:p>
          <a:p>
            <a:pPr>
              <a:defRPr/>
            </a:pPr>
            <a:endParaRPr lang="ru-RU" altLang="ru-RU" sz="300" dirty="0">
              <a:solidFill>
                <a:srgbClr val="003300"/>
              </a:solidFill>
              <a:latin typeface="Arial" panose="020B0604020202020204" pitchFamily="34" charset="0"/>
              <a:cs typeface="Arial" panose="020B0604020202020204" pitchFamily="34" charset="0"/>
            </a:endParaRPr>
          </a:p>
          <a:p>
            <a:pPr>
              <a:defRPr/>
            </a:pPr>
            <a:r>
              <a:rPr lang="ru-RU" altLang="ru-RU" dirty="0">
                <a:solidFill>
                  <a:srgbClr val="003300"/>
                </a:solidFill>
                <a:latin typeface="Arial" panose="020B0604020202020204" pitchFamily="34" charset="0"/>
                <a:cs typeface="Arial" panose="020B0604020202020204" pitchFamily="34" charset="0"/>
              </a:rPr>
              <a:t>Распределение дефицита – еще один источник власти.</a:t>
            </a:r>
          </a:p>
          <a:p>
            <a:pPr>
              <a:defRPr/>
            </a:pPr>
            <a:endParaRPr lang="ru-RU" altLang="ru-RU" sz="900" dirty="0">
              <a:solidFill>
                <a:srgbClr val="003300"/>
              </a:solidFill>
              <a:latin typeface="Arial" panose="020B0604020202020204" pitchFamily="34" charset="0"/>
              <a:cs typeface="Arial" panose="020B0604020202020204" pitchFamily="34" charset="0"/>
            </a:endParaRPr>
          </a:p>
          <a:p>
            <a:pPr>
              <a:defRPr/>
            </a:pPr>
            <a:r>
              <a:rPr lang="ru-RU" altLang="ru-RU" b="1" dirty="0">
                <a:solidFill>
                  <a:srgbClr val="666633"/>
                </a:solidFill>
                <a:latin typeface="Arial" panose="020B0604020202020204" pitchFamily="34" charset="0"/>
                <a:cs typeface="Arial" panose="020B0604020202020204" pitchFamily="34" charset="0"/>
              </a:rPr>
              <a:t>СУБЪЕКТ  ИНТЕРЕСА  </a:t>
            </a:r>
            <a:r>
              <a:rPr lang="ru-RU" altLang="ru-RU" dirty="0">
                <a:solidFill>
                  <a:srgbClr val="003300"/>
                </a:solidFill>
                <a:latin typeface="Arial" panose="020B0604020202020204" pitchFamily="34" charset="0"/>
                <a:cs typeface="Arial" panose="020B0604020202020204" pitchFamily="34" charset="0"/>
              </a:rPr>
              <a:t>- сама корпоративная организация.</a:t>
            </a:r>
          </a:p>
        </p:txBody>
      </p:sp>
      <p:sp>
        <p:nvSpPr>
          <p:cNvPr id="11264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264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453D0CC-C2A3-4274-B1B4-3409E0571E66}" type="slidenum">
              <a:rPr lang="ru-RU" altLang="ru-RU" sz="800" smtClean="0">
                <a:solidFill>
                  <a:srgbClr val="003300"/>
                </a:solidFill>
                <a:latin typeface="Arial" charset="0"/>
                <a:cs typeface="Arial" charset="0"/>
              </a:rPr>
              <a:pPr fontAlgn="base">
                <a:spcBef>
                  <a:spcPct val="0"/>
                </a:spcBef>
                <a:spcAft>
                  <a:spcPct val="0"/>
                </a:spcAft>
              </a:pPr>
              <a:t>109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150" y="836613"/>
            <a:ext cx="8783638" cy="4832350"/>
          </a:xfrm>
          <a:prstGeom prst="rect">
            <a:avLst/>
          </a:prstGeom>
          <a:solidFill>
            <a:schemeClr val="accent3">
              <a:lumMod val="60000"/>
              <a:lumOff val="40000"/>
            </a:schemeClr>
          </a:solidFill>
        </p:spPr>
        <p:txBody>
          <a:bodyPr>
            <a:spAutoFit/>
          </a:bodyPr>
          <a:lstStyle/>
          <a:p>
            <a:pPr algn="just" hangingPunct="0">
              <a:defRPr/>
            </a:pPr>
            <a:r>
              <a:rPr lang="ru-RU" sz="2400" b="1" dirty="0">
                <a:solidFill>
                  <a:srgbClr val="003300"/>
                </a:solidFill>
                <a:latin typeface="Arial" panose="020B0604020202020204" pitchFamily="34" charset="0"/>
                <a:cs typeface="Arial" panose="020B0604020202020204" pitchFamily="34" charset="0"/>
              </a:rPr>
              <a:t>По </a:t>
            </a:r>
            <a:r>
              <a:rPr lang="ru-RU" sz="2400" b="1" dirty="0" err="1">
                <a:solidFill>
                  <a:srgbClr val="003300"/>
                </a:solidFill>
                <a:latin typeface="Arial" panose="020B0604020202020204" pitchFamily="34" charset="0"/>
                <a:cs typeface="Arial" panose="020B0604020202020204" pitchFamily="34" charset="0"/>
              </a:rPr>
              <a:t>Минцбергу</a:t>
            </a:r>
            <a:r>
              <a:rPr lang="ru-RU" sz="2400" b="1" dirty="0">
                <a:solidFill>
                  <a:srgbClr val="003300"/>
                </a:solidFill>
                <a:latin typeface="Arial" panose="020B0604020202020204" pitchFamily="34" charset="0"/>
                <a:cs typeface="Arial" panose="020B0604020202020204" pitchFamily="34" charset="0"/>
              </a:rPr>
              <a:t> </a:t>
            </a:r>
            <a:r>
              <a:rPr lang="ru-RU" dirty="0">
                <a:solidFill>
                  <a:srgbClr val="003300"/>
                </a:solidFill>
                <a:latin typeface="Arial" panose="020B0604020202020204" pitchFamily="34" charset="0"/>
                <a:cs typeface="Arial" panose="020B0604020202020204" pitchFamily="34" charset="0"/>
              </a:rPr>
              <a:t>– это набор поведенческих правил, соответствующих учреждению и должности. Они определяются его должностными инструкциями, но все могут быть сведены к трем категориям:</a:t>
            </a:r>
          </a:p>
          <a:p>
            <a:pPr marL="1169988" indent="-542925" hangingPunct="0">
              <a:lnSpc>
                <a:spcPct val="150000"/>
              </a:lnSpc>
              <a:buFont typeface="Wingdings" panose="05000000000000000000" pitchFamily="2" charset="2"/>
              <a:buChar char="ü"/>
              <a:defRPr/>
            </a:pPr>
            <a:r>
              <a:rPr lang="ru-RU" sz="2000" b="1" dirty="0">
                <a:solidFill>
                  <a:srgbClr val="003300"/>
                </a:solidFill>
                <a:latin typeface="Arial" panose="020B0604020202020204" pitchFamily="34" charset="0"/>
                <a:cs typeface="Arial" panose="020B0604020202020204" pitchFamily="34" charset="0"/>
              </a:rPr>
              <a:t>Межличностные</a:t>
            </a:r>
          </a:p>
          <a:p>
            <a:pPr marL="1169988" indent="-542925" hangingPunct="0">
              <a:lnSpc>
                <a:spcPct val="150000"/>
              </a:lnSpc>
              <a:buFont typeface="Wingdings" panose="05000000000000000000" pitchFamily="2" charset="2"/>
              <a:buChar char="ü"/>
              <a:defRPr/>
            </a:pPr>
            <a:r>
              <a:rPr lang="ru-RU" sz="2000" b="1" dirty="0">
                <a:solidFill>
                  <a:srgbClr val="003300"/>
                </a:solidFill>
                <a:latin typeface="Arial" panose="020B0604020202020204" pitchFamily="34" charset="0"/>
                <a:cs typeface="Arial" panose="020B0604020202020204" pitchFamily="34" charset="0"/>
              </a:rPr>
              <a:t>Информационные</a:t>
            </a:r>
          </a:p>
          <a:p>
            <a:pPr marL="1169988" indent="-542925" hangingPunct="0">
              <a:lnSpc>
                <a:spcPct val="150000"/>
              </a:lnSpc>
              <a:buFont typeface="Wingdings" panose="05000000000000000000" pitchFamily="2" charset="2"/>
              <a:buChar char="ü"/>
              <a:defRPr/>
            </a:pPr>
            <a:r>
              <a:rPr lang="ru-RU" sz="2000" b="1" dirty="0">
                <a:solidFill>
                  <a:srgbClr val="003300"/>
                </a:solidFill>
                <a:latin typeface="Arial" panose="020B0604020202020204" pitchFamily="34" charset="0"/>
                <a:cs typeface="Arial" panose="020B0604020202020204" pitchFamily="34" charset="0"/>
              </a:rPr>
              <a:t>Связанные с принятием решения</a:t>
            </a:r>
          </a:p>
          <a:p>
            <a:pPr hangingPunct="0">
              <a:defRPr/>
            </a:pPr>
            <a:r>
              <a:rPr lang="ru-RU" dirty="0">
                <a:solidFill>
                  <a:srgbClr val="003300"/>
                </a:solidFill>
                <a:latin typeface="Arial" panose="020B0604020202020204" pitchFamily="34" charset="0"/>
                <a:cs typeface="Arial" panose="020B0604020202020204" pitchFamily="34" charset="0"/>
              </a:rPr>
              <a:t> </a:t>
            </a:r>
          </a:p>
          <a:p>
            <a:pPr algn="just" hangingPunct="0">
              <a:defRPr/>
            </a:pPr>
            <a:r>
              <a:rPr lang="ru-RU" sz="2000" b="1" dirty="0">
                <a:solidFill>
                  <a:srgbClr val="003300"/>
                </a:solidFill>
                <a:latin typeface="Arial" panose="020B0604020202020204" pitchFamily="34" charset="0"/>
                <a:cs typeface="Arial" panose="020B0604020202020204" pitchFamily="34" charset="0"/>
              </a:rPr>
              <a:t>Межличностные роли </a:t>
            </a:r>
            <a:r>
              <a:rPr lang="ru-RU" sz="2000" dirty="0">
                <a:solidFill>
                  <a:srgbClr val="003300"/>
                </a:solidFill>
                <a:latin typeface="Arial" panose="020B0604020202020204" pitchFamily="34" charset="0"/>
                <a:cs typeface="Arial" panose="020B0604020202020204" pitchFamily="34" charset="0"/>
              </a:rPr>
              <a:t>связаны с полномочиями и статусом руководителя. Они охватывают сферу взаимодействия с людьми. Связь с людьми делает руководителя пунктом сосредоточения и обработки информации – </a:t>
            </a:r>
            <a:r>
              <a:rPr lang="ru-RU" sz="2000" b="1" dirty="0">
                <a:solidFill>
                  <a:srgbClr val="003300"/>
                </a:solidFill>
                <a:latin typeface="Arial" panose="020B0604020202020204" pitchFamily="34" charset="0"/>
                <a:cs typeface="Arial" panose="020B0604020202020204" pitchFamily="34" charset="0"/>
              </a:rPr>
              <a:t>информационная роль</a:t>
            </a:r>
            <a:r>
              <a:rPr lang="ru-RU" sz="2000" dirty="0">
                <a:solidFill>
                  <a:srgbClr val="003300"/>
                </a:solidFill>
                <a:latin typeface="Arial" panose="020B0604020202020204" pitchFamily="34" charset="0"/>
                <a:cs typeface="Arial" panose="020B0604020202020204" pitchFamily="34" charset="0"/>
              </a:rPr>
              <a:t>. Обладая информацией и межличностными связями, руководитель может </a:t>
            </a:r>
            <a:r>
              <a:rPr lang="ru-RU" sz="2000" b="1" dirty="0">
                <a:solidFill>
                  <a:srgbClr val="003300"/>
                </a:solidFill>
                <a:latin typeface="Arial" panose="020B0604020202020204" pitchFamily="34" charset="0"/>
                <a:cs typeface="Arial" panose="020B0604020202020204" pitchFamily="34" charset="0"/>
              </a:rPr>
              <a:t>принимать осознанные решения</a:t>
            </a:r>
            <a:r>
              <a:rPr lang="ru-RU" sz="2000" dirty="0">
                <a:solidFill>
                  <a:srgbClr val="003300"/>
                </a:solidFill>
                <a:latin typeface="Arial" panose="020B0604020202020204" pitchFamily="34" charset="0"/>
                <a:cs typeface="Arial" panose="020B0604020202020204" pitchFamily="34" charset="0"/>
              </a:rPr>
              <a:t> по распределению ресурсов, улаживанию конфликтных ситуаций, поиску возможностей и ведению переговоров.</a:t>
            </a:r>
          </a:p>
        </p:txBody>
      </p:sp>
      <p:sp>
        <p:nvSpPr>
          <p:cNvPr id="4" name="TextBox 3"/>
          <p:cNvSpPr txBox="1"/>
          <p:nvPr/>
        </p:nvSpPr>
        <p:spPr>
          <a:xfrm>
            <a:off x="201613" y="5876925"/>
            <a:ext cx="8785225" cy="739775"/>
          </a:xfrm>
          <a:prstGeom prst="rect">
            <a:avLst/>
          </a:prstGeom>
          <a:solidFill>
            <a:schemeClr val="accent3">
              <a:lumMod val="60000"/>
              <a:lumOff val="40000"/>
            </a:schemeClr>
          </a:solidFill>
        </p:spPr>
        <p:txBody>
          <a:bodyPr>
            <a:spAutoFit/>
          </a:bodyPr>
          <a:lstStyle/>
          <a:p>
            <a:pPr hangingPunct="0">
              <a:defRPr/>
            </a:pPr>
            <a:r>
              <a:rPr lang="ru-RU" sz="2400" b="1" dirty="0">
                <a:solidFill>
                  <a:srgbClr val="003300"/>
                </a:solidFill>
                <a:latin typeface="Arial" panose="020B0604020202020204" pitchFamily="34" charset="0"/>
                <a:cs typeface="Arial" panose="020B0604020202020204" pitchFamily="34" charset="0"/>
              </a:rPr>
              <a:t>По П. </a:t>
            </a:r>
            <a:r>
              <a:rPr lang="ru-RU" sz="2400" b="1" dirty="0" err="1">
                <a:solidFill>
                  <a:srgbClr val="003300"/>
                </a:solidFill>
                <a:latin typeface="Arial" panose="020B0604020202020204" pitchFamily="34" charset="0"/>
                <a:cs typeface="Arial" panose="020B0604020202020204" pitchFamily="34" charset="0"/>
              </a:rPr>
              <a:t>Друкеру</a:t>
            </a:r>
            <a:r>
              <a:rPr lang="ru-RU" sz="2400" b="1" dirty="0">
                <a:solidFill>
                  <a:srgbClr val="003300"/>
                </a:solidFill>
                <a:latin typeface="Arial" panose="020B0604020202020204" pitchFamily="34" charset="0"/>
                <a:cs typeface="Arial" panose="020B0604020202020204" pitchFamily="34" charset="0"/>
              </a:rPr>
              <a:t> </a:t>
            </a:r>
            <a:r>
              <a:rPr lang="ru-RU" dirty="0">
                <a:solidFill>
                  <a:srgbClr val="003300"/>
                </a:solidFill>
                <a:latin typeface="Arial" panose="020B0604020202020204" pitchFamily="34" charset="0"/>
                <a:cs typeface="Arial" panose="020B0604020202020204" pitchFamily="34" charset="0"/>
              </a:rPr>
              <a:t>– руководитель превращает неорганизованную толпу в эффективно действующую целенаправленную группу.</a:t>
            </a:r>
          </a:p>
        </p:txBody>
      </p:sp>
      <p:sp>
        <p:nvSpPr>
          <p:cNvPr id="12292" name="Прямоугольник 4"/>
          <p:cNvSpPr>
            <a:spLocks noChangeArrowheads="1"/>
          </p:cNvSpPr>
          <p:nvPr/>
        </p:nvSpPr>
        <p:spPr bwMode="auto">
          <a:xfrm>
            <a:off x="0" y="115888"/>
            <a:ext cx="9144000" cy="523875"/>
          </a:xfrm>
          <a:prstGeom prst="rect">
            <a:avLst/>
          </a:prstGeom>
          <a:solidFill>
            <a:srgbClr val="336600"/>
          </a:solidFill>
          <a:ln w="9525">
            <a:noFill/>
            <a:miter lim="800000"/>
            <a:headEnd/>
            <a:tailEnd/>
          </a:ln>
        </p:spPr>
        <p:txBody>
          <a:bodyPr>
            <a:spAutoFit/>
          </a:bodyPr>
          <a:lstStyle/>
          <a:p>
            <a:pPr algn="ctr" hangingPunct="0"/>
            <a:r>
              <a:rPr lang="ru-RU" altLang="ru-RU" sz="2800">
                <a:solidFill>
                  <a:schemeClr val="bg1"/>
                </a:solidFill>
              </a:rPr>
              <a:t>Роли менеджера</a:t>
            </a:r>
          </a:p>
        </p:txBody>
      </p:sp>
      <p:sp>
        <p:nvSpPr>
          <p:cNvPr id="1229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29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3F8E2DA-76AE-4D9E-B9A5-1ECBAE7A1226}" type="slidenum">
              <a:rPr lang="ru-RU" altLang="ru-RU" sz="800" smtClean="0">
                <a:solidFill>
                  <a:srgbClr val="003300"/>
                </a:solidFill>
                <a:latin typeface="Arial" charset="0"/>
                <a:cs typeface="Arial" charset="0"/>
              </a:rPr>
              <a:pPr fontAlgn="base">
                <a:spcBef>
                  <a:spcPct val="0"/>
                </a:spcBef>
                <a:spcAft>
                  <a:spcPct val="0"/>
                </a:spcAft>
              </a:pPr>
              <a:t>11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Box 1"/>
          <p:cNvSpPr txBox="1">
            <a:spLocks noChangeArrowheads="1"/>
          </p:cNvSpPr>
          <p:nvPr/>
        </p:nvSpPr>
        <p:spPr bwMode="auto">
          <a:xfrm>
            <a:off x="0" y="0"/>
            <a:ext cx="9144000" cy="6556375"/>
          </a:xfrm>
          <a:prstGeom prst="rect">
            <a:avLst/>
          </a:prstGeom>
          <a:noFill/>
          <a:ln w="9525">
            <a:noFill/>
            <a:miter lim="800000"/>
            <a:headEnd/>
            <a:tailEnd/>
          </a:ln>
        </p:spPr>
        <p:txBody>
          <a:bodyPr>
            <a:spAutoFit/>
          </a:bodyPr>
          <a:lstStyle/>
          <a:p>
            <a:pPr algn="just">
              <a:buFont typeface="Wingdings" pitchFamily="2" charset="2"/>
              <a:buChar char="ü"/>
            </a:pPr>
            <a:r>
              <a:rPr lang="ru-RU" altLang="ru-RU" sz="2000">
                <a:solidFill>
                  <a:srgbClr val="003300"/>
                </a:solidFill>
              </a:rPr>
              <a:t>  </a:t>
            </a:r>
            <a:r>
              <a:rPr lang="ru-RU" altLang="ru-RU" sz="2000" b="1">
                <a:solidFill>
                  <a:srgbClr val="669900"/>
                </a:solidFill>
              </a:rPr>
              <a:t>ПРИОРИТЕТ</a:t>
            </a:r>
            <a:r>
              <a:rPr lang="ru-RU" altLang="ru-RU" sz="2000">
                <a:solidFill>
                  <a:srgbClr val="003300"/>
                </a:solidFill>
              </a:rPr>
              <a:t> организационных целей над индивидуальными: ложная солидарность, групповщина и т.д. Организация же свободна по отношению к человеку. Организация или все ее члены становятся над каждым человеком. Организация всегда права. Коллективная ответственность лишает человека самостоятельности.</a:t>
            </a:r>
          </a:p>
          <a:p>
            <a:pPr algn="just"/>
            <a:endParaRPr lang="ru-RU" altLang="ru-RU" sz="2000">
              <a:solidFill>
                <a:srgbClr val="003300"/>
              </a:solidFill>
            </a:endParaRPr>
          </a:p>
          <a:p>
            <a:pPr algn="just">
              <a:buFont typeface="Wingdings" pitchFamily="2" charset="2"/>
              <a:buChar char="ü"/>
            </a:pPr>
            <a:r>
              <a:rPr lang="ru-RU" altLang="ru-RU" sz="2000">
                <a:solidFill>
                  <a:srgbClr val="003300"/>
                </a:solidFill>
              </a:rPr>
              <a:t>  </a:t>
            </a:r>
            <a:r>
              <a:rPr lang="ru-RU" altLang="ru-RU" sz="2000" b="1">
                <a:solidFill>
                  <a:srgbClr val="669900"/>
                </a:solidFill>
              </a:rPr>
              <a:t>РЕШЕНИЯ</a:t>
            </a:r>
            <a:r>
              <a:rPr lang="ru-RU" altLang="ru-RU" sz="2000">
                <a:solidFill>
                  <a:srgbClr val="003300"/>
                </a:solidFill>
              </a:rPr>
              <a:t> принимаются по принципу большинства или старшинства. Борьба меньшинства нередко заканчивается его уходом из организации. Борьба за сторонников развивает в руководителе политические способности в ущерб профессиональным.</a:t>
            </a:r>
          </a:p>
          <a:p>
            <a:pPr algn="just"/>
            <a:endParaRPr lang="ru-RU" altLang="ru-RU" sz="2000">
              <a:solidFill>
                <a:srgbClr val="003300"/>
              </a:solidFill>
            </a:endParaRPr>
          </a:p>
          <a:p>
            <a:pPr algn="just">
              <a:buFont typeface="Wingdings" pitchFamily="2" charset="2"/>
              <a:buChar char="ü"/>
            </a:pPr>
            <a:r>
              <a:rPr lang="ru-RU" altLang="ru-RU" sz="2000">
                <a:solidFill>
                  <a:srgbClr val="003300"/>
                </a:solidFill>
              </a:rPr>
              <a:t>  </a:t>
            </a:r>
            <a:r>
              <a:rPr lang="ru-RU" altLang="ru-RU" sz="2000" b="1">
                <a:solidFill>
                  <a:srgbClr val="669900"/>
                </a:solidFill>
              </a:rPr>
              <a:t>ИНТЕРЕСЫ РАБОТНИКА </a:t>
            </a:r>
            <a:r>
              <a:rPr lang="ru-RU" altLang="ru-RU" sz="2000">
                <a:solidFill>
                  <a:srgbClr val="003300"/>
                </a:solidFill>
              </a:rPr>
              <a:t>существуют всегда «завтра», а интересы корпорации – «сегодня».</a:t>
            </a:r>
          </a:p>
          <a:p>
            <a:pPr algn="just"/>
            <a:endParaRPr lang="ru-RU" altLang="ru-RU" sz="2000">
              <a:solidFill>
                <a:srgbClr val="003300"/>
              </a:solidFill>
            </a:endParaRPr>
          </a:p>
          <a:p>
            <a:pPr algn="just">
              <a:buFont typeface="Wingdings" pitchFamily="2" charset="2"/>
              <a:buChar char="ü"/>
            </a:pPr>
            <a:r>
              <a:rPr lang="ru-RU" altLang="ru-RU" sz="2000">
                <a:solidFill>
                  <a:srgbClr val="003300"/>
                </a:solidFill>
              </a:rPr>
              <a:t>  В организации всегда существует </a:t>
            </a:r>
            <a:r>
              <a:rPr lang="ru-RU" altLang="ru-RU" sz="2000" b="1">
                <a:solidFill>
                  <a:srgbClr val="669900"/>
                </a:solidFill>
              </a:rPr>
              <a:t>ДВОЙНАЯ МОРАЛЬ </a:t>
            </a:r>
            <a:r>
              <a:rPr lang="ru-RU" altLang="ru-RU" sz="2000">
                <a:solidFill>
                  <a:srgbClr val="003300"/>
                </a:solidFill>
              </a:rPr>
              <a:t>в поведении – индивидуалистская и корпоративная. Первая не имеет права на существование и поэтому выступает в извращенной форме, игнорируя всякие правила – коррупция, взяточничество. Взятки могут брать все, но, не дай бог, кому-то попасться – на него выльется гнев всей организации. </a:t>
            </a:r>
            <a:r>
              <a:rPr lang="ru-RU" altLang="ru-RU" sz="2000" b="1">
                <a:solidFill>
                  <a:srgbClr val="669900"/>
                </a:solidFill>
              </a:rPr>
              <a:t>ДОМИНИРУЕТ</a:t>
            </a:r>
            <a:r>
              <a:rPr lang="ru-RU" altLang="ru-RU" sz="2000">
                <a:solidFill>
                  <a:srgbClr val="003300"/>
                </a:solidFill>
              </a:rPr>
              <a:t> лояльность к организации, послушание и исполнительность, порождающие безответственность.</a:t>
            </a:r>
          </a:p>
        </p:txBody>
      </p:sp>
      <p:sp>
        <p:nvSpPr>
          <p:cNvPr id="11366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366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BF9CD95-2A87-4E69-BB37-B442217064EA}" type="slidenum">
              <a:rPr lang="ru-RU" altLang="ru-RU" sz="800" smtClean="0">
                <a:solidFill>
                  <a:srgbClr val="003300"/>
                </a:solidFill>
                <a:latin typeface="Arial" charset="0"/>
                <a:cs typeface="Arial" charset="0"/>
              </a:rPr>
              <a:pPr fontAlgn="base">
                <a:spcBef>
                  <a:spcPct val="0"/>
                </a:spcBef>
                <a:spcAft>
                  <a:spcPct val="0"/>
                </a:spcAft>
              </a:pPr>
              <a:t>110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
          <p:cNvSpPr txBox="1">
            <a:spLocks noChangeArrowheads="1"/>
          </p:cNvSpPr>
          <p:nvPr/>
        </p:nvSpPr>
        <p:spPr bwMode="auto">
          <a:xfrm>
            <a:off x="0" y="20638"/>
            <a:ext cx="9144000" cy="2878137"/>
          </a:xfrm>
          <a:prstGeom prst="rect">
            <a:avLst/>
          </a:prstGeom>
          <a:noFill/>
          <a:ln w="9525">
            <a:noFill/>
            <a:miter lim="800000"/>
            <a:headEnd/>
            <a:tailEnd/>
          </a:ln>
        </p:spPr>
        <p:txBody>
          <a:bodyPr>
            <a:spAutoFit/>
          </a:bodyPr>
          <a:lstStyle/>
          <a:p>
            <a:pPr algn="ctr">
              <a:defRPr/>
            </a:pPr>
            <a:r>
              <a:rPr lang="ru-RU" sz="2300" b="1" i="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ИНДИВИДУАЛИСТСКАЯ  ОРГАНИЗАЦИЯ</a:t>
            </a:r>
            <a:r>
              <a:rPr lang="ru-RU" sz="23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pPr>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300" dirty="0">
                <a:solidFill>
                  <a:srgbClr val="003300"/>
                </a:solidFill>
                <a:latin typeface="Arial" panose="020B0604020202020204" pitchFamily="34" charset="0"/>
                <a:cs typeface="Arial" panose="020B0604020202020204" pitchFamily="34" charset="0"/>
              </a:rPr>
              <a:t>– свободное, открытое и добровольное объединение людей. Все ресурсы сосредотачиваются вокруг человека. </a:t>
            </a: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300" dirty="0">
                <a:solidFill>
                  <a:srgbClr val="003300"/>
                </a:solidFill>
                <a:latin typeface="Arial" panose="020B0604020202020204" pitchFamily="34" charset="0"/>
                <a:cs typeface="Arial" panose="020B0604020202020204" pitchFamily="34" charset="0"/>
              </a:rPr>
              <a:t>Сочетание конкуренции и кооперации в деятельности членов обеспечивается </a:t>
            </a:r>
            <a:r>
              <a:rPr lang="ru-RU" sz="2000" b="1" dirty="0">
                <a:solidFill>
                  <a:srgbClr val="669900"/>
                </a:solidFill>
                <a:latin typeface="Arial" panose="020B0604020202020204" pitchFamily="34" charset="0"/>
                <a:cs typeface="Arial" panose="020B0604020202020204" pitchFamily="34" charset="0"/>
              </a:rPr>
              <a:t>ПЕРЕХОДОМ К ДЕЦЕНТРАЛИЗОВАННЫМ </a:t>
            </a:r>
            <a:r>
              <a:rPr lang="ru-RU" sz="2300" dirty="0">
                <a:solidFill>
                  <a:srgbClr val="003300"/>
                </a:solidFill>
                <a:latin typeface="Arial" panose="020B0604020202020204" pitchFamily="34" charset="0"/>
                <a:cs typeface="Arial" panose="020B0604020202020204" pitchFamily="34" charset="0"/>
              </a:rPr>
              <a:t>структурам с центрами прибыли, предпринимательским и внутрихозяйственным коммерческим расчетом.</a:t>
            </a:r>
          </a:p>
        </p:txBody>
      </p:sp>
      <p:sp>
        <p:nvSpPr>
          <p:cNvPr id="114691" name="TextBox 2"/>
          <p:cNvSpPr txBox="1">
            <a:spLocks noChangeArrowheads="1"/>
          </p:cNvSpPr>
          <p:nvPr/>
        </p:nvSpPr>
        <p:spPr bwMode="auto">
          <a:xfrm>
            <a:off x="0" y="2914650"/>
            <a:ext cx="9144000" cy="3940175"/>
          </a:xfrm>
          <a:prstGeom prst="rect">
            <a:avLst/>
          </a:prstGeom>
          <a:noFill/>
          <a:ln w="9525">
            <a:noFill/>
            <a:miter lim="800000"/>
            <a:headEnd/>
            <a:tailEnd/>
          </a:ln>
        </p:spPr>
        <p:txBody>
          <a:bodyPr>
            <a:spAutoFit/>
          </a:bodyPr>
          <a:lstStyle/>
          <a:p>
            <a:pPr algn="just"/>
            <a:r>
              <a:rPr lang="ru-RU" altLang="ru-RU" sz="2300">
                <a:solidFill>
                  <a:srgbClr val="003300"/>
                </a:solidFill>
              </a:rPr>
              <a:t>Вместо властной иерархии – </a:t>
            </a:r>
            <a:r>
              <a:rPr lang="ru-RU" altLang="ru-RU" sz="2000" b="1">
                <a:solidFill>
                  <a:srgbClr val="669900"/>
                </a:solidFill>
              </a:rPr>
              <a:t>ПРИНЦИП УВЯЗКИ ИНТЕРЕСОВ </a:t>
            </a:r>
            <a:r>
              <a:rPr lang="ru-RU" altLang="ru-RU" sz="2300">
                <a:solidFill>
                  <a:srgbClr val="003300"/>
                </a:solidFill>
              </a:rPr>
              <a:t>(управление по целям, участие в управлении). Создание условий для свободного поиска возможностей и их полного использования.</a:t>
            </a:r>
          </a:p>
          <a:p>
            <a:pPr algn="just"/>
            <a:endParaRPr lang="ru-RU" altLang="ru-RU" sz="1000">
              <a:solidFill>
                <a:srgbClr val="003300"/>
              </a:solidFill>
            </a:endParaRPr>
          </a:p>
          <a:p>
            <a:pPr algn="just"/>
            <a:r>
              <a:rPr lang="ru-RU" altLang="ru-RU" sz="2000" b="1">
                <a:solidFill>
                  <a:srgbClr val="669900"/>
                </a:solidFill>
              </a:rPr>
              <a:t>СУБЪЕКТ ИНТЕРЕСА </a:t>
            </a:r>
            <a:r>
              <a:rPr lang="ru-RU" altLang="ru-RU" sz="2300">
                <a:solidFill>
                  <a:srgbClr val="003300"/>
                </a:solidFill>
              </a:rPr>
              <a:t>– личность. Работа ищется или создается под человека (по его способностям, мотивам, целям). Организация изменяется, перестраивается и приспосабливается к каждому человеку.</a:t>
            </a:r>
          </a:p>
          <a:p>
            <a:pPr algn="just"/>
            <a:endParaRPr lang="ru-RU" altLang="ru-RU" sz="1000">
              <a:solidFill>
                <a:srgbClr val="003300"/>
              </a:solidFill>
            </a:endParaRPr>
          </a:p>
          <a:p>
            <a:pPr algn="just"/>
            <a:r>
              <a:rPr lang="ru-RU" altLang="ru-RU" sz="2000" b="1">
                <a:solidFill>
                  <a:srgbClr val="669900"/>
                </a:solidFill>
              </a:rPr>
              <a:t>ЭФФЕКТИВНОСТЬ </a:t>
            </a:r>
            <a:r>
              <a:rPr lang="ru-RU" altLang="ru-RU" sz="2300">
                <a:solidFill>
                  <a:srgbClr val="003300"/>
                </a:solidFill>
              </a:rPr>
              <a:t>– насколько удовлетворены интересы и потребности каждого.</a:t>
            </a:r>
          </a:p>
        </p:txBody>
      </p:sp>
      <p:sp>
        <p:nvSpPr>
          <p:cNvPr id="11469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469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D7724FE-DF99-4711-8291-DEA376ED1996}" type="slidenum">
              <a:rPr lang="ru-RU" altLang="ru-RU" sz="800" smtClean="0">
                <a:solidFill>
                  <a:srgbClr val="003300"/>
                </a:solidFill>
                <a:latin typeface="Arial" charset="0"/>
                <a:cs typeface="Arial" charset="0"/>
              </a:rPr>
              <a:pPr fontAlgn="base">
                <a:spcBef>
                  <a:spcPct val="0"/>
                </a:spcBef>
                <a:spcAft>
                  <a:spcPct val="0"/>
                </a:spcAft>
              </a:pPr>
              <a:t>111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Box 1"/>
          <p:cNvSpPr txBox="1">
            <a:spLocks noChangeArrowheads="1"/>
          </p:cNvSpPr>
          <p:nvPr/>
        </p:nvSpPr>
        <p:spPr bwMode="auto">
          <a:xfrm>
            <a:off x="4763" y="20638"/>
            <a:ext cx="8856662" cy="4708525"/>
          </a:xfrm>
          <a:prstGeom prst="rect">
            <a:avLst/>
          </a:prstGeom>
          <a:noFill/>
          <a:ln w="9525">
            <a:noFill/>
            <a:miter lim="800000"/>
            <a:headEnd/>
            <a:tailEnd/>
          </a:ln>
        </p:spPr>
        <p:txBody>
          <a:bodyPr>
            <a:spAutoFit/>
          </a:bodyPr>
          <a:lstStyle/>
          <a:p>
            <a:pPr algn="just">
              <a:buFont typeface="Wingdings" pitchFamily="2" charset="2"/>
              <a:buChar char="ü"/>
            </a:pPr>
            <a:r>
              <a:rPr lang="ru-RU" altLang="ru-RU" sz="2000">
                <a:solidFill>
                  <a:srgbClr val="003300"/>
                </a:solidFill>
              </a:rPr>
              <a:t>  Индивидуалистские организации имеют очень </a:t>
            </a:r>
            <a:r>
              <a:rPr lang="ru-RU" altLang="ru-RU" sz="2000" b="1">
                <a:solidFill>
                  <a:srgbClr val="669900"/>
                </a:solidFill>
              </a:rPr>
              <a:t>ВЫСОКУЮ КОНКУРЕНТНОСПОСОБНОСТЬ.</a:t>
            </a:r>
          </a:p>
          <a:p>
            <a:pPr algn="just"/>
            <a:endParaRPr lang="ru-RU" altLang="ru-RU" sz="1000" b="1">
              <a:solidFill>
                <a:srgbClr val="003300"/>
              </a:solidFill>
            </a:endParaRPr>
          </a:p>
          <a:p>
            <a:pPr algn="just">
              <a:buFont typeface="Wingdings" pitchFamily="2" charset="2"/>
              <a:buChar char="ü"/>
            </a:pPr>
            <a:r>
              <a:rPr lang="ru-RU" altLang="ru-RU" sz="2000">
                <a:solidFill>
                  <a:srgbClr val="003300"/>
                </a:solidFill>
              </a:rPr>
              <a:t>  Человек отвечает сам за себя – суверенитет и свобода личности, развитие творчества и инициативы в работе.</a:t>
            </a:r>
          </a:p>
          <a:p>
            <a:pPr algn="just"/>
            <a:endParaRPr lang="ru-RU" altLang="ru-RU" sz="1000">
              <a:solidFill>
                <a:srgbClr val="003300"/>
              </a:solidFill>
            </a:endParaRPr>
          </a:p>
          <a:p>
            <a:pPr algn="just">
              <a:buFont typeface="Wingdings" pitchFamily="2" charset="2"/>
              <a:buChar char="ü"/>
            </a:pPr>
            <a:r>
              <a:rPr lang="ru-RU" altLang="ru-RU" sz="2000">
                <a:solidFill>
                  <a:srgbClr val="003300"/>
                </a:solidFill>
              </a:rPr>
              <a:t>  </a:t>
            </a:r>
            <a:r>
              <a:rPr lang="ru-RU" altLang="ru-RU" sz="2000" b="1">
                <a:solidFill>
                  <a:srgbClr val="669900"/>
                </a:solidFill>
              </a:rPr>
              <a:t>РЕШЕНИЯ </a:t>
            </a:r>
            <a:r>
              <a:rPr lang="ru-RU" altLang="ru-RU" sz="2000">
                <a:solidFill>
                  <a:srgbClr val="003300"/>
                </a:solidFill>
              </a:rPr>
              <a:t>принимаются по принципу меньшинства или праву «вето» - высокая культура организации.</a:t>
            </a:r>
          </a:p>
          <a:p>
            <a:pPr algn="just"/>
            <a:endParaRPr lang="ru-RU" altLang="ru-RU" sz="1000">
              <a:solidFill>
                <a:srgbClr val="003300"/>
              </a:solidFill>
            </a:endParaRPr>
          </a:p>
          <a:p>
            <a:pPr algn="just">
              <a:buFont typeface="Wingdings" pitchFamily="2" charset="2"/>
              <a:buChar char="ü"/>
            </a:pPr>
            <a:r>
              <a:rPr lang="ru-RU" altLang="ru-RU" sz="2000">
                <a:solidFill>
                  <a:srgbClr val="003300"/>
                </a:solidFill>
              </a:rPr>
              <a:t>  </a:t>
            </a:r>
            <a:r>
              <a:rPr lang="ru-RU" altLang="ru-RU" sz="2000" b="1">
                <a:solidFill>
                  <a:srgbClr val="669900"/>
                </a:solidFill>
              </a:rPr>
              <a:t>ИНТЕРЕСЫ ПРОИЗВОДСТВА </a:t>
            </a:r>
            <a:r>
              <a:rPr lang="ru-RU" altLang="ru-RU" sz="2000">
                <a:solidFill>
                  <a:srgbClr val="003300"/>
                </a:solidFill>
              </a:rPr>
              <a:t>определяются интересами человека. Его «сегодняшний» интерес превращается в «завтрашний» интерес организации.</a:t>
            </a:r>
          </a:p>
          <a:p>
            <a:pPr algn="just"/>
            <a:endParaRPr lang="ru-RU" altLang="ru-RU" sz="1000">
              <a:solidFill>
                <a:srgbClr val="003300"/>
              </a:solidFill>
            </a:endParaRPr>
          </a:p>
          <a:p>
            <a:pPr algn="just">
              <a:buFont typeface="Wingdings" pitchFamily="2" charset="2"/>
              <a:buChar char="ü"/>
            </a:pPr>
            <a:r>
              <a:rPr lang="ru-RU" altLang="ru-RU" sz="2000">
                <a:solidFill>
                  <a:srgbClr val="003300"/>
                </a:solidFill>
              </a:rPr>
              <a:t>  </a:t>
            </a:r>
            <a:r>
              <a:rPr lang="ru-RU" altLang="ru-RU" sz="2000" b="1">
                <a:solidFill>
                  <a:srgbClr val="669900"/>
                </a:solidFill>
              </a:rPr>
              <a:t>ИНДИВИДУАЛИЗМ </a:t>
            </a:r>
            <a:r>
              <a:rPr lang="ru-RU" altLang="ru-RU" sz="2000">
                <a:solidFill>
                  <a:srgbClr val="003300"/>
                </a:solidFill>
              </a:rPr>
              <a:t>– основа морали и культуры – общечеловеческая мораль и здравый смысл. Отсюда истинное, а не поддельное уважение к себе, расчет вместо веры. Лояльность своим убеждениям – уверенность индивида в своей правоте.</a:t>
            </a:r>
          </a:p>
        </p:txBody>
      </p:sp>
      <p:sp>
        <p:nvSpPr>
          <p:cNvPr id="2" name="Скругленный прямоугольник 1"/>
          <p:cNvSpPr/>
          <p:nvPr/>
        </p:nvSpPr>
        <p:spPr>
          <a:xfrm>
            <a:off x="611188" y="4868863"/>
            <a:ext cx="7993062" cy="1800225"/>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ru-RU" sz="2000" dirty="0">
                <a:solidFill>
                  <a:srgbClr val="003300"/>
                </a:solidFill>
                <a:latin typeface="Arial" panose="020B0604020202020204" pitchFamily="34" charset="0"/>
                <a:cs typeface="Arial" panose="020B0604020202020204" pitchFamily="34" charset="0"/>
              </a:rPr>
              <a:t>Степень развитости отрасли, гибкость и чуткость реагирования на изменения внешней среды зависят от преобладания </a:t>
            </a:r>
            <a:r>
              <a:rPr lang="ru-RU" altLang="ru-RU" sz="2000" b="1" dirty="0">
                <a:solidFill>
                  <a:srgbClr val="003300"/>
                </a:solidFill>
                <a:latin typeface="Arial" panose="020B0604020202020204" pitchFamily="34" charset="0"/>
                <a:cs typeface="Arial" panose="020B0604020202020204" pitchFamily="34" charset="0"/>
              </a:rPr>
              <a:t>корпоративных </a:t>
            </a:r>
            <a:r>
              <a:rPr lang="ru-RU" altLang="ru-RU" sz="2000" dirty="0">
                <a:solidFill>
                  <a:srgbClr val="003300"/>
                </a:solidFill>
                <a:latin typeface="Arial" panose="020B0604020202020204" pitchFamily="34" charset="0"/>
                <a:cs typeface="Arial" panose="020B0604020202020204" pitchFamily="34" charset="0"/>
              </a:rPr>
              <a:t>или  </a:t>
            </a:r>
            <a:r>
              <a:rPr lang="ru-RU" altLang="ru-RU" sz="2000" b="1" dirty="0">
                <a:solidFill>
                  <a:srgbClr val="003300"/>
                </a:solidFill>
                <a:latin typeface="Arial" panose="020B0604020202020204" pitchFamily="34" charset="0"/>
                <a:cs typeface="Arial" panose="020B0604020202020204" pitchFamily="34" charset="0"/>
              </a:rPr>
              <a:t>индивидуалистских</a:t>
            </a:r>
            <a:r>
              <a:rPr lang="ru-RU" altLang="ru-RU" sz="2000" dirty="0">
                <a:solidFill>
                  <a:srgbClr val="003300"/>
                </a:solidFill>
                <a:latin typeface="Arial" panose="020B0604020202020204" pitchFamily="34" charset="0"/>
                <a:cs typeface="Arial" panose="020B0604020202020204" pitchFamily="34" charset="0"/>
              </a:rPr>
              <a:t> организаций. Деление на два этих типа происходит в зависимости от характера взаимодействия </a:t>
            </a:r>
            <a:r>
              <a:rPr lang="ru-RU" altLang="ru-RU" sz="2000" b="1" dirty="0">
                <a:solidFill>
                  <a:srgbClr val="003300"/>
                </a:solidFill>
                <a:latin typeface="Arial" panose="020B0604020202020204" pitchFamily="34" charset="0"/>
                <a:cs typeface="Arial" panose="020B0604020202020204" pitchFamily="34" charset="0"/>
              </a:rPr>
              <a:t>«индивид - организация».</a:t>
            </a:r>
          </a:p>
        </p:txBody>
      </p:sp>
      <p:sp>
        <p:nvSpPr>
          <p:cNvPr id="11571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571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8B38658-2093-4F2D-8065-8F6293DCFF6A}" type="slidenum">
              <a:rPr lang="ru-RU" altLang="ru-RU" sz="800" smtClean="0">
                <a:solidFill>
                  <a:srgbClr val="003300"/>
                </a:solidFill>
                <a:latin typeface="Arial" charset="0"/>
                <a:cs typeface="Arial" charset="0"/>
              </a:rPr>
              <a:pPr fontAlgn="base">
                <a:spcBef>
                  <a:spcPct val="0"/>
                </a:spcBef>
                <a:spcAft>
                  <a:spcPct val="0"/>
                </a:spcAft>
              </a:pPr>
              <a:t>112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
          <p:cNvSpPr txBox="1">
            <a:spLocks noChangeArrowheads="1"/>
          </p:cNvSpPr>
          <p:nvPr/>
        </p:nvSpPr>
        <p:spPr bwMode="auto">
          <a:xfrm>
            <a:off x="107950" y="117475"/>
            <a:ext cx="8856663" cy="6648450"/>
          </a:xfrm>
          <a:prstGeom prst="rect">
            <a:avLst/>
          </a:prstGeom>
          <a:noFill/>
          <a:ln w="9525">
            <a:noFill/>
            <a:miter lim="800000"/>
            <a:headEnd/>
            <a:tailEnd/>
          </a:ln>
        </p:spPr>
        <p:txBody>
          <a:bodyPr>
            <a:spAutoFit/>
          </a:bodyPr>
          <a:lstStyle/>
          <a:p>
            <a:pPr algn="ctr">
              <a:defRPr/>
            </a:pPr>
            <a:r>
              <a:rPr lang="ru-RU" sz="28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ЛИДЕРСТВО </a:t>
            </a:r>
            <a:r>
              <a:rPr lang="ru-RU" sz="2400" dirty="0">
                <a:solidFill>
                  <a:srgbClr val="669900"/>
                </a:solidFill>
                <a:latin typeface="Arial" panose="020B0604020202020204" pitchFamily="34" charset="0"/>
                <a:cs typeface="Arial" panose="020B0604020202020204" pitchFamily="34" charset="0"/>
              </a:rPr>
              <a:t> </a:t>
            </a:r>
          </a:p>
          <a:p>
            <a:pPr algn="just">
              <a:defRPr/>
            </a:pPr>
            <a:endParaRPr lang="ru-RU" sz="2000" dirty="0">
              <a:solidFill>
                <a:srgbClr val="003300"/>
              </a:solidFill>
              <a:latin typeface="Arial" panose="020B0604020202020204" pitchFamily="34" charset="0"/>
              <a:cs typeface="Arial" panose="020B0604020202020204" pitchFamily="34" charset="0"/>
            </a:endParaRPr>
          </a:p>
          <a:p>
            <a:pPr algn="ctr">
              <a:defRPr/>
            </a:pPr>
            <a:r>
              <a:rPr lang="ru-RU" sz="2400" dirty="0">
                <a:solidFill>
                  <a:srgbClr val="003300"/>
                </a:solidFill>
                <a:latin typeface="Arial" panose="020B0604020202020204" pitchFamily="34" charset="0"/>
                <a:cs typeface="Arial" panose="020B0604020202020204" pitchFamily="34" charset="0"/>
              </a:rPr>
              <a:t>Эффективный менеджер должен быть лидером </a:t>
            </a:r>
          </a:p>
          <a:p>
            <a:pPr algn="just">
              <a:defRPr/>
            </a:pPr>
            <a:endParaRPr lang="ru-RU" sz="2000" dirty="0">
              <a:solidFill>
                <a:srgbClr val="003300"/>
              </a:solidFill>
              <a:latin typeface="Arial" panose="020B0604020202020204" pitchFamily="34" charset="0"/>
              <a:cs typeface="Arial" panose="020B0604020202020204" pitchFamily="34" charset="0"/>
            </a:endParaRPr>
          </a:p>
          <a:p>
            <a:pPr algn="just">
              <a:defRPr/>
            </a:pPr>
            <a:r>
              <a:rPr lang="ru-RU" sz="2400" b="1" i="1" u="sng" dirty="0">
                <a:solidFill>
                  <a:srgbClr val="669900"/>
                </a:solidFill>
                <a:latin typeface="Arial" panose="020B0604020202020204" pitchFamily="34" charset="0"/>
                <a:cs typeface="Arial" panose="020B0604020202020204" pitchFamily="34" charset="0"/>
              </a:rPr>
              <a:t>Лидерство</a:t>
            </a:r>
            <a:r>
              <a:rPr lang="ru-RU" sz="2400" dirty="0">
                <a:solidFill>
                  <a:srgbClr val="669900"/>
                </a:solidFill>
                <a:latin typeface="Arial" panose="020B0604020202020204" pitchFamily="34" charset="0"/>
                <a:cs typeface="Arial" panose="020B0604020202020204" pitchFamily="34" charset="0"/>
              </a:rPr>
              <a:t> </a:t>
            </a:r>
            <a:r>
              <a:rPr lang="ru-RU" sz="2400" dirty="0">
                <a:solidFill>
                  <a:srgbClr val="003300"/>
                </a:solidFill>
                <a:latin typeface="Arial" panose="020B0604020202020204" pitchFamily="34" charset="0"/>
                <a:cs typeface="Arial" panose="020B0604020202020204" pitchFamily="34" charset="0"/>
              </a:rPr>
              <a:t>- средство, с помощью которого руководитель влияет на людей и заставляет их вести себя определенным образом. </a:t>
            </a:r>
          </a:p>
          <a:p>
            <a:pPr algn="just">
              <a:defRPr/>
            </a:pPr>
            <a:endParaRPr lang="ru-RU" sz="2400" dirty="0">
              <a:solidFill>
                <a:srgbClr val="003300"/>
              </a:solidFill>
              <a:latin typeface="Arial" panose="020B0604020202020204" pitchFamily="34" charset="0"/>
              <a:cs typeface="Arial" panose="020B0604020202020204" pitchFamily="34" charset="0"/>
            </a:endParaRPr>
          </a:p>
          <a:p>
            <a:pPr algn="just">
              <a:defRPr/>
            </a:pPr>
            <a:endParaRPr lang="ru-RU" sz="2400" dirty="0">
              <a:solidFill>
                <a:srgbClr val="003300"/>
              </a:solidFill>
              <a:latin typeface="Arial" panose="020B0604020202020204" pitchFamily="34" charset="0"/>
              <a:cs typeface="Arial" panose="020B0604020202020204" pitchFamily="34" charset="0"/>
            </a:endParaRP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defRPr/>
            </a:pPr>
            <a:r>
              <a:rPr lang="ru-RU" sz="2400" dirty="0">
                <a:solidFill>
                  <a:srgbClr val="003300"/>
                </a:solidFill>
                <a:latin typeface="Arial" panose="020B0604020202020204" pitchFamily="34" charset="0"/>
                <a:cs typeface="Arial" panose="020B0604020202020204" pitchFamily="34" charset="0"/>
              </a:rPr>
              <a:t>Существует </a:t>
            </a:r>
            <a:r>
              <a:rPr lang="ru-RU" sz="2400" b="1" dirty="0">
                <a:solidFill>
                  <a:srgbClr val="669900"/>
                </a:solidFill>
                <a:latin typeface="Arial" panose="020B0604020202020204" pitchFamily="34" charset="0"/>
                <a:cs typeface="Arial" panose="020B0604020202020204" pitchFamily="34" charset="0"/>
              </a:rPr>
              <a:t>три</a:t>
            </a:r>
            <a:r>
              <a:rPr lang="ru-RU" sz="2400" dirty="0">
                <a:solidFill>
                  <a:srgbClr val="003300"/>
                </a:solidFill>
                <a:latin typeface="Arial" panose="020B0604020202020204" pitchFamily="34" charset="0"/>
                <a:cs typeface="Arial" panose="020B0604020202020204" pitchFamily="34" charset="0"/>
              </a:rPr>
              <a:t> основных стиля руководства:</a:t>
            </a:r>
          </a:p>
          <a:p>
            <a:pPr algn="just">
              <a:defRPr/>
            </a:pPr>
            <a:endParaRPr lang="ru-RU" sz="400" dirty="0">
              <a:solidFill>
                <a:srgbClr val="003300"/>
              </a:solidFill>
              <a:latin typeface="Arial" panose="020B0604020202020204" pitchFamily="34" charset="0"/>
              <a:cs typeface="Arial" panose="020B0604020202020204" pitchFamily="34" charset="0"/>
            </a:endParaRPr>
          </a:p>
          <a:p>
            <a:pPr marL="457200" indent="-457200" algn="just">
              <a:lnSpc>
                <a:spcPts val="3200"/>
              </a:lnSpc>
              <a:buFontTx/>
              <a:buAutoNum type="arabicPeriod"/>
              <a:defRPr/>
            </a:pPr>
            <a:r>
              <a:rPr lang="ru-RU" sz="2400" b="1" dirty="0">
                <a:solidFill>
                  <a:srgbClr val="669900"/>
                </a:solidFill>
                <a:latin typeface="Arial" panose="020B0604020202020204" pitchFamily="34" charset="0"/>
                <a:cs typeface="Arial" panose="020B0604020202020204" pitchFamily="34" charset="0"/>
              </a:rPr>
              <a:t>Авторитарный</a:t>
            </a:r>
          </a:p>
          <a:p>
            <a:pPr marL="457200" indent="-457200" algn="just">
              <a:lnSpc>
                <a:spcPts val="3200"/>
              </a:lnSpc>
              <a:buFontTx/>
              <a:buAutoNum type="arabicPeriod"/>
              <a:defRPr/>
            </a:pPr>
            <a:r>
              <a:rPr lang="ru-RU" sz="2400" b="1" dirty="0">
                <a:solidFill>
                  <a:srgbClr val="669900"/>
                </a:solidFill>
                <a:latin typeface="Arial" panose="020B0604020202020204" pitchFamily="34" charset="0"/>
                <a:cs typeface="Arial" panose="020B0604020202020204" pitchFamily="34" charset="0"/>
              </a:rPr>
              <a:t>Демократичный</a:t>
            </a:r>
          </a:p>
          <a:p>
            <a:pPr marL="457200" indent="-457200" algn="just">
              <a:lnSpc>
                <a:spcPts val="3200"/>
              </a:lnSpc>
              <a:buFontTx/>
              <a:buAutoNum type="arabicPeriod"/>
              <a:defRPr/>
            </a:pPr>
            <a:r>
              <a:rPr lang="ru-RU" sz="2400" b="1" dirty="0">
                <a:solidFill>
                  <a:srgbClr val="669900"/>
                </a:solidFill>
                <a:latin typeface="Arial" panose="020B0604020202020204" pitchFamily="34" charset="0"/>
                <a:cs typeface="Arial" panose="020B0604020202020204" pitchFamily="34" charset="0"/>
              </a:rPr>
              <a:t>Либеральный</a:t>
            </a:r>
          </a:p>
          <a:p>
            <a:pPr algn="just">
              <a:defRPr/>
            </a:pPr>
            <a:endParaRPr lang="ru-RU" sz="2400" dirty="0">
              <a:solidFill>
                <a:srgbClr val="003300"/>
              </a:solidFill>
              <a:latin typeface="Arial" panose="020B0604020202020204" pitchFamily="34" charset="0"/>
              <a:cs typeface="Arial" panose="020B0604020202020204" pitchFamily="34" charset="0"/>
            </a:endParaRPr>
          </a:p>
          <a:p>
            <a:pPr algn="just">
              <a:defRPr/>
            </a:pPr>
            <a:r>
              <a:rPr lang="ru-RU" sz="2400" dirty="0">
                <a:solidFill>
                  <a:srgbClr val="003300"/>
                </a:solidFill>
                <a:latin typeface="Arial" panose="020B0604020202020204" pitchFamily="34" charset="0"/>
                <a:cs typeface="Arial" panose="020B0604020202020204" pitchFamily="34" charset="0"/>
              </a:rPr>
              <a:t>Эффективность конкретного стиля  зависит от ситуации, которая включает содержание выполняемой работы и индивидуальные характеристики подчиненных.   </a:t>
            </a:r>
          </a:p>
        </p:txBody>
      </p:sp>
      <p:sp>
        <p:nvSpPr>
          <p:cNvPr id="116739" name="Прямоугольник 5"/>
          <p:cNvSpPr>
            <a:spLocks noChangeArrowheads="1"/>
          </p:cNvSpPr>
          <p:nvPr/>
        </p:nvSpPr>
        <p:spPr bwMode="auto">
          <a:xfrm>
            <a:off x="1062038" y="2846388"/>
            <a:ext cx="6985000" cy="461962"/>
          </a:xfrm>
          <a:prstGeom prst="rect">
            <a:avLst/>
          </a:prstGeom>
          <a:noFill/>
          <a:ln w="9525">
            <a:solidFill>
              <a:schemeClr val="tx1"/>
            </a:solidFill>
            <a:prstDash val="lgDash"/>
            <a:miter lim="800000"/>
            <a:headEnd/>
            <a:tailEnd/>
          </a:ln>
        </p:spPr>
        <p:txBody>
          <a:bodyPr>
            <a:spAutoFit/>
          </a:bodyPr>
          <a:lstStyle/>
          <a:p>
            <a:pPr algn="ctr"/>
            <a:r>
              <a:rPr lang="ru-RU" altLang="ru-RU" sz="2400">
                <a:solidFill>
                  <a:srgbClr val="003300"/>
                </a:solidFill>
              </a:rPr>
              <a:t>Стиль руководства отражает ценности лидера. </a:t>
            </a:r>
          </a:p>
        </p:txBody>
      </p:sp>
      <p:sp>
        <p:nvSpPr>
          <p:cNvPr id="11674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674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FDF7753-3FE9-44EF-B90B-656402536F1E}" type="slidenum">
              <a:rPr lang="ru-RU" altLang="ru-RU" sz="800" smtClean="0">
                <a:solidFill>
                  <a:srgbClr val="003300"/>
                </a:solidFill>
                <a:latin typeface="Arial" charset="0"/>
                <a:cs typeface="Arial" charset="0"/>
              </a:rPr>
              <a:pPr fontAlgn="base">
                <a:spcBef>
                  <a:spcPct val="0"/>
                </a:spcBef>
                <a:spcAft>
                  <a:spcPct val="0"/>
                </a:spcAft>
              </a:pPr>
              <a:t>113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Box 1"/>
          <p:cNvSpPr txBox="1">
            <a:spLocks noChangeArrowheads="1"/>
          </p:cNvSpPr>
          <p:nvPr/>
        </p:nvSpPr>
        <p:spPr bwMode="auto">
          <a:xfrm>
            <a:off x="11113" y="-11113"/>
            <a:ext cx="9132887" cy="6950076"/>
          </a:xfrm>
          <a:prstGeom prst="rect">
            <a:avLst/>
          </a:prstGeom>
          <a:noFill/>
          <a:ln w="9525">
            <a:noFill/>
            <a:miter lim="800000"/>
            <a:headEnd/>
            <a:tailEnd/>
          </a:ln>
        </p:spPr>
        <p:txBody>
          <a:bodyPr>
            <a:spAutoFit/>
          </a:bodyPr>
          <a:lstStyle/>
          <a:p>
            <a:pPr algn="ctr">
              <a:lnSpc>
                <a:spcPts val="2700"/>
              </a:lnSpc>
            </a:pPr>
            <a:r>
              <a:rPr lang="ru-RU" altLang="ru-RU" b="1">
                <a:solidFill>
                  <a:srgbClr val="99CC00"/>
                </a:solidFill>
              </a:rPr>
              <a:t>АВТОРИТАРНЫЙ:</a:t>
            </a:r>
            <a:endParaRPr lang="ru-RU" altLang="ru-RU">
              <a:solidFill>
                <a:srgbClr val="99CC00"/>
              </a:solidFill>
            </a:endParaRPr>
          </a:p>
          <a:p>
            <a:pPr>
              <a:lnSpc>
                <a:spcPts val="2700"/>
              </a:lnSpc>
              <a:buFont typeface="Wingdings" pitchFamily="2" charset="2"/>
              <a:buChar char="§"/>
            </a:pPr>
            <a:r>
              <a:rPr lang="ru-RU" altLang="ru-RU">
                <a:solidFill>
                  <a:srgbClr val="003300"/>
                </a:solidFill>
              </a:rPr>
              <a:t>  Сосредоточение  власти и ответственности в одних руках;</a:t>
            </a:r>
          </a:p>
          <a:p>
            <a:pPr>
              <a:lnSpc>
                <a:spcPts val="2700"/>
              </a:lnSpc>
              <a:buFont typeface="Wingdings" pitchFamily="2" charset="2"/>
              <a:buChar char="§"/>
            </a:pPr>
            <a:r>
              <a:rPr lang="ru-RU" altLang="ru-RU">
                <a:solidFill>
                  <a:srgbClr val="003300"/>
                </a:solidFill>
              </a:rPr>
              <a:t>  Единоличный выбор целей и средств;</a:t>
            </a:r>
          </a:p>
          <a:p>
            <a:pPr>
              <a:lnSpc>
                <a:spcPts val="2700"/>
              </a:lnSpc>
              <a:buFont typeface="Wingdings" pitchFamily="2" charset="2"/>
              <a:buChar char="§"/>
            </a:pPr>
            <a:r>
              <a:rPr lang="ru-RU" altLang="ru-RU">
                <a:solidFill>
                  <a:srgbClr val="003300"/>
                </a:solidFill>
              </a:rPr>
              <a:t>  Коммуникации сверху;</a:t>
            </a:r>
          </a:p>
          <a:p>
            <a:pPr>
              <a:lnSpc>
                <a:spcPts val="2700"/>
              </a:lnSpc>
              <a:buFont typeface="Wingdings" pitchFamily="2" charset="2"/>
              <a:buChar char="§"/>
            </a:pPr>
            <a:r>
              <a:rPr lang="ru-RU" altLang="ru-RU">
                <a:solidFill>
                  <a:srgbClr val="003300"/>
                </a:solidFill>
              </a:rPr>
              <a:t>  Внимание срочности и порядку;</a:t>
            </a:r>
          </a:p>
          <a:p>
            <a:pPr>
              <a:lnSpc>
                <a:spcPts val="2700"/>
              </a:lnSpc>
              <a:buFont typeface="Wingdings" pitchFamily="2" charset="2"/>
              <a:buChar char="§"/>
            </a:pPr>
            <a:r>
              <a:rPr lang="ru-RU" altLang="ru-RU">
                <a:solidFill>
                  <a:srgbClr val="003300"/>
                </a:solidFill>
              </a:rPr>
              <a:t>  Возможность предсказать результат;</a:t>
            </a:r>
          </a:p>
          <a:p>
            <a:pPr>
              <a:lnSpc>
                <a:spcPts val="2700"/>
              </a:lnSpc>
              <a:buFont typeface="Wingdings" pitchFamily="2" charset="2"/>
              <a:buChar char="§"/>
            </a:pPr>
            <a:r>
              <a:rPr lang="ru-RU" altLang="ru-RU">
                <a:solidFill>
                  <a:srgbClr val="003300"/>
                </a:solidFill>
              </a:rPr>
              <a:t>  Сдерживание инициатив.</a:t>
            </a:r>
          </a:p>
          <a:p>
            <a:endParaRPr lang="ru-RU" altLang="ru-RU">
              <a:solidFill>
                <a:srgbClr val="003300"/>
              </a:solidFill>
            </a:endParaRPr>
          </a:p>
          <a:p>
            <a:pPr algn="ctr">
              <a:lnSpc>
                <a:spcPts val="2700"/>
              </a:lnSpc>
            </a:pPr>
            <a:r>
              <a:rPr lang="ru-RU" altLang="ru-RU" b="1">
                <a:solidFill>
                  <a:srgbClr val="99CC00"/>
                </a:solidFill>
              </a:rPr>
              <a:t>ДЕМОКРАТИЧНЫЙ:</a:t>
            </a:r>
          </a:p>
          <a:p>
            <a:pPr>
              <a:lnSpc>
                <a:spcPts val="2700"/>
              </a:lnSpc>
              <a:buFont typeface="Wingdings" pitchFamily="2" charset="2"/>
              <a:buChar char="§"/>
            </a:pPr>
            <a:r>
              <a:rPr lang="ru-RU" altLang="ru-RU">
                <a:solidFill>
                  <a:srgbClr val="003300"/>
                </a:solidFill>
              </a:rPr>
              <a:t>  Делегирование полномочий с удержанием ключевых позиций;</a:t>
            </a:r>
          </a:p>
          <a:p>
            <a:pPr>
              <a:lnSpc>
                <a:spcPts val="2700"/>
              </a:lnSpc>
              <a:buFont typeface="Wingdings" pitchFamily="2" charset="2"/>
              <a:buChar char="§"/>
            </a:pPr>
            <a:r>
              <a:rPr lang="ru-RU" altLang="ru-RU">
                <a:solidFill>
                  <a:srgbClr val="003300"/>
                </a:solidFill>
              </a:rPr>
              <a:t>  Принятие решений по уровням управления на основе участия;</a:t>
            </a:r>
          </a:p>
          <a:p>
            <a:pPr>
              <a:lnSpc>
                <a:spcPts val="2700"/>
              </a:lnSpc>
              <a:buFont typeface="Wingdings" pitchFamily="2" charset="2"/>
              <a:buChar char="§"/>
            </a:pPr>
            <a:r>
              <a:rPr lang="ru-RU" altLang="ru-RU">
                <a:solidFill>
                  <a:srgbClr val="003300"/>
                </a:solidFill>
              </a:rPr>
              <a:t>  Усиление обязательств по результату;</a:t>
            </a:r>
          </a:p>
          <a:p>
            <a:pPr>
              <a:lnSpc>
                <a:spcPts val="2700"/>
              </a:lnSpc>
              <a:buFont typeface="Wingdings" pitchFamily="2" charset="2"/>
              <a:buChar char="§"/>
            </a:pPr>
            <a:r>
              <a:rPr lang="ru-RU" altLang="ru-RU">
                <a:solidFill>
                  <a:srgbClr val="003300"/>
                </a:solidFill>
              </a:rPr>
              <a:t>  Требует много времени.</a:t>
            </a:r>
          </a:p>
          <a:p>
            <a:endParaRPr lang="ru-RU" altLang="ru-RU" b="1">
              <a:solidFill>
                <a:srgbClr val="003300"/>
              </a:solidFill>
            </a:endParaRPr>
          </a:p>
          <a:p>
            <a:pPr algn="ctr">
              <a:lnSpc>
                <a:spcPts val="2700"/>
              </a:lnSpc>
            </a:pPr>
            <a:r>
              <a:rPr lang="ru-RU" altLang="ru-RU" b="1">
                <a:solidFill>
                  <a:srgbClr val="99CC00"/>
                </a:solidFill>
              </a:rPr>
              <a:t>ЛИБЕРАЛЬНЫЙ:</a:t>
            </a:r>
            <a:endParaRPr lang="ru-RU" altLang="ru-RU">
              <a:solidFill>
                <a:srgbClr val="99CC00"/>
              </a:solidFill>
            </a:endParaRPr>
          </a:p>
          <a:p>
            <a:pPr>
              <a:lnSpc>
                <a:spcPts val="2700"/>
              </a:lnSpc>
              <a:buFont typeface="Wingdings" pitchFamily="2" charset="2"/>
              <a:buChar char="§"/>
            </a:pPr>
            <a:r>
              <a:rPr lang="ru-RU" altLang="ru-RU">
                <a:solidFill>
                  <a:srgbClr val="003300"/>
                </a:solidFill>
              </a:rPr>
              <a:t>  Снятие ответственности в пользу группы;</a:t>
            </a:r>
          </a:p>
          <a:p>
            <a:pPr>
              <a:lnSpc>
                <a:spcPts val="2700"/>
              </a:lnSpc>
              <a:buFont typeface="Wingdings" pitchFamily="2" charset="2"/>
              <a:buChar char="§"/>
            </a:pPr>
            <a:r>
              <a:rPr lang="ru-RU" altLang="ru-RU">
                <a:solidFill>
                  <a:srgbClr val="003300"/>
                </a:solidFill>
              </a:rPr>
              <a:t>  Предоставление группе возможности самостоятельно принимать решения;</a:t>
            </a:r>
          </a:p>
          <a:p>
            <a:pPr>
              <a:lnSpc>
                <a:spcPts val="2700"/>
              </a:lnSpc>
              <a:buFont typeface="Wingdings" pitchFamily="2" charset="2"/>
              <a:buChar char="§"/>
            </a:pPr>
            <a:r>
              <a:rPr lang="ru-RU" altLang="ru-RU">
                <a:solidFill>
                  <a:srgbClr val="003300"/>
                </a:solidFill>
              </a:rPr>
              <a:t>  Коммуникации всесторонние;</a:t>
            </a:r>
          </a:p>
          <a:p>
            <a:pPr>
              <a:lnSpc>
                <a:spcPts val="2700"/>
              </a:lnSpc>
              <a:buFont typeface="Wingdings" pitchFamily="2" charset="2"/>
              <a:buChar char="§"/>
            </a:pPr>
            <a:r>
              <a:rPr lang="ru-RU" altLang="ru-RU">
                <a:solidFill>
                  <a:srgbClr val="003300"/>
                </a:solidFill>
              </a:rPr>
              <a:t>  Работа ведется без вмешательства руководства;</a:t>
            </a:r>
          </a:p>
          <a:p>
            <a:pPr>
              <a:lnSpc>
                <a:spcPts val="2700"/>
              </a:lnSpc>
              <a:buFont typeface="Wingdings" pitchFamily="2" charset="2"/>
              <a:buChar char="§"/>
            </a:pPr>
            <a:r>
              <a:rPr lang="ru-RU" altLang="ru-RU">
                <a:solidFill>
                  <a:srgbClr val="003300"/>
                </a:solidFill>
              </a:rPr>
              <a:t>  Потеря скорости и направления.</a:t>
            </a:r>
          </a:p>
        </p:txBody>
      </p:sp>
      <p:sp>
        <p:nvSpPr>
          <p:cNvPr id="11776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776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D11228B-D968-4F0B-9C55-BEEC4AC34FF1}" type="slidenum">
              <a:rPr lang="ru-RU" altLang="ru-RU" sz="800" smtClean="0">
                <a:solidFill>
                  <a:srgbClr val="003300"/>
                </a:solidFill>
                <a:latin typeface="Arial" charset="0"/>
                <a:cs typeface="Arial" charset="0"/>
              </a:rPr>
              <a:pPr fontAlgn="base">
                <a:spcBef>
                  <a:spcPct val="0"/>
                </a:spcBef>
                <a:spcAft>
                  <a:spcPct val="0"/>
                </a:spcAft>
              </a:pPr>
              <a:t>114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Box 1"/>
          <p:cNvSpPr txBox="1">
            <a:spLocks noChangeArrowheads="1"/>
          </p:cNvSpPr>
          <p:nvPr/>
        </p:nvSpPr>
        <p:spPr bwMode="auto">
          <a:xfrm>
            <a:off x="0" y="0"/>
            <a:ext cx="8928100" cy="6586538"/>
          </a:xfrm>
          <a:prstGeom prst="rect">
            <a:avLst/>
          </a:prstGeom>
          <a:noFill/>
          <a:ln w="9525">
            <a:noFill/>
            <a:miter lim="800000"/>
            <a:headEnd/>
            <a:tailEnd/>
          </a:ln>
        </p:spPr>
        <p:txBody>
          <a:bodyPr>
            <a:spAutoFit/>
          </a:bodyPr>
          <a:lstStyle/>
          <a:p>
            <a:pPr algn="ctr"/>
            <a:r>
              <a:rPr lang="ru-RU" altLang="ru-RU" sz="2400">
                <a:solidFill>
                  <a:srgbClr val="003300"/>
                </a:solidFill>
              </a:rPr>
              <a:t>Группа должна доверять руководителю</a:t>
            </a:r>
          </a:p>
          <a:p>
            <a:r>
              <a:rPr lang="ru-RU" altLang="ru-RU" sz="1000">
                <a:solidFill>
                  <a:srgbClr val="003300"/>
                </a:solidFill>
              </a:rPr>
              <a:t> </a:t>
            </a:r>
          </a:p>
          <a:p>
            <a:r>
              <a:rPr lang="ru-RU" altLang="ru-RU" sz="2000">
                <a:solidFill>
                  <a:srgbClr val="003300"/>
                </a:solidFill>
              </a:rPr>
              <a:t>Анализ, проведенный в Англии показал, на предприятиях, где люди доверяют руководству нет саботажа и аварий. И наоборот, при неудовлетворенности руководством число аварий, саботажа, количество брака растет.</a:t>
            </a:r>
          </a:p>
          <a:p>
            <a:r>
              <a:rPr lang="ru-RU" altLang="ru-RU" sz="1400">
                <a:solidFill>
                  <a:srgbClr val="003300"/>
                </a:solidFill>
              </a:rPr>
              <a:t> </a:t>
            </a:r>
          </a:p>
          <a:p>
            <a:r>
              <a:rPr lang="ru-RU" altLang="ru-RU" sz="2000">
                <a:solidFill>
                  <a:srgbClr val="003300"/>
                </a:solidFill>
              </a:rPr>
              <a:t>По мнению менеджеров, руководивших предприятиями с плохой обстановкой, наиболее важными  качествами руководителя являются:</a:t>
            </a:r>
          </a:p>
          <a:p>
            <a:endParaRPr lang="ru-RU" altLang="ru-RU" sz="1000">
              <a:solidFill>
                <a:srgbClr val="003300"/>
              </a:solidFill>
            </a:endParaRPr>
          </a:p>
          <a:p>
            <a:r>
              <a:rPr lang="ru-RU" altLang="ru-RU" i="1">
                <a:solidFill>
                  <a:srgbClr val="003300"/>
                </a:solidFill>
              </a:rPr>
              <a:t>-  пробивная способность</a:t>
            </a:r>
            <a:endParaRPr lang="ru-RU" altLang="ru-RU">
              <a:solidFill>
                <a:srgbClr val="003300"/>
              </a:solidFill>
            </a:endParaRPr>
          </a:p>
          <a:p>
            <a:r>
              <a:rPr lang="ru-RU" altLang="ru-RU" i="1">
                <a:solidFill>
                  <a:srgbClr val="003300"/>
                </a:solidFill>
              </a:rPr>
              <a:t>-  сила принятия решения</a:t>
            </a:r>
            <a:endParaRPr lang="ru-RU" altLang="ru-RU">
              <a:solidFill>
                <a:srgbClr val="003300"/>
              </a:solidFill>
            </a:endParaRPr>
          </a:p>
          <a:p>
            <a:r>
              <a:rPr lang="ru-RU" altLang="ru-RU" i="1">
                <a:solidFill>
                  <a:srgbClr val="003300"/>
                </a:solidFill>
              </a:rPr>
              <a:t>-  ориентация на достижение поставленных целей</a:t>
            </a:r>
            <a:endParaRPr lang="ru-RU" altLang="ru-RU">
              <a:solidFill>
                <a:srgbClr val="003300"/>
              </a:solidFill>
            </a:endParaRPr>
          </a:p>
          <a:p>
            <a:r>
              <a:rPr lang="ru-RU" altLang="ru-RU" i="1">
                <a:solidFill>
                  <a:srgbClr val="003300"/>
                </a:solidFill>
              </a:rPr>
              <a:t>-  самодисциплина</a:t>
            </a:r>
            <a:endParaRPr lang="ru-RU" altLang="ru-RU">
              <a:solidFill>
                <a:srgbClr val="003300"/>
              </a:solidFill>
            </a:endParaRPr>
          </a:p>
          <a:p>
            <a:r>
              <a:rPr lang="ru-RU" altLang="ru-RU" i="1">
                <a:solidFill>
                  <a:srgbClr val="003300"/>
                </a:solidFill>
              </a:rPr>
              <a:t>-  постановка целей</a:t>
            </a:r>
            <a:endParaRPr lang="ru-RU" altLang="ru-RU">
              <a:solidFill>
                <a:srgbClr val="003300"/>
              </a:solidFill>
            </a:endParaRPr>
          </a:p>
          <a:p>
            <a:r>
              <a:rPr lang="ru-RU" altLang="ru-RU" i="1">
                <a:solidFill>
                  <a:srgbClr val="003300"/>
                </a:solidFill>
              </a:rPr>
              <a:t>-  собственная инициатива</a:t>
            </a:r>
            <a:endParaRPr lang="ru-RU" altLang="ru-RU">
              <a:solidFill>
                <a:srgbClr val="003300"/>
              </a:solidFill>
            </a:endParaRPr>
          </a:p>
          <a:p>
            <a:r>
              <a:rPr lang="ru-RU" altLang="ru-RU" i="1">
                <a:solidFill>
                  <a:srgbClr val="003300"/>
                </a:solidFill>
              </a:rPr>
              <a:t>-  самоуверенность</a:t>
            </a:r>
            <a:endParaRPr lang="ru-RU" altLang="ru-RU">
              <a:solidFill>
                <a:srgbClr val="003300"/>
              </a:solidFill>
            </a:endParaRPr>
          </a:p>
          <a:p>
            <a:r>
              <a:rPr lang="ru-RU" altLang="ru-RU" i="1">
                <a:solidFill>
                  <a:srgbClr val="003300"/>
                </a:solidFill>
              </a:rPr>
              <a:t>-  самоувлеченность</a:t>
            </a:r>
            <a:endParaRPr lang="ru-RU" altLang="ru-RU">
              <a:solidFill>
                <a:srgbClr val="003300"/>
              </a:solidFill>
            </a:endParaRPr>
          </a:p>
          <a:p>
            <a:r>
              <a:rPr lang="ru-RU" altLang="ru-RU" i="1">
                <a:solidFill>
                  <a:srgbClr val="003300"/>
                </a:solidFill>
              </a:rPr>
              <a:t>-  приспосабливаемость  к коллективу  </a:t>
            </a:r>
            <a:endParaRPr lang="ru-RU" altLang="ru-RU">
              <a:solidFill>
                <a:srgbClr val="003300"/>
              </a:solidFill>
            </a:endParaRPr>
          </a:p>
          <a:p>
            <a:r>
              <a:rPr lang="ru-RU" altLang="ru-RU" i="1">
                <a:solidFill>
                  <a:srgbClr val="003300"/>
                </a:solidFill>
              </a:rPr>
              <a:t>-  готовность к самообразованию</a:t>
            </a:r>
            <a:endParaRPr lang="ru-RU" altLang="ru-RU">
              <a:solidFill>
                <a:srgbClr val="003300"/>
              </a:solidFill>
            </a:endParaRPr>
          </a:p>
          <a:p>
            <a:r>
              <a:rPr lang="ru-RU" altLang="ru-RU" i="1">
                <a:solidFill>
                  <a:srgbClr val="003300"/>
                </a:solidFill>
              </a:rPr>
              <a:t>-  гибкость</a:t>
            </a:r>
            <a:endParaRPr lang="ru-RU" altLang="ru-RU">
              <a:solidFill>
                <a:srgbClr val="003300"/>
              </a:solidFill>
            </a:endParaRPr>
          </a:p>
          <a:p>
            <a:pPr>
              <a:buFontTx/>
              <a:buChar char="-"/>
            </a:pPr>
            <a:r>
              <a:rPr lang="ru-RU" altLang="ru-RU" i="1">
                <a:solidFill>
                  <a:srgbClr val="003300"/>
                </a:solidFill>
              </a:rPr>
              <a:t>  сопереживание.</a:t>
            </a:r>
          </a:p>
          <a:p>
            <a:endParaRPr lang="ru-RU" altLang="ru-RU" sz="800">
              <a:solidFill>
                <a:srgbClr val="003300"/>
              </a:solidFill>
            </a:endParaRPr>
          </a:p>
          <a:p>
            <a:r>
              <a:rPr lang="ru-RU" altLang="ru-RU" sz="2000">
                <a:solidFill>
                  <a:srgbClr val="003300"/>
                </a:solidFill>
              </a:rPr>
              <a:t>Способность работы в коллективе стояла на последнем месте.</a:t>
            </a:r>
          </a:p>
        </p:txBody>
      </p:sp>
      <p:sp>
        <p:nvSpPr>
          <p:cNvPr id="11878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878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2A62B5D-44F6-4A83-A439-0BFE35E38193}" type="slidenum">
              <a:rPr lang="ru-RU" altLang="ru-RU" sz="800" smtClean="0">
                <a:solidFill>
                  <a:srgbClr val="003300"/>
                </a:solidFill>
                <a:latin typeface="Arial" charset="0"/>
                <a:cs typeface="Arial" charset="0"/>
              </a:rPr>
              <a:pPr fontAlgn="base">
                <a:spcBef>
                  <a:spcPct val="0"/>
                </a:spcBef>
                <a:spcAft>
                  <a:spcPct val="0"/>
                </a:spcAft>
              </a:pPr>
              <a:t>115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Box 1"/>
          <p:cNvSpPr txBox="1">
            <a:spLocks noChangeArrowheads="1"/>
          </p:cNvSpPr>
          <p:nvPr/>
        </p:nvSpPr>
        <p:spPr bwMode="auto">
          <a:xfrm>
            <a:off x="101600" y="1436688"/>
            <a:ext cx="8928100" cy="3662362"/>
          </a:xfrm>
          <a:prstGeom prst="rect">
            <a:avLst/>
          </a:prstGeom>
          <a:noFill/>
          <a:ln w="9525">
            <a:noFill/>
            <a:miter lim="800000"/>
            <a:headEnd/>
            <a:tailEnd/>
          </a:ln>
        </p:spPr>
        <p:txBody>
          <a:bodyPr>
            <a:spAutoFit/>
          </a:bodyPr>
          <a:lstStyle/>
          <a:p>
            <a:pPr algn="ctr"/>
            <a:r>
              <a:rPr lang="ru-RU" altLang="ru-RU" sz="2000">
                <a:solidFill>
                  <a:srgbClr val="003300"/>
                </a:solidFill>
              </a:rPr>
              <a:t> </a:t>
            </a:r>
            <a:r>
              <a:rPr lang="ru-RU" altLang="ru-RU" sz="2000" b="1" i="1">
                <a:solidFill>
                  <a:srgbClr val="003300"/>
                </a:solidFill>
              </a:rPr>
              <a:t>Результат:</a:t>
            </a:r>
          </a:p>
          <a:p>
            <a:pPr algn="just"/>
            <a:r>
              <a:rPr lang="ru-RU" altLang="ru-RU" sz="400">
                <a:solidFill>
                  <a:srgbClr val="003300"/>
                </a:solidFill>
              </a:rPr>
              <a:t> </a:t>
            </a:r>
          </a:p>
          <a:p>
            <a:pPr algn="just"/>
            <a:r>
              <a:rPr lang="ru-RU" altLang="ru-RU" sz="2000" b="1">
                <a:solidFill>
                  <a:srgbClr val="99CC00"/>
                </a:solidFill>
              </a:rPr>
              <a:t>При авторитарном стиле</a:t>
            </a:r>
            <a:r>
              <a:rPr lang="ru-RU" altLang="ru-RU" sz="2000">
                <a:solidFill>
                  <a:srgbClr val="99CC00"/>
                </a:solidFill>
              </a:rPr>
              <a:t> </a:t>
            </a:r>
            <a:r>
              <a:rPr lang="ru-RU" altLang="ru-RU" sz="2000">
                <a:solidFill>
                  <a:srgbClr val="003300"/>
                </a:solidFill>
              </a:rPr>
              <a:t>было больше агрессии и зависимости. Результат был несколько выше, а мотивация - значительно ниже, чем в других группах. Если руководитель опаздывал, никто не начинал работать; в его отсутствие значительно падала производительность.</a:t>
            </a:r>
          </a:p>
          <a:p>
            <a:pPr algn="just"/>
            <a:r>
              <a:rPr lang="ru-RU" altLang="ru-RU" sz="400">
                <a:solidFill>
                  <a:srgbClr val="003300"/>
                </a:solidFill>
              </a:rPr>
              <a:t> </a:t>
            </a:r>
          </a:p>
          <a:p>
            <a:pPr algn="just"/>
            <a:r>
              <a:rPr lang="ru-RU" altLang="ru-RU" sz="2000" b="1">
                <a:solidFill>
                  <a:srgbClr val="99CC00"/>
                </a:solidFill>
              </a:rPr>
              <a:t>При демократическом стиле </a:t>
            </a:r>
            <a:r>
              <a:rPr lang="ru-RU" altLang="ru-RU" sz="2000">
                <a:solidFill>
                  <a:srgbClr val="003300"/>
                </a:solidFill>
              </a:rPr>
              <a:t>климат был лучше, повышалась мотивация и заинтересованность в труде и его результатах.</a:t>
            </a:r>
          </a:p>
          <a:p>
            <a:pPr algn="just"/>
            <a:r>
              <a:rPr lang="ru-RU" altLang="ru-RU" sz="2000">
                <a:solidFill>
                  <a:srgbClr val="003300"/>
                </a:solidFill>
              </a:rPr>
              <a:t>Смена демократического руководства авторитарным происходила быстро, в обратном направлении требовалось гораздо больше времени.</a:t>
            </a:r>
          </a:p>
          <a:p>
            <a:pPr algn="just"/>
            <a:r>
              <a:rPr lang="ru-RU" altLang="ru-RU" sz="400">
                <a:solidFill>
                  <a:srgbClr val="003300"/>
                </a:solidFill>
              </a:rPr>
              <a:t> </a:t>
            </a:r>
          </a:p>
          <a:p>
            <a:pPr algn="just"/>
            <a:r>
              <a:rPr lang="ru-RU" altLang="ru-RU" sz="2000" b="1">
                <a:solidFill>
                  <a:srgbClr val="99CC00"/>
                </a:solidFill>
              </a:rPr>
              <a:t>При либеральном стиле</a:t>
            </a:r>
            <a:r>
              <a:rPr lang="ru-RU" altLang="ru-RU" sz="2000">
                <a:solidFill>
                  <a:srgbClr val="99CC00"/>
                </a:solidFill>
              </a:rPr>
              <a:t> </a:t>
            </a:r>
            <a:r>
              <a:rPr lang="ru-RU" altLang="ru-RU" sz="2000">
                <a:solidFill>
                  <a:srgbClr val="003300"/>
                </a:solidFill>
              </a:rPr>
              <a:t>создавался отличный климат в группе, но результаты работы были значительно хуже.</a:t>
            </a:r>
          </a:p>
        </p:txBody>
      </p:sp>
      <p:sp>
        <p:nvSpPr>
          <p:cNvPr id="119811" name="TextBox 1"/>
          <p:cNvSpPr txBox="1">
            <a:spLocks noChangeArrowheads="1"/>
          </p:cNvSpPr>
          <p:nvPr/>
        </p:nvSpPr>
        <p:spPr bwMode="auto">
          <a:xfrm>
            <a:off x="900113" y="5300663"/>
            <a:ext cx="7559675" cy="1446212"/>
          </a:xfrm>
          <a:prstGeom prst="rect">
            <a:avLst/>
          </a:prstGeom>
          <a:noFill/>
          <a:ln w="15875">
            <a:solidFill>
              <a:srgbClr val="002060"/>
            </a:solidFill>
            <a:prstDash val="lgDash"/>
            <a:miter lim="800000"/>
            <a:headEnd/>
            <a:tailEnd/>
          </a:ln>
        </p:spPr>
        <p:txBody>
          <a:bodyPr>
            <a:spAutoFit/>
          </a:bodyPr>
          <a:lstStyle/>
          <a:p>
            <a:pPr algn="ctr"/>
            <a:r>
              <a:rPr lang="ru-RU" altLang="ru-RU" sz="400">
                <a:solidFill>
                  <a:srgbClr val="003300"/>
                </a:solidFill>
              </a:rPr>
              <a:t> </a:t>
            </a:r>
          </a:p>
          <a:p>
            <a:pPr algn="ctr"/>
            <a:r>
              <a:rPr lang="ru-RU" altLang="ru-RU" sz="2000" b="1">
                <a:solidFill>
                  <a:srgbClr val="99CC00"/>
                </a:solidFill>
              </a:rPr>
              <a:t>Демократический</a:t>
            </a:r>
            <a:r>
              <a:rPr lang="ru-RU" altLang="ru-RU" sz="2000">
                <a:solidFill>
                  <a:srgbClr val="003300"/>
                </a:solidFill>
              </a:rPr>
              <a:t> стиль дети оценили выше.</a:t>
            </a:r>
          </a:p>
          <a:p>
            <a:pPr algn="ctr"/>
            <a:r>
              <a:rPr lang="ru-RU" altLang="ru-RU" sz="400">
                <a:solidFill>
                  <a:srgbClr val="003300"/>
                </a:solidFill>
              </a:rPr>
              <a:t> </a:t>
            </a:r>
          </a:p>
          <a:p>
            <a:pPr algn="ctr"/>
            <a:r>
              <a:rPr lang="ru-RU" altLang="ru-RU" sz="2000">
                <a:solidFill>
                  <a:srgbClr val="003300"/>
                </a:solidFill>
              </a:rPr>
              <a:t>Он эффективен, если руководитель готов передать ответственность за результат, стремится создать хорошую атмосферу и не хочет постоянно заниматься контролем.</a:t>
            </a:r>
          </a:p>
        </p:txBody>
      </p:sp>
      <p:cxnSp>
        <p:nvCxnSpPr>
          <p:cNvPr id="4" name="Прямая соединительная линия 3"/>
          <p:cNvCxnSpPr/>
          <p:nvPr/>
        </p:nvCxnSpPr>
        <p:spPr>
          <a:xfrm rot="5400000">
            <a:off x="-325437" y="812800"/>
            <a:ext cx="144145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19813" name="Прямоугольник 5"/>
          <p:cNvSpPr>
            <a:spLocks noChangeArrowheads="1"/>
          </p:cNvSpPr>
          <p:nvPr/>
        </p:nvSpPr>
        <p:spPr bwMode="auto">
          <a:xfrm>
            <a:off x="611188" y="236538"/>
            <a:ext cx="8353425" cy="1200150"/>
          </a:xfrm>
          <a:prstGeom prst="rect">
            <a:avLst/>
          </a:prstGeom>
          <a:noFill/>
          <a:ln w="9525">
            <a:noFill/>
            <a:miter lim="800000"/>
            <a:headEnd/>
            <a:tailEnd/>
          </a:ln>
        </p:spPr>
        <p:txBody>
          <a:bodyPr>
            <a:spAutoFit/>
          </a:bodyPr>
          <a:lstStyle/>
          <a:p>
            <a:pPr algn="just"/>
            <a:r>
              <a:rPr lang="ru-RU" altLang="ru-RU" b="1" i="1">
                <a:solidFill>
                  <a:srgbClr val="003300"/>
                </a:solidFill>
              </a:rPr>
              <a:t>Пример:  </a:t>
            </a:r>
            <a:r>
              <a:rPr lang="ru-RU" altLang="ru-RU" i="1">
                <a:solidFill>
                  <a:srgbClr val="003300"/>
                </a:solidFill>
              </a:rPr>
              <a:t>Более 21 недели наблюдались три группы школьников во время уроков труда. Руководители групп применяли авторитарный, демократичный и либеральный стили в течение семи недель. После этого срока распределение групп и руководители менялись.</a:t>
            </a:r>
          </a:p>
        </p:txBody>
      </p:sp>
      <p:sp>
        <p:nvSpPr>
          <p:cNvPr id="11981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1981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8AAF5C9-0D0A-4885-82CB-D7F746FAF300}" type="slidenum">
              <a:rPr lang="ru-RU" altLang="ru-RU" sz="800" smtClean="0">
                <a:solidFill>
                  <a:srgbClr val="003300"/>
                </a:solidFill>
                <a:latin typeface="Arial" charset="0"/>
                <a:cs typeface="Arial" charset="0"/>
              </a:rPr>
              <a:pPr fontAlgn="base">
                <a:spcBef>
                  <a:spcPct val="0"/>
                </a:spcBef>
                <a:spcAft>
                  <a:spcPct val="0"/>
                </a:spcAft>
              </a:pPr>
              <a:t>116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1"/>
          <p:cNvSpPr txBox="1">
            <a:spLocks noChangeArrowheads="1"/>
          </p:cNvSpPr>
          <p:nvPr/>
        </p:nvSpPr>
        <p:spPr bwMode="auto">
          <a:xfrm>
            <a:off x="0" y="20638"/>
            <a:ext cx="8928100" cy="655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r>
              <a:rPr lang="ru-RU" altLang="ru-RU" sz="2000" b="1" dirty="0">
                <a:solidFill>
                  <a:srgbClr val="336600"/>
                </a:solidFill>
                <a:latin typeface="Arial" panose="020B0604020202020204" pitchFamily="34" charset="0"/>
                <a:cs typeface="Arial" panose="020B0604020202020204" pitchFamily="34" charset="0"/>
              </a:rPr>
              <a:t>ВЫБОР ЭФФЕКТИВНОГО СТИЛЯ РУКОВОДСТВА</a:t>
            </a:r>
          </a:p>
          <a:p>
            <a:pPr algn="ctr" eaLnBrk="1" hangingPunct="1">
              <a:spcBef>
                <a:spcPct val="0"/>
              </a:spcBef>
              <a:buFontTx/>
              <a:buNone/>
              <a:defRPr/>
            </a:pPr>
            <a:endParaRPr lang="ru-RU" altLang="ru-RU" sz="2000" dirty="0">
              <a:solidFill>
                <a:srgbClr val="003300"/>
              </a:solidFill>
              <a:latin typeface="Arial" panose="020B0604020202020204" pitchFamily="34" charset="0"/>
              <a:cs typeface="Arial" panose="020B0604020202020204" pitchFamily="34" charset="0"/>
            </a:endParaRPr>
          </a:p>
          <a:p>
            <a:pPr algn="just" eaLnBrk="1" hangingPunct="1">
              <a:spcBef>
                <a:spcPct val="0"/>
              </a:spcBef>
              <a:buFontTx/>
              <a:buNone/>
              <a:defRPr/>
            </a:pPr>
            <a:r>
              <a:rPr lang="ru-RU" altLang="ru-RU" sz="2000" dirty="0">
                <a:solidFill>
                  <a:srgbClr val="003300"/>
                </a:solidFill>
                <a:latin typeface="Arial" panose="020B0604020202020204" pitchFamily="34" charset="0"/>
                <a:cs typeface="Arial" panose="020B0604020202020204" pitchFamily="34" charset="0"/>
              </a:rPr>
              <a:t>Зависит от внимания менеджера к работе и работникам. Результаты исследований </a:t>
            </a:r>
            <a:r>
              <a:rPr lang="ru-RU" altLang="ru-RU" sz="2000" dirty="0" err="1">
                <a:solidFill>
                  <a:srgbClr val="003300"/>
                </a:solidFill>
                <a:latin typeface="Arial" panose="020B0604020202020204" pitchFamily="34" charset="0"/>
                <a:cs typeface="Arial" panose="020B0604020202020204" pitchFamily="34" charset="0"/>
              </a:rPr>
              <a:t>Мичиганского</a:t>
            </a:r>
            <a:r>
              <a:rPr lang="ru-RU" altLang="ru-RU" sz="2000" dirty="0">
                <a:solidFill>
                  <a:srgbClr val="003300"/>
                </a:solidFill>
                <a:latin typeface="Arial" panose="020B0604020202020204" pitchFamily="34" charset="0"/>
                <a:cs typeface="Arial" panose="020B0604020202020204" pitchFamily="34" charset="0"/>
              </a:rPr>
              <a:t> университета сводятся к следующим выводам:  </a:t>
            </a:r>
          </a:p>
          <a:p>
            <a:pPr algn="ctr" eaLnBrk="1" hangingPunct="1">
              <a:lnSpc>
                <a:spcPct val="150000"/>
              </a:lnSpc>
              <a:spcBef>
                <a:spcPct val="0"/>
              </a:spcBef>
              <a:buFontTx/>
              <a:buNone/>
              <a:defRPr/>
            </a:pPr>
            <a:r>
              <a:rPr lang="ru-RU" altLang="ru-RU" sz="2000" b="1" dirty="0" smtClean="0">
                <a:solidFill>
                  <a:srgbClr val="99CC00"/>
                </a:solidFill>
                <a:latin typeface="Arial" panose="020B0604020202020204" pitchFamily="34" charset="0"/>
                <a:cs typeface="Arial" panose="020B0604020202020204" pitchFamily="34" charset="0"/>
              </a:rPr>
              <a:t>ЭФФЕКТИВНЫЙ  </a:t>
            </a:r>
            <a:r>
              <a:rPr lang="ru-RU" altLang="ru-RU" sz="2000" b="1" dirty="0">
                <a:solidFill>
                  <a:srgbClr val="99CC00"/>
                </a:solidFill>
                <a:latin typeface="Arial" panose="020B0604020202020204" pitchFamily="34" charset="0"/>
                <a:cs typeface="Arial" panose="020B0604020202020204" pitchFamily="34" charset="0"/>
              </a:rPr>
              <a:t>ЛИДЕР</a:t>
            </a:r>
          </a:p>
          <a:p>
            <a:pPr marL="342900" indent="-342900" algn="just" eaLnBrk="1" hangingPunct="1">
              <a:lnSpc>
                <a:spcPct val="150000"/>
              </a:lnSpc>
              <a:spcBef>
                <a:spcPct val="0"/>
              </a:spcBef>
              <a:buFont typeface="Wingdings" panose="05000000000000000000" pitchFamily="2" charset="2"/>
              <a:buChar char="v"/>
              <a:defRPr/>
            </a:pPr>
            <a:r>
              <a:rPr lang="en-US" altLang="ru-RU" sz="2000" dirty="0" smtClean="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Имеет тенденцию к оказанию поддержки работникам и развитию хороших отношений с ними</a:t>
            </a:r>
            <a:r>
              <a:rPr lang="ru-RU" altLang="ru-RU" sz="2000" dirty="0" smtClean="0">
                <a:solidFill>
                  <a:srgbClr val="003300"/>
                </a:solidFill>
                <a:latin typeface="Arial" panose="020B0604020202020204" pitchFamily="34" charset="0"/>
                <a:cs typeface="Arial" panose="020B0604020202020204" pitchFamily="34" charset="0"/>
              </a:rPr>
              <a:t>;</a:t>
            </a:r>
            <a:endParaRPr lang="en-US" altLang="ru-RU" sz="2000" dirty="0">
              <a:solidFill>
                <a:srgbClr val="003300"/>
              </a:solidFill>
              <a:latin typeface="Arial" panose="020B0604020202020204" pitchFamily="34" charset="0"/>
              <a:cs typeface="Arial" panose="020B0604020202020204" pitchFamily="34" charset="0"/>
            </a:endParaRPr>
          </a:p>
          <a:p>
            <a:pPr marL="342900" indent="-342900" algn="just" eaLnBrk="1" hangingPunct="1">
              <a:lnSpc>
                <a:spcPct val="150000"/>
              </a:lnSpc>
              <a:spcBef>
                <a:spcPct val="0"/>
              </a:spcBef>
              <a:buFont typeface="Wingdings" panose="05000000000000000000" pitchFamily="2" charset="2"/>
              <a:buChar char="v"/>
              <a:defRPr/>
            </a:pPr>
            <a:r>
              <a:rPr lang="en-US" altLang="ru-RU" sz="2000" dirty="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Использует групповой, а не индивидуальный подход к управлению</a:t>
            </a:r>
            <a:r>
              <a:rPr lang="ru-RU" altLang="ru-RU" sz="2000" dirty="0" smtClean="0">
                <a:solidFill>
                  <a:srgbClr val="003300"/>
                </a:solidFill>
                <a:latin typeface="Arial" panose="020B0604020202020204" pitchFamily="34" charset="0"/>
                <a:cs typeface="Arial" panose="020B0604020202020204" pitchFamily="34" charset="0"/>
              </a:rPr>
              <a:t>;</a:t>
            </a:r>
            <a:endParaRPr lang="en-US" altLang="ru-RU" sz="2000" dirty="0">
              <a:solidFill>
                <a:srgbClr val="003300"/>
              </a:solidFill>
              <a:latin typeface="Arial" panose="020B0604020202020204" pitchFamily="34" charset="0"/>
              <a:cs typeface="Arial" panose="020B0604020202020204" pitchFamily="34" charset="0"/>
            </a:endParaRPr>
          </a:p>
          <a:p>
            <a:pPr marL="342900" indent="-342900" algn="just" eaLnBrk="1" hangingPunct="1">
              <a:lnSpc>
                <a:spcPct val="150000"/>
              </a:lnSpc>
              <a:spcBef>
                <a:spcPct val="0"/>
              </a:spcBef>
              <a:buFont typeface="Wingdings" panose="05000000000000000000" pitchFamily="2" charset="2"/>
              <a:buChar char="v"/>
              <a:defRPr/>
            </a:pPr>
            <a:r>
              <a:rPr lang="en-US" altLang="ru-RU" sz="2000" dirty="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Устанавливает предельно высокий уровень работы и напряженные задания.</a:t>
            </a:r>
          </a:p>
          <a:p>
            <a:pPr algn="just" eaLnBrk="1" hangingPunct="1">
              <a:spcBef>
                <a:spcPct val="0"/>
              </a:spcBef>
              <a:buFontTx/>
              <a:buNone/>
              <a:defRPr/>
            </a:pPr>
            <a:endParaRPr lang="ru-RU" altLang="ru-RU" sz="2000" dirty="0">
              <a:solidFill>
                <a:srgbClr val="003300"/>
              </a:solidFill>
              <a:latin typeface="Arial" panose="020B0604020202020204" pitchFamily="34" charset="0"/>
              <a:cs typeface="Arial" panose="020B0604020202020204" pitchFamily="34" charset="0"/>
            </a:endParaRPr>
          </a:p>
          <a:p>
            <a:pPr algn="just" eaLnBrk="1" hangingPunct="1">
              <a:spcBef>
                <a:spcPct val="0"/>
              </a:spcBef>
              <a:buFontTx/>
              <a:buNone/>
              <a:defRPr/>
            </a:pPr>
            <a:r>
              <a:rPr lang="ru-RU" altLang="ru-RU" sz="2000" dirty="0">
                <a:solidFill>
                  <a:srgbClr val="003300"/>
                </a:solidFill>
                <a:latin typeface="Arial" panose="020B0604020202020204" pitchFamily="34" charset="0"/>
                <a:cs typeface="Arial" panose="020B0604020202020204" pitchFamily="34" charset="0"/>
              </a:rPr>
              <a:t>Исследование, проведенное </a:t>
            </a:r>
            <a:r>
              <a:rPr lang="ru-RU" altLang="ru-RU" sz="2000" b="1" dirty="0" err="1">
                <a:solidFill>
                  <a:srgbClr val="99CC00"/>
                </a:solidFill>
                <a:latin typeface="Arial" panose="020B0604020202020204" pitchFamily="34" charset="0"/>
                <a:cs typeface="Arial" panose="020B0604020202020204" pitchFamily="34" charset="0"/>
              </a:rPr>
              <a:t>Ликертом</a:t>
            </a:r>
            <a:r>
              <a:rPr lang="ru-RU" altLang="ru-RU" sz="2000" dirty="0">
                <a:solidFill>
                  <a:srgbClr val="003300"/>
                </a:solidFill>
                <a:latin typeface="Arial" panose="020B0604020202020204" pitchFamily="34" charset="0"/>
                <a:cs typeface="Arial" panose="020B0604020202020204" pitchFamily="34" charset="0"/>
              </a:rPr>
              <a:t>, установило, что эффективный лидер уделяет основное внимание человеческому фактору  и старается развивать групповой подход к выполнению работы. </a:t>
            </a:r>
          </a:p>
          <a:p>
            <a:pPr algn="just" eaLnBrk="1" hangingPunct="1">
              <a:spcBef>
                <a:spcPct val="0"/>
              </a:spcBef>
              <a:buFontTx/>
              <a:buNone/>
              <a:defRPr/>
            </a:pPr>
            <a:endParaRPr lang="ru-RU" altLang="ru-RU" sz="2000" dirty="0">
              <a:solidFill>
                <a:srgbClr val="003300"/>
              </a:solidFill>
              <a:latin typeface="Arial" panose="020B0604020202020204" pitchFamily="34" charset="0"/>
              <a:cs typeface="Arial" panose="020B0604020202020204" pitchFamily="34" charset="0"/>
            </a:endParaRPr>
          </a:p>
          <a:p>
            <a:pPr algn="just" eaLnBrk="1" hangingPunct="1">
              <a:spcBef>
                <a:spcPct val="0"/>
              </a:spcBef>
              <a:buFontTx/>
              <a:buNone/>
              <a:defRPr/>
            </a:pPr>
            <a:r>
              <a:rPr lang="ru-RU" altLang="ru-RU" sz="2000" dirty="0">
                <a:solidFill>
                  <a:srgbClr val="003300"/>
                </a:solidFill>
                <a:latin typeface="Arial" panose="020B0604020202020204" pitchFamily="34" charset="0"/>
                <a:cs typeface="Arial" panose="020B0604020202020204" pitchFamily="34" charset="0"/>
              </a:rPr>
              <a:t>Им были выделены две категории лидеров, ориентированных на работу и на работников, что позволило выявить </a:t>
            </a:r>
            <a:r>
              <a:rPr lang="en-US" altLang="ru-RU" sz="2000" b="1" dirty="0" smtClean="0">
                <a:solidFill>
                  <a:srgbClr val="99CC00"/>
                </a:solidFill>
                <a:latin typeface="Arial" panose="020B0604020202020204" pitchFamily="34" charset="0"/>
                <a:cs typeface="Arial" panose="020B0604020202020204" pitchFamily="34" charset="0"/>
              </a:rPr>
              <a:t>4</a:t>
            </a:r>
            <a:r>
              <a:rPr lang="ru-RU" altLang="ru-RU" sz="2000" b="1" dirty="0" smtClean="0">
                <a:solidFill>
                  <a:srgbClr val="99CC00"/>
                </a:solidFill>
                <a:latin typeface="Arial" panose="020B0604020202020204" pitchFamily="34" charset="0"/>
                <a:cs typeface="Arial" panose="020B0604020202020204" pitchFamily="34" charset="0"/>
              </a:rPr>
              <a:t> </a:t>
            </a:r>
            <a:r>
              <a:rPr lang="ru-RU" altLang="ru-RU" sz="2000" b="1" dirty="0">
                <a:solidFill>
                  <a:srgbClr val="99CC00"/>
                </a:solidFill>
                <a:latin typeface="Arial" panose="020B0604020202020204" pitchFamily="34" charset="0"/>
                <a:cs typeface="Arial" panose="020B0604020202020204" pitchFamily="34" charset="0"/>
              </a:rPr>
              <a:t>стиля управления</a:t>
            </a:r>
            <a:r>
              <a:rPr lang="ru-RU" altLang="ru-RU" sz="2000" dirty="0">
                <a:solidFill>
                  <a:srgbClr val="003300"/>
                </a:solidFill>
                <a:latin typeface="Arial" panose="020B0604020202020204" pitchFamily="34" charset="0"/>
                <a:cs typeface="Arial" panose="020B0604020202020204" pitchFamily="34" charset="0"/>
              </a:rPr>
              <a:t>:</a:t>
            </a:r>
          </a:p>
        </p:txBody>
      </p:sp>
      <p:sp>
        <p:nvSpPr>
          <p:cNvPr id="12083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083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0CF3003-ED02-4824-9D7E-4AC1BF9CBD8A}" type="slidenum">
              <a:rPr lang="ru-RU" altLang="ru-RU" sz="800" smtClean="0">
                <a:solidFill>
                  <a:srgbClr val="003300"/>
                </a:solidFill>
                <a:latin typeface="Arial" charset="0"/>
                <a:cs typeface="Arial" charset="0"/>
              </a:rPr>
              <a:pPr fontAlgn="base">
                <a:spcBef>
                  <a:spcPct val="0"/>
                </a:spcBef>
                <a:spcAft>
                  <a:spcPct val="0"/>
                </a:spcAft>
              </a:pPr>
              <a:t>117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Box 1"/>
          <p:cNvSpPr txBox="1">
            <a:spLocks noChangeArrowheads="1"/>
          </p:cNvSpPr>
          <p:nvPr/>
        </p:nvSpPr>
        <p:spPr bwMode="auto">
          <a:xfrm>
            <a:off x="0" y="115888"/>
            <a:ext cx="9144000" cy="5324475"/>
          </a:xfrm>
          <a:prstGeom prst="rect">
            <a:avLst/>
          </a:prstGeom>
          <a:noFill/>
          <a:ln w="9525">
            <a:noFill/>
            <a:miter lim="800000"/>
            <a:headEnd/>
            <a:tailEnd/>
          </a:ln>
        </p:spPr>
        <p:txBody>
          <a:bodyPr>
            <a:spAutoFit/>
          </a:bodyPr>
          <a:lstStyle/>
          <a:p>
            <a:pPr algn="just"/>
            <a:r>
              <a:rPr lang="ru-RU" altLang="ru-RU" b="1">
                <a:solidFill>
                  <a:srgbClr val="99CC00"/>
                </a:solidFill>
              </a:rPr>
              <a:t>1. Ориентирован на выполнение задания. </a:t>
            </a:r>
            <a:r>
              <a:rPr lang="ru-RU" altLang="ru-RU">
                <a:solidFill>
                  <a:srgbClr val="003300"/>
                </a:solidFill>
              </a:rPr>
              <a:t>Сильно структурированный авторитарный стиль. Руководитель не уверен в подчиненных и не доверяет им. В качестве факторов мотивации используются страх, угроза наказания, отдельные вознаграждения. Влияние на подчиненных основано на страхе и недоверии, на слабом взаимодействии с ними.</a:t>
            </a:r>
          </a:p>
          <a:p>
            <a:pPr algn="just"/>
            <a:endParaRPr lang="ru-RU" altLang="ru-RU" sz="800">
              <a:solidFill>
                <a:srgbClr val="003300"/>
              </a:solidFill>
            </a:endParaRPr>
          </a:p>
          <a:p>
            <a:pPr algn="just"/>
            <a:r>
              <a:rPr lang="ru-RU" altLang="ru-RU" b="1">
                <a:solidFill>
                  <a:srgbClr val="99CC00"/>
                </a:solidFill>
              </a:rPr>
              <a:t>2. Снисходительная уверенность и доверие типа «мастер – раб». </a:t>
            </a:r>
            <a:r>
              <a:rPr lang="ru-RU" altLang="ru-RU">
                <a:solidFill>
                  <a:srgbClr val="003300"/>
                </a:solidFill>
              </a:rPr>
              <a:t>Вознаграждение и, в определенной мере, наказание – в качестве мотивации.</a:t>
            </a:r>
          </a:p>
          <a:p>
            <a:pPr algn="just"/>
            <a:endParaRPr lang="ru-RU" altLang="ru-RU" sz="800">
              <a:solidFill>
                <a:srgbClr val="003300"/>
              </a:solidFill>
            </a:endParaRPr>
          </a:p>
          <a:p>
            <a:pPr algn="just"/>
            <a:r>
              <a:rPr lang="ru-RU" altLang="ru-RU" b="1">
                <a:solidFill>
                  <a:srgbClr val="99CC00"/>
                </a:solidFill>
              </a:rPr>
              <a:t>3. Уровень доверия к подчиненным высокий, но не безоговорочный</a:t>
            </a:r>
            <a:r>
              <a:rPr lang="ru-RU" altLang="ru-RU">
                <a:solidFill>
                  <a:srgbClr val="003300"/>
                </a:solidFill>
              </a:rPr>
              <a:t>, как  «начальник – подчиненный» с желанием контролировать принятие и выполнение решений. Мотивация – вознаграждения, отдельные наказания и привлечение к участию в управлении. Умеренное взаимодействие с достаточно частыми проявлениями уверенности в работниках и доверия к ним.</a:t>
            </a:r>
          </a:p>
          <a:p>
            <a:pPr algn="just"/>
            <a:endParaRPr lang="ru-RU" altLang="ru-RU" sz="800">
              <a:solidFill>
                <a:srgbClr val="003300"/>
              </a:solidFill>
            </a:endParaRPr>
          </a:p>
          <a:p>
            <a:pPr algn="just"/>
            <a:r>
              <a:rPr lang="ru-RU" altLang="ru-RU" b="1">
                <a:solidFill>
                  <a:srgbClr val="99CC00"/>
                </a:solidFill>
              </a:rPr>
              <a:t>4. Полная ориентация на развитие отношений с подчиненными и групповую работу.</a:t>
            </a:r>
            <a:r>
              <a:rPr lang="ru-RU" altLang="ru-RU">
                <a:solidFill>
                  <a:srgbClr val="99CC00"/>
                </a:solidFill>
              </a:rPr>
              <a:t> </a:t>
            </a:r>
            <a:r>
              <a:rPr lang="ru-RU" altLang="ru-RU">
                <a:solidFill>
                  <a:srgbClr val="003300"/>
                </a:solidFill>
              </a:rPr>
              <a:t>Полная уверенность в подчиненных и доверие во всем. Мотивация основана на материальном вознаграждении, система которого разработана с учетом участия работников в управлении. Влияние и взаимодействие с подчиненными основаны на глубоком и дружественном отношении. </a:t>
            </a:r>
          </a:p>
        </p:txBody>
      </p:sp>
      <p:sp>
        <p:nvSpPr>
          <p:cNvPr id="121859" name="TextBox 2"/>
          <p:cNvSpPr txBox="1">
            <a:spLocks noChangeArrowheads="1"/>
          </p:cNvSpPr>
          <p:nvPr/>
        </p:nvSpPr>
        <p:spPr bwMode="auto">
          <a:xfrm>
            <a:off x="1825625" y="5802313"/>
            <a:ext cx="6192838" cy="923925"/>
          </a:xfrm>
          <a:prstGeom prst="rect">
            <a:avLst/>
          </a:prstGeom>
          <a:noFill/>
          <a:ln w="15875">
            <a:solidFill>
              <a:schemeClr val="tx1"/>
            </a:solidFill>
            <a:prstDash val="lgDash"/>
            <a:miter lim="800000"/>
            <a:headEnd/>
            <a:tailEnd/>
          </a:ln>
        </p:spPr>
        <p:txBody>
          <a:bodyPr>
            <a:spAutoFit/>
          </a:bodyPr>
          <a:lstStyle/>
          <a:p>
            <a:pPr algn="ctr"/>
            <a:r>
              <a:rPr lang="ru-RU" altLang="ru-RU">
                <a:solidFill>
                  <a:srgbClr val="003300"/>
                </a:solidFill>
              </a:rPr>
              <a:t>Эффективное управление ближе к </a:t>
            </a:r>
            <a:r>
              <a:rPr lang="ru-RU" altLang="ru-RU" b="1">
                <a:solidFill>
                  <a:srgbClr val="99CC00"/>
                </a:solidFill>
              </a:rPr>
              <a:t>четвертому</a:t>
            </a:r>
            <a:r>
              <a:rPr lang="ru-RU" altLang="ru-RU">
                <a:solidFill>
                  <a:srgbClr val="003300"/>
                </a:solidFill>
              </a:rPr>
              <a:t> типу, но переход к нему требует большей работы менеджмента по формированию коллектива.</a:t>
            </a:r>
          </a:p>
        </p:txBody>
      </p:sp>
      <p:sp>
        <p:nvSpPr>
          <p:cNvPr id="1218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18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102EAC9-9F9C-48E9-B9BB-EA6D989E3383}" type="slidenum">
              <a:rPr lang="ru-RU" altLang="ru-RU" sz="800" smtClean="0">
                <a:solidFill>
                  <a:srgbClr val="003300"/>
                </a:solidFill>
                <a:latin typeface="Arial" charset="0"/>
                <a:cs typeface="Arial" charset="0"/>
              </a:rPr>
              <a:pPr fontAlgn="base">
                <a:spcBef>
                  <a:spcPct val="0"/>
                </a:spcBef>
                <a:spcAft>
                  <a:spcPct val="0"/>
                </a:spcAft>
              </a:pPr>
              <a:t>118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Прямоугольник 1"/>
          <p:cNvSpPr>
            <a:spLocks noChangeArrowheads="1"/>
          </p:cNvSpPr>
          <p:nvPr/>
        </p:nvSpPr>
        <p:spPr bwMode="auto">
          <a:xfrm>
            <a:off x="900113" y="1628775"/>
            <a:ext cx="7308850" cy="3108325"/>
          </a:xfrm>
          <a:prstGeom prst="rect">
            <a:avLst/>
          </a:prstGeom>
          <a:noFill/>
          <a:ln w="9525">
            <a:solidFill>
              <a:schemeClr val="tx1"/>
            </a:solidFill>
            <a:miter lim="800000"/>
            <a:headEnd/>
            <a:tailEnd/>
          </a:ln>
        </p:spPr>
        <p:txBody>
          <a:bodyPr>
            <a:spAutoFit/>
          </a:bodyPr>
          <a:lstStyle/>
          <a:p>
            <a:pPr eaLnBrk="0" hangingPunct="0"/>
            <a:r>
              <a:rPr lang="ru-RU" altLang="ru-RU" sz="1400">
                <a:solidFill>
                  <a:srgbClr val="003300"/>
                </a:solidFill>
              </a:rPr>
              <a:t>невысокий интерес к производству                          высокий интерес к производству</a:t>
            </a:r>
          </a:p>
          <a:p>
            <a:pPr eaLnBrk="0" hangingPunct="0"/>
            <a:r>
              <a:rPr lang="ru-RU" altLang="ru-RU" sz="1400">
                <a:solidFill>
                  <a:srgbClr val="003300"/>
                </a:solidFill>
              </a:rPr>
              <a:t>низкая производительность                                        высокая производительность</a:t>
            </a:r>
          </a:p>
          <a:p>
            <a:pPr eaLnBrk="0" hangingPunct="0"/>
            <a:r>
              <a:rPr lang="ru-RU" altLang="ru-RU" sz="1400">
                <a:solidFill>
                  <a:srgbClr val="003300"/>
                </a:solidFill>
              </a:rPr>
              <a:t>высокий интерес к людям                                            высокий интерес к людям</a:t>
            </a:r>
          </a:p>
          <a:p>
            <a:pPr eaLnBrk="0" hangingPunct="0"/>
            <a:r>
              <a:rPr lang="ru-RU" altLang="ru-RU" sz="1400">
                <a:solidFill>
                  <a:srgbClr val="003300"/>
                </a:solidFill>
              </a:rPr>
              <a:t>дружеская обстановка                                                  дружеская обстановка</a:t>
            </a:r>
          </a:p>
          <a:p>
            <a:pPr eaLnBrk="0" hangingPunct="0"/>
            <a:endParaRPr lang="ru-RU" altLang="ru-RU" sz="1400">
              <a:solidFill>
                <a:srgbClr val="003300"/>
              </a:solidFill>
            </a:endParaRPr>
          </a:p>
          <a:p>
            <a:pPr eaLnBrk="0" hangingPunct="0"/>
            <a:r>
              <a:rPr lang="ru-RU" altLang="ru-RU" sz="1400">
                <a:solidFill>
                  <a:srgbClr val="003300"/>
                </a:solidFill>
              </a:rPr>
              <a:t>                                            средний интерес к производству</a:t>
            </a:r>
          </a:p>
          <a:p>
            <a:pPr eaLnBrk="0" hangingPunct="0"/>
            <a:r>
              <a:rPr lang="ru-RU" altLang="ru-RU" sz="1400">
                <a:solidFill>
                  <a:srgbClr val="003300"/>
                </a:solidFill>
              </a:rPr>
              <a:t>                                            удовлетворительный результат</a:t>
            </a:r>
          </a:p>
          <a:p>
            <a:pPr eaLnBrk="0" hangingPunct="0"/>
            <a:r>
              <a:rPr lang="ru-RU" altLang="ru-RU" sz="1400">
                <a:solidFill>
                  <a:srgbClr val="003300"/>
                </a:solidFill>
              </a:rPr>
              <a:t>                                            невысокий интерес к людям</a:t>
            </a:r>
          </a:p>
          <a:p>
            <a:pPr eaLnBrk="0" hangingPunct="0"/>
            <a:r>
              <a:rPr lang="ru-RU" altLang="ru-RU" sz="1400">
                <a:solidFill>
                  <a:srgbClr val="003300"/>
                </a:solidFill>
              </a:rPr>
              <a:t>                                            удовлетворительная атмосфера</a:t>
            </a:r>
          </a:p>
          <a:p>
            <a:pPr eaLnBrk="0" hangingPunct="0"/>
            <a:r>
              <a:rPr lang="ru-RU" altLang="ru-RU" sz="1400">
                <a:solidFill>
                  <a:srgbClr val="003300"/>
                </a:solidFill>
              </a:rPr>
              <a:t>   </a:t>
            </a:r>
          </a:p>
          <a:p>
            <a:pPr eaLnBrk="0" hangingPunct="0"/>
            <a:r>
              <a:rPr lang="ru-RU" altLang="ru-RU" sz="1400">
                <a:solidFill>
                  <a:srgbClr val="003300"/>
                </a:solidFill>
              </a:rPr>
              <a:t>невысокий интерес к производству                          высокий интерес к производству</a:t>
            </a:r>
          </a:p>
          <a:p>
            <a:pPr eaLnBrk="0" hangingPunct="0"/>
            <a:r>
              <a:rPr lang="ru-RU" altLang="ru-RU" sz="1400">
                <a:solidFill>
                  <a:srgbClr val="003300"/>
                </a:solidFill>
              </a:rPr>
              <a:t>низкая производительность                                       высокая производительность</a:t>
            </a:r>
          </a:p>
          <a:p>
            <a:pPr eaLnBrk="0" hangingPunct="0"/>
            <a:r>
              <a:rPr lang="ru-RU" altLang="ru-RU" sz="1400">
                <a:solidFill>
                  <a:srgbClr val="003300"/>
                </a:solidFill>
              </a:rPr>
              <a:t>низкий интерес к людям                                              низкий интерес к людям</a:t>
            </a:r>
          </a:p>
          <a:p>
            <a:pPr eaLnBrk="0" hangingPunct="0"/>
            <a:r>
              <a:rPr lang="ru-RU" altLang="ru-RU" sz="1400">
                <a:solidFill>
                  <a:srgbClr val="003300"/>
                </a:solidFill>
              </a:rPr>
              <a:t>плохая рабочая обстановка                                         плохая рабочая обстановка</a:t>
            </a:r>
          </a:p>
        </p:txBody>
      </p:sp>
      <p:sp>
        <p:nvSpPr>
          <p:cNvPr id="122883" name="Line 1"/>
          <p:cNvSpPr>
            <a:spLocks noChangeShapeType="1"/>
          </p:cNvSpPr>
          <p:nvPr/>
        </p:nvSpPr>
        <p:spPr bwMode="auto">
          <a:xfrm>
            <a:off x="2555875" y="5445125"/>
            <a:ext cx="3600450" cy="0"/>
          </a:xfrm>
          <a:prstGeom prst="line">
            <a:avLst/>
          </a:prstGeom>
          <a:noFill/>
          <a:ln w="15875">
            <a:solidFill>
              <a:srgbClr val="000000"/>
            </a:solidFill>
            <a:round/>
            <a:headEnd type="none" w="med" len="lg"/>
            <a:tailEnd type="triangle" w="med" len="lg"/>
          </a:ln>
        </p:spPr>
        <p:txBody>
          <a:bodyPr/>
          <a:lstStyle/>
          <a:p>
            <a:endParaRPr lang="ru-RU"/>
          </a:p>
        </p:txBody>
      </p:sp>
      <p:sp>
        <p:nvSpPr>
          <p:cNvPr id="122884" name="Прямоугольник 3"/>
          <p:cNvSpPr>
            <a:spLocks noChangeArrowheads="1"/>
          </p:cNvSpPr>
          <p:nvPr/>
        </p:nvSpPr>
        <p:spPr bwMode="auto">
          <a:xfrm>
            <a:off x="3203575" y="5516563"/>
            <a:ext cx="2554288" cy="369887"/>
          </a:xfrm>
          <a:prstGeom prst="rect">
            <a:avLst/>
          </a:prstGeom>
          <a:noFill/>
          <a:ln w="9525">
            <a:noFill/>
            <a:miter lim="800000"/>
            <a:headEnd/>
            <a:tailEnd/>
          </a:ln>
        </p:spPr>
        <p:txBody>
          <a:bodyPr wrap="none">
            <a:spAutoFit/>
          </a:bodyPr>
          <a:lstStyle/>
          <a:p>
            <a:r>
              <a:rPr lang="ru-RU" altLang="ru-RU">
                <a:solidFill>
                  <a:srgbClr val="003300"/>
                </a:solidFill>
              </a:rPr>
              <a:t>ориентация на задачу</a:t>
            </a:r>
          </a:p>
        </p:txBody>
      </p:sp>
      <p:sp>
        <p:nvSpPr>
          <p:cNvPr id="122885" name="Прямоугольник 4"/>
          <p:cNvSpPr>
            <a:spLocks noChangeArrowheads="1"/>
          </p:cNvSpPr>
          <p:nvPr/>
        </p:nvSpPr>
        <p:spPr bwMode="auto">
          <a:xfrm>
            <a:off x="2124075" y="6165850"/>
            <a:ext cx="5299075" cy="400050"/>
          </a:xfrm>
          <a:prstGeom prst="rect">
            <a:avLst/>
          </a:prstGeom>
          <a:noFill/>
          <a:ln w="9525">
            <a:noFill/>
            <a:miter lim="800000"/>
            <a:headEnd/>
            <a:tailEnd/>
          </a:ln>
        </p:spPr>
        <p:txBody>
          <a:bodyPr wrap="none">
            <a:spAutoFit/>
          </a:bodyPr>
          <a:lstStyle/>
          <a:p>
            <a:r>
              <a:rPr lang="ru-RU" altLang="ru-RU" sz="2000" b="1">
                <a:solidFill>
                  <a:srgbClr val="003300"/>
                </a:solidFill>
              </a:rPr>
              <a:t>Матрица отношений по Блейку/Моутону</a:t>
            </a:r>
            <a:endParaRPr lang="ru-RU" altLang="ru-RU" sz="2000">
              <a:solidFill>
                <a:srgbClr val="003300"/>
              </a:solidFill>
            </a:endParaRPr>
          </a:p>
        </p:txBody>
      </p:sp>
      <p:sp>
        <p:nvSpPr>
          <p:cNvPr id="122886" name="TextBox 5"/>
          <p:cNvSpPr txBox="1">
            <a:spLocks noChangeArrowheads="1"/>
          </p:cNvSpPr>
          <p:nvPr/>
        </p:nvSpPr>
        <p:spPr bwMode="auto">
          <a:xfrm>
            <a:off x="0" y="115888"/>
            <a:ext cx="9144000" cy="923925"/>
          </a:xfrm>
          <a:prstGeom prst="rect">
            <a:avLst/>
          </a:prstGeom>
          <a:noFill/>
          <a:ln w="9525">
            <a:noFill/>
            <a:miter lim="800000"/>
            <a:headEnd/>
            <a:tailEnd/>
          </a:ln>
        </p:spPr>
        <p:txBody>
          <a:bodyPr>
            <a:spAutoFit/>
          </a:bodyPr>
          <a:lstStyle/>
          <a:p>
            <a:pPr algn="just"/>
            <a:r>
              <a:rPr lang="ru-RU" altLang="ru-RU">
                <a:solidFill>
                  <a:srgbClr val="003300"/>
                </a:solidFill>
              </a:rPr>
              <a:t>В результате комбинации двух вариантов ориентации руководителей </a:t>
            </a:r>
            <a:r>
              <a:rPr lang="ru-RU" altLang="ru-RU" b="1">
                <a:solidFill>
                  <a:srgbClr val="99CC00"/>
                </a:solidFill>
              </a:rPr>
              <a:t>на задачу </a:t>
            </a:r>
            <a:r>
              <a:rPr lang="ru-RU" altLang="ru-RU">
                <a:solidFill>
                  <a:srgbClr val="003300"/>
                </a:solidFill>
              </a:rPr>
              <a:t>(производственно-ориентированный стиль) и </a:t>
            </a:r>
            <a:r>
              <a:rPr lang="ru-RU" altLang="ru-RU" b="1">
                <a:solidFill>
                  <a:srgbClr val="99CC00"/>
                </a:solidFill>
              </a:rPr>
              <a:t>на сотрудников </a:t>
            </a:r>
          </a:p>
          <a:p>
            <a:pPr algn="just"/>
            <a:r>
              <a:rPr lang="ru-RU" altLang="ru-RU">
                <a:solidFill>
                  <a:srgbClr val="003300"/>
                </a:solidFill>
              </a:rPr>
              <a:t>(личностно-ориентированный) могут быть получены следующие результаты:</a:t>
            </a:r>
          </a:p>
        </p:txBody>
      </p:sp>
      <p:cxnSp>
        <p:nvCxnSpPr>
          <p:cNvPr id="12" name="Прямая со стрелкой 11"/>
          <p:cNvCxnSpPr/>
          <p:nvPr/>
        </p:nvCxnSpPr>
        <p:spPr>
          <a:xfrm rot="5400000" flipH="1" flipV="1">
            <a:off x="-142081" y="3356769"/>
            <a:ext cx="1571625" cy="1587"/>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288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288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89242DF-EDAA-4549-8C5E-941ABD75D73B}" type="slidenum">
              <a:rPr lang="ru-RU" altLang="ru-RU" sz="800" smtClean="0">
                <a:solidFill>
                  <a:srgbClr val="003300"/>
                </a:solidFill>
                <a:latin typeface="Arial" charset="0"/>
                <a:cs typeface="Arial" charset="0"/>
              </a:rPr>
              <a:pPr fontAlgn="base">
                <a:spcBef>
                  <a:spcPct val="0"/>
                </a:spcBef>
                <a:spcAft>
                  <a:spcPct val="0"/>
                </a:spcAft>
              </a:pPr>
              <a:t>119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0" y="357188"/>
            <a:ext cx="9144000" cy="1600200"/>
          </a:xfrm>
          <a:prstGeom prst="rect">
            <a:avLst/>
          </a:prstGeom>
          <a:noFill/>
          <a:ln w="9525">
            <a:noFill/>
            <a:miter lim="800000"/>
            <a:headEnd/>
            <a:tailEnd/>
          </a:ln>
        </p:spPr>
        <p:txBody>
          <a:bodyPr>
            <a:spAutoFit/>
          </a:bodyPr>
          <a:lstStyle/>
          <a:p>
            <a:pPr algn="ctr" hangingPunct="0"/>
            <a:r>
              <a:rPr lang="ru-RU" altLang="ru-RU" sz="2400" b="1">
                <a:solidFill>
                  <a:srgbClr val="808000"/>
                </a:solidFill>
              </a:rPr>
              <a:t>Что считать успехом управления?</a:t>
            </a:r>
          </a:p>
          <a:p>
            <a:pPr hangingPunct="0"/>
            <a:endParaRPr lang="ru-RU" altLang="ru-RU"/>
          </a:p>
          <a:p>
            <a:pPr algn="ctr" hangingPunct="0"/>
            <a:r>
              <a:rPr lang="ru-RU" altLang="ru-RU">
                <a:solidFill>
                  <a:srgbClr val="003300"/>
                </a:solidFill>
              </a:rPr>
              <a:t>Организации создаются и существуют для реализации определенных целей. </a:t>
            </a:r>
          </a:p>
          <a:p>
            <a:pPr hangingPunct="0"/>
            <a:endParaRPr lang="ru-RU" altLang="ru-RU">
              <a:solidFill>
                <a:srgbClr val="003300"/>
              </a:solidFill>
            </a:endParaRPr>
          </a:p>
          <a:p>
            <a:pPr algn="ctr" hangingPunct="0"/>
            <a:r>
              <a:rPr lang="ru-RU" altLang="ru-RU" sz="2000" b="1">
                <a:solidFill>
                  <a:srgbClr val="003300"/>
                </a:solidFill>
              </a:rPr>
              <a:t>Организация добивается успеха, если она достигает своих целей. </a:t>
            </a:r>
          </a:p>
        </p:txBody>
      </p:sp>
      <p:sp>
        <p:nvSpPr>
          <p:cNvPr id="1331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31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58AD8B8-D333-42BC-A887-8C9785F0FCC9}" type="slidenum">
              <a:rPr lang="ru-RU" altLang="ru-RU" sz="800" smtClean="0">
                <a:solidFill>
                  <a:srgbClr val="003300"/>
                </a:solidFill>
                <a:latin typeface="Arial" charset="0"/>
                <a:cs typeface="Arial" charset="0"/>
              </a:rPr>
              <a:pPr fontAlgn="base">
                <a:spcBef>
                  <a:spcPct val="0"/>
                </a:spcBef>
                <a:spcAft>
                  <a:spcPct val="0"/>
                </a:spcAft>
              </a:pPr>
              <a:t>12</a:t>
            </a:fld>
            <a:endParaRPr lang="ru-RU" altLang="ru-RU" sz="800" smtClean="0">
              <a:solidFill>
                <a:srgbClr val="003300"/>
              </a:solidFill>
              <a:latin typeface="Arial" charset="0"/>
              <a:cs typeface="Arial" charset="0"/>
            </a:endParaRPr>
          </a:p>
        </p:txBody>
      </p:sp>
      <p:sp>
        <p:nvSpPr>
          <p:cNvPr id="6" name="Скругленный прямоугольник 5"/>
          <p:cNvSpPr/>
          <p:nvPr/>
        </p:nvSpPr>
        <p:spPr>
          <a:xfrm>
            <a:off x="1403350" y="2246313"/>
            <a:ext cx="6408738" cy="4176712"/>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0">
              <a:defRPr/>
            </a:pPr>
            <a:r>
              <a:rPr lang="ru-RU" sz="2200" b="1" dirty="0">
                <a:solidFill>
                  <a:srgbClr val="003300"/>
                </a:solidFill>
                <a:latin typeface="Arial" panose="020B0604020202020204" pitchFamily="34" charset="0"/>
                <a:cs typeface="Arial" panose="020B0604020202020204" pitchFamily="34" charset="0"/>
              </a:rPr>
              <a:t>Составляющие успешного управления:</a:t>
            </a:r>
          </a:p>
          <a:p>
            <a:pP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Выживание</a:t>
            </a:r>
          </a:p>
          <a:p>
            <a:pPr algn="ct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Результативность</a:t>
            </a:r>
          </a:p>
          <a:p>
            <a:pPr algn="ct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Эффективность</a:t>
            </a:r>
          </a:p>
          <a:p>
            <a:pPr algn="ct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Производительность</a:t>
            </a:r>
          </a:p>
          <a:p>
            <a:pPr algn="ct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Качество</a:t>
            </a:r>
          </a:p>
          <a:p>
            <a:pPr algn="ctr" hangingPunct="0">
              <a:defRPr/>
            </a:pPr>
            <a:endParaRPr lang="ru-RU" b="1" dirty="0">
              <a:solidFill>
                <a:srgbClr val="003300"/>
              </a:solidFill>
              <a:latin typeface="Arial" panose="020B0604020202020204" pitchFamily="34" charset="0"/>
              <a:cs typeface="Arial" panose="020B0604020202020204" pitchFamily="34" charset="0"/>
            </a:endParaRPr>
          </a:p>
          <a:p>
            <a:pPr algn="ctr" hangingPunct="0">
              <a:defRPr/>
            </a:pPr>
            <a:r>
              <a:rPr lang="ru-RU" b="1" dirty="0">
                <a:solidFill>
                  <a:srgbClr val="003300"/>
                </a:solidFill>
                <a:latin typeface="Arial" panose="020B0604020202020204" pitchFamily="34" charset="0"/>
                <a:cs typeface="Arial" panose="020B0604020202020204" pitchFamily="34" charset="0"/>
              </a:rPr>
              <a:t>Практическая реализация</a:t>
            </a:r>
            <a:r>
              <a:rPr lang="ru-RU" dirty="0">
                <a:solidFill>
                  <a:srgbClr val="003300"/>
                </a:solidFill>
                <a:latin typeface="Arial" panose="020B0604020202020204" pitchFamily="34" charset="0"/>
                <a:cs typeface="Arial" panose="020B0604020202020204" pitchFamily="34" charset="0"/>
              </a:rPr>
              <a:t>  </a:t>
            </a:r>
          </a:p>
        </p:txBody>
      </p:sp>
    </p:spTree>
  </p:cSld>
  <p:clrMapOvr>
    <a:masterClrMapping/>
  </p:clrMapOvr>
  <p:transition>
    <p:wedg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Box 1"/>
          <p:cNvSpPr txBox="1">
            <a:spLocks noChangeArrowheads="1"/>
          </p:cNvSpPr>
          <p:nvPr/>
        </p:nvSpPr>
        <p:spPr bwMode="auto">
          <a:xfrm>
            <a:off x="215900" y="115888"/>
            <a:ext cx="8748713" cy="6481762"/>
          </a:xfrm>
          <a:prstGeom prst="rect">
            <a:avLst/>
          </a:prstGeom>
          <a:noFill/>
          <a:ln w="9525">
            <a:noFill/>
            <a:miter lim="800000"/>
            <a:headEnd/>
            <a:tailEnd/>
          </a:ln>
        </p:spPr>
        <p:txBody>
          <a:bodyPr>
            <a:spAutoFit/>
          </a:bodyPr>
          <a:lstStyle/>
          <a:p>
            <a:pPr algn="just"/>
            <a:r>
              <a:rPr lang="ru-RU" altLang="ru-RU" sz="2400" b="1">
                <a:solidFill>
                  <a:srgbClr val="99CC00"/>
                </a:solidFill>
              </a:rPr>
              <a:t>Херси и Бланчард </a:t>
            </a:r>
            <a:r>
              <a:rPr lang="ru-RU" altLang="ru-RU" sz="2400">
                <a:solidFill>
                  <a:srgbClr val="003300"/>
                </a:solidFill>
              </a:rPr>
              <a:t>показали, что выбор стиля управления должен учитывать </a:t>
            </a:r>
            <a:r>
              <a:rPr lang="ru-RU" altLang="ru-RU" sz="2400" b="1">
                <a:solidFill>
                  <a:srgbClr val="99CC00"/>
                </a:solidFill>
              </a:rPr>
              <a:t>системный и ситуационный </a:t>
            </a:r>
            <a:r>
              <a:rPr lang="ru-RU" altLang="ru-RU" sz="2400">
                <a:solidFill>
                  <a:srgbClr val="003300"/>
                </a:solidFill>
              </a:rPr>
              <a:t>подходы. </a:t>
            </a:r>
          </a:p>
          <a:p>
            <a:pPr algn="just"/>
            <a:endParaRPr lang="ru-RU" altLang="ru-RU" sz="1000">
              <a:solidFill>
                <a:srgbClr val="003300"/>
              </a:solidFill>
            </a:endParaRPr>
          </a:p>
          <a:p>
            <a:pPr algn="just"/>
            <a:r>
              <a:rPr lang="ru-RU" altLang="ru-RU" sz="2400">
                <a:solidFill>
                  <a:srgbClr val="003300"/>
                </a:solidFill>
              </a:rPr>
              <a:t>Основными параметрами, влияющими на выбор, являются</a:t>
            </a:r>
            <a:r>
              <a:rPr lang="en-US" altLang="ru-RU" sz="2400">
                <a:solidFill>
                  <a:srgbClr val="003300"/>
                </a:solidFill>
              </a:rPr>
              <a:t>:</a:t>
            </a:r>
          </a:p>
          <a:p>
            <a:pPr algn="just"/>
            <a:endParaRPr lang="en-US" altLang="ru-RU" sz="1000">
              <a:solidFill>
                <a:srgbClr val="003300"/>
              </a:solidFill>
            </a:endParaRPr>
          </a:p>
          <a:p>
            <a:pPr algn="just">
              <a:lnSpc>
                <a:spcPts val="3200"/>
              </a:lnSpc>
              <a:buFont typeface="Arial" charset="0"/>
              <a:buChar char="•"/>
            </a:pPr>
            <a:r>
              <a:rPr lang="en-US" altLang="ru-RU" sz="2400">
                <a:solidFill>
                  <a:srgbClr val="003300"/>
                </a:solidFill>
              </a:rPr>
              <a:t>  </a:t>
            </a:r>
            <a:r>
              <a:rPr lang="ru-RU" altLang="ru-RU" sz="2400">
                <a:solidFill>
                  <a:srgbClr val="003300"/>
                </a:solidFill>
              </a:rPr>
              <a:t>зрелость коллектива, </a:t>
            </a:r>
            <a:endParaRPr lang="en-US" altLang="ru-RU" sz="2400">
              <a:solidFill>
                <a:srgbClr val="003300"/>
              </a:solidFill>
            </a:endParaRPr>
          </a:p>
          <a:p>
            <a:pPr algn="just">
              <a:lnSpc>
                <a:spcPts val="3200"/>
              </a:lnSpc>
              <a:buFont typeface="Arial" charset="0"/>
              <a:buChar char="•"/>
            </a:pPr>
            <a:r>
              <a:rPr lang="en-US" altLang="ru-RU" sz="2400">
                <a:solidFill>
                  <a:srgbClr val="003300"/>
                </a:solidFill>
              </a:rPr>
              <a:t>  </a:t>
            </a:r>
            <a:r>
              <a:rPr lang="ru-RU" altLang="ru-RU" sz="2400">
                <a:solidFill>
                  <a:srgbClr val="003300"/>
                </a:solidFill>
              </a:rPr>
              <a:t>способности  работников</a:t>
            </a:r>
            <a:r>
              <a:rPr lang="en-US" altLang="ru-RU" sz="2400">
                <a:solidFill>
                  <a:srgbClr val="003300"/>
                </a:solidFill>
              </a:rPr>
              <a:t>,</a:t>
            </a:r>
          </a:p>
          <a:p>
            <a:pPr algn="just">
              <a:lnSpc>
                <a:spcPts val="3200"/>
              </a:lnSpc>
              <a:buFont typeface="Arial" charset="0"/>
              <a:buChar char="•"/>
            </a:pPr>
            <a:r>
              <a:rPr lang="en-US" altLang="ru-RU" sz="2400">
                <a:solidFill>
                  <a:srgbClr val="003300"/>
                </a:solidFill>
              </a:rPr>
              <a:t>  </a:t>
            </a:r>
            <a:r>
              <a:rPr lang="ru-RU" altLang="ru-RU" sz="2400">
                <a:solidFill>
                  <a:srgbClr val="003300"/>
                </a:solidFill>
              </a:rPr>
              <a:t>их мотивация на выполнение работы. </a:t>
            </a:r>
            <a:endParaRPr lang="en-US" altLang="ru-RU" sz="2400">
              <a:solidFill>
                <a:srgbClr val="003300"/>
              </a:solidFill>
            </a:endParaRPr>
          </a:p>
          <a:p>
            <a:pPr algn="just">
              <a:buFont typeface="Arial" charset="0"/>
              <a:buChar char="•"/>
            </a:pPr>
            <a:endParaRPr lang="en-US" altLang="ru-RU" sz="1000">
              <a:solidFill>
                <a:srgbClr val="003300"/>
              </a:solidFill>
            </a:endParaRPr>
          </a:p>
          <a:p>
            <a:pPr algn="just"/>
            <a:r>
              <a:rPr lang="ru-RU" altLang="ru-RU" sz="2400" b="1">
                <a:solidFill>
                  <a:srgbClr val="99CC00"/>
                </a:solidFill>
              </a:rPr>
              <a:t>Профессиональная составляющая </a:t>
            </a:r>
            <a:r>
              <a:rPr lang="ru-RU" altLang="ru-RU" sz="2400">
                <a:solidFill>
                  <a:srgbClr val="003300"/>
                </a:solidFill>
              </a:rPr>
              <a:t>– знания, умения, навыки, опыт, способности. </a:t>
            </a:r>
            <a:endParaRPr lang="en-US" altLang="ru-RU" sz="2400">
              <a:solidFill>
                <a:srgbClr val="003300"/>
              </a:solidFill>
            </a:endParaRPr>
          </a:p>
          <a:p>
            <a:pPr algn="just"/>
            <a:endParaRPr lang="en-US" altLang="ru-RU" sz="1000">
              <a:solidFill>
                <a:srgbClr val="003300"/>
              </a:solidFill>
            </a:endParaRPr>
          </a:p>
          <a:p>
            <a:pPr algn="just"/>
            <a:r>
              <a:rPr lang="ru-RU" altLang="ru-RU" sz="2400" b="1">
                <a:solidFill>
                  <a:srgbClr val="99CC00"/>
                </a:solidFill>
              </a:rPr>
              <a:t>Психологическая зрелость </a:t>
            </a:r>
            <a:r>
              <a:rPr lang="ru-RU" altLang="ru-RU" sz="2400">
                <a:solidFill>
                  <a:srgbClr val="003300"/>
                </a:solidFill>
              </a:rPr>
              <a:t>– мотивированность, желание выполнять работу. </a:t>
            </a:r>
            <a:endParaRPr lang="en-US" altLang="ru-RU" sz="2400">
              <a:solidFill>
                <a:srgbClr val="003300"/>
              </a:solidFill>
            </a:endParaRPr>
          </a:p>
          <a:p>
            <a:pPr algn="just"/>
            <a:endParaRPr lang="en-US" altLang="ru-RU" sz="1000">
              <a:solidFill>
                <a:srgbClr val="003300"/>
              </a:solidFill>
            </a:endParaRPr>
          </a:p>
          <a:p>
            <a:pPr algn="just"/>
            <a:r>
              <a:rPr lang="ru-RU" altLang="ru-RU" sz="2400">
                <a:solidFill>
                  <a:srgbClr val="003300"/>
                </a:solidFill>
              </a:rPr>
              <a:t>Модель Херси/Бланчарда показывает, что чем ниже инициатива сотрудников, тем больше руководитель вынужден приказывать или убеждать. При высокой инициативности руководитель может передавать им решение задачи и принимать участие в принятии решений.</a:t>
            </a:r>
          </a:p>
        </p:txBody>
      </p:sp>
      <p:sp>
        <p:nvSpPr>
          <p:cNvPr id="12390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390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1F523DD-1D7D-4B6A-B835-EF1F259F1911}" type="slidenum">
              <a:rPr lang="ru-RU" altLang="ru-RU" sz="800" smtClean="0">
                <a:solidFill>
                  <a:srgbClr val="003300"/>
                </a:solidFill>
                <a:latin typeface="Arial" charset="0"/>
                <a:cs typeface="Arial" charset="0"/>
              </a:rPr>
              <a:pPr fontAlgn="base">
                <a:spcBef>
                  <a:spcPct val="0"/>
                </a:spcBef>
                <a:spcAft>
                  <a:spcPct val="0"/>
                </a:spcAft>
              </a:pPr>
              <a:t>120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30" name="Group 1"/>
          <p:cNvGrpSpPr>
            <a:grpSpLocks noChangeAspect="1"/>
          </p:cNvGrpSpPr>
          <p:nvPr/>
        </p:nvGrpSpPr>
        <p:grpSpPr bwMode="auto">
          <a:xfrm>
            <a:off x="1274763" y="1341438"/>
            <a:ext cx="7629525" cy="3132137"/>
            <a:chOff x="3189" y="1414"/>
            <a:chExt cx="8431" cy="3482"/>
          </a:xfrm>
        </p:grpSpPr>
        <p:sp>
          <p:nvSpPr>
            <p:cNvPr id="124935" name="Line 17"/>
            <p:cNvSpPr>
              <a:spLocks noChangeShapeType="1"/>
            </p:cNvSpPr>
            <p:nvPr/>
          </p:nvSpPr>
          <p:spPr bwMode="auto">
            <a:xfrm flipV="1">
              <a:off x="3189" y="1414"/>
              <a:ext cx="0" cy="2795"/>
            </a:xfrm>
            <a:prstGeom prst="line">
              <a:avLst/>
            </a:prstGeom>
            <a:noFill/>
            <a:ln w="15875">
              <a:solidFill>
                <a:srgbClr val="000000"/>
              </a:solidFill>
              <a:round/>
              <a:headEnd/>
              <a:tailEnd type="triangle" w="med" len="med"/>
            </a:ln>
          </p:spPr>
          <p:txBody>
            <a:bodyPr/>
            <a:lstStyle/>
            <a:p>
              <a:endParaRPr lang="ru-RU"/>
            </a:p>
          </p:txBody>
        </p:sp>
        <p:sp>
          <p:nvSpPr>
            <p:cNvPr id="124936" name="Line 16"/>
            <p:cNvSpPr>
              <a:spLocks noChangeShapeType="1"/>
            </p:cNvSpPr>
            <p:nvPr/>
          </p:nvSpPr>
          <p:spPr bwMode="auto">
            <a:xfrm>
              <a:off x="3189" y="4209"/>
              <a:ext cx="8338" cy="7"/>
            </a:xfrm>
            <a:prstGeom prst="line">
              <a:avLst/>
            </a:prstGeom>
            <a:noFill/>
            <a:ln w="15875">
              <a:solidFill>
                <a:srgbClr val="000000"/>
              </a:solidFill>
              <a:round/>
              <a:headEnd/>
              <a:tailEnd type="triangle" w="med" len="med"/>
            </a:ln>
          </p:spPr>
          <p:txBody>
            <a:bodyPr/>
            <a:lstStyle/>
            <a:p>
              <a:endParaRPr lang="ru-RU"/>
            </a:p>
          </p:txBody>
        </p:sp>
        <p:cxnSp>
          <p:nvCxnSpPr>
            <p:cNvPr id="124937" name="AutoShape 15"/>
            <p:cNvCxnSpPr>
              <a:cxnSpLocks noChangeShapeType="1"/>
            </p:cNvCxnSpPr>
            <p:nvPr/>
          </p:nvCxnSpPr>
          <p:spPr bwMode="auto">
            <a:xfrm flipV="1">
              <a:off x="3441" y="2049"/>
              <a:ext cx="2400" cy="1906"/>
            </a:xfrm>
            <a:prstGeom prst="curvedConnector3">
              <a:avLst>
                <a:gd name="adj1" fmla="val 50000"/>
              </a:avLst>
            </a:prstGeom>
            <a:noFill/>
            <a:ln w="15875">
              <a:solidFill>
                <a:srgbClr val="000000"/>
              </a:solidFill>
              <a:round/>
              <a:headEnd/>
              <a:tailEnd/>
            </a:ln>
          </p:spPr>
        </p:cxnSp>
        <p:cxnSp>
          <p:nvCxnSpPr>
            <p:cNvPr id="124938" name="AutoShape 14"/>
            <p:cNvCxnSpPr>
              <a:cxnSpLocks noChangeShapeType="1"/>
            </p:cNvCxnSpPr>
            <p:nvPr/>
          </p:nvCxnSpPr>
          <p:spPr bwMode="auto">
            <a:xfrm>
              <a:off x="5841" y="2049"/>
              <a:ext cx="2400" cy="1779"/>
            </a:xfrm>
            <a:prstGeom prst="curvedConnector3">
              <a:avLst>
                <a:gd name="adj1" fmla="val 50000"/>
              </a:avLst>
            </a:prstGeom>
            <a:noFill/>
            <a:ln w="15875">
              <a:solidFill>
                <a:srgbClr val="000000"/>
              </a:solidFill>
              <a:round/>
              <a:headEnd/>
              <a:tailEnd/>
            </a:ln>
          </p:spPr>
        </p:cxnSp>
        <p:sp>
          <p:nvSpPr>
            <p:cNvPr id="124939" name="Line 13"/>
            <p:cNvSpPr>
              <a:spLocks noChangeShapeType="1"/>
            </p:cNvSpPr>
            <p:nvPr/>
          </p:nvSpPr>
          <p:spPr bwMode="auto">
            <a:xfrm>
              <a:off x="4704" y="3066"/>
              <a:ext cx="0" cy="1016"/>
            </a:xfrm>
            <a:prstGeom prst="line">
              <a:avLst/>
            </a:prstGeom>
            <a:noFill/>
            <a:ln w="15875">
              <a:solidFill>
                <a:srgbClr val="000000"/>
              </a:solidFill>
              <a:round/>
              <a:headEnd/>
              <a:tailEnd/>
            </a:ln>
          </p:spPr>
          <p:txBody>
            <a:bodyPr/>
            <a:lstStyle/>
            <a:p>
              <a:endParaRPr lang="ru-RU"/>
            </a:p>
          </p:txBody>
        </p:sp>
        <p:sp>
          <p:nvSpPr>
            <p:cNvPr id="124940" name="Line 12"/>
            <p:cNvSpPr>
              <a:spLocks noChangeShapeType="1"/>
            </p:cNvSpPr>
            <p:nvPr/>
          </p:nvSpPr>
          <p:spPr bwMode="auto">
            <a:xfrm>
              <a:off x="5841" y="2176"/>
              <a:ext cx="0" cy="1906"/>
            </a:xfrm>
            <a:prstGeom prst="line">
              <a:avLst/>
            </a:prstGeom>
            <a:noFill/>
            <a:ln w="15875">
              <a:solidFill>
                <a:srgbClr val="000000"/>
              </a:solidFill>
              <a:round/>
              <a:headEnd/>
              <a:tailEnd/>
            </a:ln>
          </p:spPr>
          <p:txBody>
            <a:bodyPr/>
            <a:lstStyle/>
            <a:p>
              <a:endParaRPr lang="ru-RU"/>
            </a:p>
          </p:txBody>
        </p:sp>
        <p:sp>
          <p:nvSpPr>
            <p:cNvPr id="124941" name="Line 11"/>
            <p:cNvSpPr>
              <a:spLocks noChangeShapeType="1"/>
            </p:cNvSpPr>
            <p:nvPr/>
          </p:nvSpPr>
          <p:spPr bwMode="auto">
            <a:xfrm>
              <a:off x="6978" y="3193"/>
              <a:ext cx="0" cy="889"/>
            </a:xfrm>
            <a:prstGeom prst="line">
              <a:avLst/>
            </a:prstGeom>
            <a:noFill/>
            <a:ln w="15875">
              <a:solidFill>
                <a:srgbClr val="000000"/>
              </a:solidFill>
              <a:round/>
              <a:headEnd/>
              <a:tailEnd/>
            </a:ln>
          </p:spPr>
          <p:txBody>
            <a:bodyPr/>
            <a:lstStyle/>
            <a:p>
              <a:endParaRPr lang="ru-RU"/>
            </a:p>
          </p:txBody>
        </p:sp>
        <p:sp>
          <p:nvSpPr>
            <p:cNvPr id="124942" name="Text Box 10"/>
            <p:cNvSpPr txBox="1">
              <a:spLocks noChangeArrowheads="1"/>
            </p:cNvSpPr>
            <p:nvPr/>
          </p:nvSpPr>
          <p:spPr bwMode="auto">
            <a:xfrm>
              <a:off x="3331" y="2855"/>
              <a:ext cx="1130" cy="381"/>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Указание</a:t>
              </a:r>
            </a:p>
          </p:txBody>
        </p:sp>
        <p:sp>
          <p:nvSpPr>
            <p:cNvPr id="124943" name="Text Box 9"/>
            <p:cNvSpPr txBox="1">
              <a:spLocks noChangeArrowheads="1"/>
            </p:cNvSpPr>
            <p:nvPr/>
          </p:nvSpPr>
          <p:spPr bwMode="auto">
            <a:xfrm>
              <a:off x="4843" y="2855"/>
              <a:ext cx="888" cy="635"/>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Убеж-дение</a:t>
              </a:r>
            </a:p>
          </p:txBody>
        </p:sp>
        <p:sp>
          <p:nvSpPr>
            <p:cNvPr id="124944" name="Text Box 8"/>
            <p:cNvSpPr txBox="1">
              <a:spLocks noChangeArrowheads="1"/>
            </p:cNvSpPr>
            <p:nvPr/>
          </p:nvSpPr>
          <p:spPr bwMode="auto">
            <a:xfrm>
              <a:off x="5878" y="2855"/>
              <a:ext cx="1011" cy="381"/>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Участие</a:t>
              </a:r>
            </a:p>
          </p:txBody>
        </p:sp>
        <p:sp>
          <p:nvSpPr>
            <p:cNvPr id="124945" name="Text Box 7"/>
            <p:cNvSpPr txBox="1">
              <a:spLocks noChangeArrowheads="1"/>
            </p:cNvSpPr>
            <p:nvPr/>
          </p:nvSpPr>
          <p:spPr bwMode="auto">
            <a:xfrm>
              <a:off x="7231" y="2855"/>
              <a:ext cx="1671" cy="381"/>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Делегирование</a:t>
              </a:r>
            </a:p>
          </p:txBody>
        </p:sp>
        <p:sp>
          <p:nvSpPr>
            <p:cNvPr id="124946" name="Text Box 6"/>
            <p:cNvSpPr txBox="1">
              <a:spLocks noChangeArrowheads="1"/>
            </p:cNvSpPr>
            <p:nvPr/>
          </p:nvSpPr>
          <p:spPr bwMode="auto">
            <a:xfrm>
              <a:off x="3649" y="4296"/>
              <a:ext cx="884" cy="381"/>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Низкая</a:t>
              </a:r>
            </a:p>
          </p:txBody>
        </p:sp>
        <p:sp>
          <p:nvSpPr>
            <p:cNvPr id="124947" name="Text Box 5"/>
            <p:cNvSpPr txBox="1">
              <a:spLocks noChangeArrowheads="1"/>
            </p:cNvSpPr>
            <p:nvPr/>
          </p:nvSpPr>
          <p:spPr bwMode="auto">
            <a:xfrm>
              <a:off x="4684" y="4296"/>
              <a:ext cx="1137" cy="600"/>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Умеренно</a:t>
              </a:r>
            </a:p>
            <a:p>
              <a:pPr algn="ctr" eaLnBrk="0" hangingPunct="0"/>
              <a:r>
                <a:rPr lang="ru-RU" altLang="ru-RU" sz="1400">
                  <a:solidFill>
                    <a:srgbClr val="003300"/>
                  </a:solidFill>
                </a:rPr>
                <a:t>   низкая</a:t>
              </a:r>
            </a:p>
          </p:txBody>
        </p:sp>
        <p:sp>
          <p:nvSpPr>
            <p:cNvPr id="124948" name="Text Box 4"/>
            <p:cNvSpPr txBox="1">
              <a:spLocks noChangeArrowheads="1"/>
            </p:cNvSpPr>
            <p:nvPr/>
          </p:nvSpPr>
          <p:spPr bwMode="auto">
            <a:xfrm>
              <a:off x="5957" y="4296"/>
              <a:ext cx="1137" cy="600"/>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Умеренно</a:t>
              </a:r>
            </a:p>
            <a:p>
              <a:pPr algn="ctr" eaLnBrk="0" hangingPunct="0"/>
              <a:r>
                <a:rPr lang="ru-RU" altLang="ru-RU" sz="1400">
                  <a:solidFill>
                    <a:srgbClr val="003300"/>
                  </a:solidFill>
                </a:rPr>
                <a:t>высокая</a:t>
              </a:r>
            </a:p>
          </p:txBody>
        </p:sp>
        <p:sp>
          <p:nvSpPr>
            <p:cNvPr id="124949" name="Text Box 3"/>
            <p:cNvSpPr txBox="1">
              <a:spLocks noChangeArrowheads="1"/>
            </p:cNvSpPr>
            <p:nvPr/>
          </p:nvSpPr>
          <p:spPr bwMode="auto">
            <a:xfrm>
              <a:off x="7230" y="4296"/>
              <a:ext cx="1009" cy="383"/>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Высокая</a:t>
              </a:r>
            </a:p>
          </p:txBody>
        </p:sp>
        <p:sp>
          <p:nvSpPr>
            <p:cNvPr id="124950" name="Text Box 2"/>
            <p:cNvSpPr txBox="1">
              <a:spLocks noChangeArrowheads="1"/>
            </p:cNvSpPr>
            <p:nvPr/>
          </p:nvSpPr>
          <p:spPr bwMode="auto">
            <a:xfrm>
              <a:off x="9220" y="4296"/>
              <a:ext cx="2400" cy="508"/>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Зрелость  коллектива</a:t>
              </a:r>
            </a:p>
          </p:txBody>
        </p:sp>
      </p:grpSp>
      <p:sp>
        <p:nvSpPr>
          <p:cNvPr id="124931" name="Text Box 19"/>
          <p:cNvSpPr txBox="1">
            <a:spLocks noChangeArrowheads="1"/>
          </p:cNvSpPr>
          <p:nvPr/>
        </p:nvSpPr>
        <p:spPr bwMode="auto">
          <a:xfrm>
            <a:off x="179388" y="1484313"/>
            <a:ext cx="914400" cy="530225"/>
          </a:xfrm>
          <a:prstGeom prst="rect">
            <a:avLst/>
          </a:prstGeom>
          <a:solidFill>
            <a:srgbClr val="FFFFFF"/>
          </a:solidFill>
          <a:ln w="9525">
            <a:solidFill>
              <a:srgbClr val="002060"/>
            </a:solidFill>
            <a:prstDash val="dash"/>
            <a:miter lim="800000"/>
            <a:headEnd/>
            <a:tailEnd/>
          </a:ln>
        </p:spPr>
        <p:txBody>
          <a:bodyPr/>
          <a:lstStyle/>
          <a:p>
            <a:pPr algn="ctr" eaLnBrk="0" hangingPunct="0"/>
            <a:r>
              <a:rPr lang="ru-RU" altLang="ru-RU" sz="1400">
                <a:solidFill>
                  <a:srgbClr val="003300"/>
                </a:solidFill>
              </a:rPr>
              <a:t>Участие</a:t>
            </a:r>
          </a:p>
          <a:p>
            <a:pPr algn="ctr" eaLnBrk="0" hangingPunct="0"/>
            <a:r>
              <a:rPr lang="ru-RU" altLang="ru-RU" sz="1400">
                <a:solidFill>
                  <a:srgbClr val="003300"/>
                </a:solidFill>
              </a:rPr>
              <a:t>в работе</a:t>
            </a:r>
          </a:p>
        </p:txBody>
      </p:sp>
      <p:sp>
        <p:nvSpPr>
          <p:cNvPr id="124932" name="Прямоугольник 24"/>
          <p:cNvSpPr>
            <a:spLocks noChangeArrowheads="1"/>
          </p:cNvSpPr>
          <p:nvPr/>
        </p:nvSpPr>
        <p:spPr bwMode="auto">
          <a:xfrm>
            <a:off x="2411413" y="260350"/>
            <a:ext cx="4141787" cy="461963"/>
          </a:xfrm>
          <a:prstGeom prst="rect">
            <a:avLst/>
          </a:prstGeom>
          <a:noFill/>
          <a:ln w="9525">
            <a:noFill/>
            <a:miter lim="800000"/>
            <a:headEnd/>
            <a:tailEnd/>
          </a:ln>
        </p:spPr>
        <p:txBody>
          <a:bodyPr wrap="none">
            <a:spAutoFit/>
          </a:bodyPr>
          <a:lstStyle/>
          <a:p>
            <a:r>
              <a:rPr lang="ru-RU" altLang="ru-RU" sz="2400" b="1">
                <a:solidFill>
                  <a:srgbClr val="003300"/>
                </a:solidFill>
              </a:rPr>
              <a:t>Модель Херси/Бланчарда</a:t>
            </a:r>
            <a:endParaRPr lang="ru-RU" altLang="ru-RU" sz="2400">
              <a:solidFill>
                <a:srgbClr val="003300"/>
              </a:solidFill>
            </a:endParaRPr>
          </a:p>
        </p:txBody>
      </p:sp>
      <p:sp>
        <p:nvSpPr>
          <p:cNvPr id="12493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493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09004EE-6E60-4966-9A49-608BEEECC6B6}" type="slidenum">
              <a:rPr lang="ru-RU" altLang="ru-RU" sz="800" smtClean="0">
                <a:solidFill>
                  <a:srgbClr val="003300"/>
                </a:solidFill>
                <a:latin typeface="Arial" charset="0"/>
                <a:cs typeface="Arial" charset="0"/>
              </a:rPr>
              <a:pPr fontAlgn="base">
                <a:spcBef>
                  <a:spcPct val="0"/>
                </a:spcBef>
                <a:spcAft>
                  <a:spcPct val="0"/>
                </a:spcAft>
              </a:pPr>
              <a:t>121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Прямоугольник 1"/>
          <p:cNvSpPr>
            <a:spLocks noChangeArrowheads="1"/>
          </p:cNvSpPr>
          <p:nvPr/>
        </p:nvSpPr>
        <p:spPr bwMode="auto">
          <a:xfrm>
            <a:off x="323850" y="3860800"/>
            <a:ext cx="8569325" cy="1200150"/>
          </a:xfrm>
          <a:prstGeom prst="rect">
            <a:avLst/>
          </a:prstGeom>
          <a:noFill/>
          <a:ln w="9525">
            <a:solidFill>
              <a:srgbClr val="002060"/>
            </a:solidFill>
            <a:prstDash val="dash"/>
            <a:miter lim="800000"/>
            <a:headEnd/>
            <a:tailEnd/>
          </a:ln>
        </p:spPr>
        <p:txBody>
          <a:bodyPr>
            <a:spAutoFit/>
          </a:bodyPr>
          <a:lstStyle/>
          <a:p>
            <a:pPr algn="ctr"/>
            <a:r>
              <a:rPr lang="ru-RU" altLang="ru-RU" b="1">
                <a:solidFill>
                  <a:srgbClr val="99CC00"/>
                </a:solidFill>
              </a:rPr>
              <a:t>УЧАСТИЕ </a:t>
            </a:r>
            <a:endParaRPr lang="en-US" altLang="ru-RU" b="1">
              <a:solidFill>
                <a:srgbClr val="99CC00"/>
              </a:solidFill>
            </a:endParaRPr>
          </a:p>
          <a:p>
            <a:pPr algn="just"/>
            <a:r>
              <a:rPr lang="ru-RU" altLang="ru-RU">
                <a:solidFill>
                  <a:srgbClr val="003300"/>
                </a:solidFill>
              </a:rPr>
              <a:t>умеренно высокая зрелость коллектива, способного к </a:t>
            </a:r>
            <a:r>
              <a:rPr lang="ru-RU" altLang="ru-RU" b="1">
                <a:solidFill>
                  <a:srgbClr val="003300"/>
                </a:solidFill>
              </a:rPr>
              <a:t>     </a:t>
            </a:r>
            <a:r>
              <a:rPr lang="ru-RU" altLang="ru-RU">
                <a:solidFill>
                  <a:srgbClr val="003300"/>
                </a:solidFill>
              </a:rPr>
              <a:t>работе, но слабо мотивированного. Предоставляя возможность принимать решения на своем уровне, руководитель повышает мотивацию к работе.</a:t>
            </a:r>
          </a:p>
        </p:txBody>
      </p:sp>
      <p:sp>
        <p:nvSpPr>
          <p:cNvPr id="125955" name="Прямоугольник 2"/>
          <p:cNvSpPr>
            <a:spLocks noChangeArrowheads="1"/>
          </p:cNvSpPr>
          <p:nvPr/>
        </p:nvSpPr>
        <p:spPr bwMode="auto">
          <a:xfrm>
            <a:off x="323850" y="2060575"/>
            <a:ext cx="8569325" cy="1477963"/>
          </a:xfrm>
          <a:prstGeom prst="rect">
            <a:avLst/>
          </a:prstGeom>
          <a:noFill/>
          <a:ln w="9525">
            <a:solidFill>
              <a:srgbClr val="002060"/>
            </a:solidFill>
            <a:prstDash val="dash"/>
            <a:miter lim="800000"/>
            <a:headEnd/>
            <a:tailEnd/>
          </a:ln>
        </p:spPr>
        <p:txBody>
          <a:bodyPr>
            <a:spAutoFit/>
          </a:bodyPr>
          <a:lstStyle/>
          <a:p>
            <a:pPr algn="ctr"/>
            <a:r>
              <a:rPr lang="ru-RU" altLang="ru-RU" b="1">
                <a:solidFill>
                  <a:srgbClr val="99CC00"/>
                </a:solidFill>
              </a:rPr>
              <a:t>УБЕЖДАЮЩИЙ  СТИЛЬ </a:t>
            </a:r>
            <a:endParaRPr lang="en-US" altLang="ru-RU" b="1">
              <a:solidFill>
                <a:srgbClr val="99CC00"/>
              </a:solidFill>
            </a:endParaRPr>
          </a:p>
          <a:p>
            <a:pPr algn="just"/>
            <a:r>
              <a:rPr lang="ru-RU" altLang="ru-RU">
                <a:solidFill>
                  <a:srgbClr val="003300"/>
                </a:solidFill>
              </a:rPr>
              <a:t>применяют в условиях умеренно низкой зрелости. Работники имеют мотивацию и хотят работать, но из-за их низкой квалификации   менеджер должен применять директивы и поддержку, чтобы помочь работникам путем объяснений и вселения уверенности.</a:t>
            </a:r>
          </a:p>
        </p:txBody>
      </p:sp>
      <p:sp>
        <p:nvSpPr>
          <p:cNvPr id="125956" name="Прямоугольник 3"/>
          <p:cNvSpPr>
            <a:spLocks noChangeArrowheads="1"/>
          </p:cNvSpPr>
          <p:nvPr/>
        </p:nvSpPr>
        <p:spPr bwMode="auto">
          <a:xfrm>
            <a:off x="323850" y="260350"/>
            <a:ext cx="8569325" cy="1477963"/>
          </a:xfrm>
          <a:prstGeom prst="rect">
            <a:avLst/>
          </a:prstGeom>
          <a:noFill/>
          <a:ln w="9525">
            <a:solidFill>
              <a:srgbClr val="002060"/>
            </a:solidFill>
            <a:prstDash val="dash"/>
            <a:miter lim="800000"/>
            <a:headEnd/>
            <a:tailEnd/>
          </a:ln>
        </p:spPr>
        <p:txBody>
          <a:bodyPr>
            <a:spAutoFit/>
          </a:bodyPr>
          <a:lstStyle/>
          <a:p>
            <a:pPr algn="ctr"/>
            <a:r>
              <a:rPr lang="ru-RU" altLang="ru-RU" b="1">
                <a:solidFill>
                  <a:srgbClr val="99CC00"/>
                </a:solidFill>
              </a:rPr>
              <a:t>УКАЗЫВАЮЩИЙ СТИЛЬ </a:t>
            </a:r>
            <a:r>
              <a:rPr lang="ru-RU" altLang="ru-RU">
                <a:solidFill>
                  <a:srgbClr val="99CC00"/>
                </a:solidFill>
              </a:rPr>
              <a:t> </a:t>
            </a:r>
            <a:endParaRPr lang="en-US" altLang="ru-RU">
              <a:solidFill>
                <a:srgbClr val="99CC00"/>
              </a:solidFill>
            </a:endParaRPr>
          </a:p>
          <a:p>
            <a:pPr algn="just"/>
            <a:r>
              <a:rPr lang="ru-RU" altLang="ru-RU">
                <a:solidFill>
                  <a:srgbClr val="003300"/>
                </a:solidFill>
              </a:rPr>
              <a:t>эффективен в условиях низкой зрелости. Работники не способны и не желают брать на себя ответственность  в работе. Для устранения неуверенности и выполнения работы менеджер вынужден применять директивность и контроль.</a:t>
            </a:r>
          </a:p>
        </p:txBody>
      </p:sp>
      <p:sp>
        <p:nvSpPr>
          <p:cNvPr id="125957" name="Прямоугольник 4"/>
          <p:cNvSpPr>
            <a:spLocks noChangeArrowheads="1"/>
          </p:cNvSpPr>
          <p:nvPr/>
        </p:nvSpPr>
        <p:spPr bwMode="auto">
          <a:xfrm>
            <a:off x="323850" y="5373688"/>
            <a:ext cx="8569325" cy="1200150"/>
          </a:xfrm>
          <a:prstGeom prst="rect">
            <a:avLst/>
          </a:prstGeom>
          <a:noFill/>
          <a:ln w="9525">
            <a:solidFill>
              <a:srgbClr val="002060"/>
            </a:solidFill>
            <a:prstDash val="dash"/>
            <a:miter lim="800000"/>
            <a:headEnd/>
            <a:tailEnd/>
          </a:ln>
        </p:spPr>
        <p:txBody>
          <a:bodyPr>
            <a:spAutoFit/>
          </a:bodyPr>
          <a:lstStyle/>
          <a:p>
            <a:pPr algn="ctr"/>
            <a:r>
              <a:rPr lang="ru-RU" altLang="ru-RU" b="1">
                <a:solidFill>
                  <a:srgbClr val="99CC00"/>
                </a:solidFill>
              </a:rPr>
              <a:t>ДЕЛЕГИРОВАНИЕ </a:t>
            </a:r>
            <a:endParaRPr lang="en-US" altLang="ru-RU" b="1">
              <a:solidFill>
                <a:srgbClr val="99CC00"/>
              </a:solidFill>
            </a:endParaRPr>
          </a:p>
          <a:p>
            <a:pPr algn="just"/>
            <a:r>
              <a:rPr lang="ru-RU" altLang="ru-RU">
                <a:solidFill>
                  <a:srgbClr val="003300"/>
                </a:solidFill>
              </a:rPr>
              <a:t>незначительная директивность и поддержка работников. Он позволяет мотивированным профессионалам брать на себя ответственность за выполнение заданий и способствует развитию творчества.</a:t>
            </a:r>
          </a:p>
        </p:txBody>
      </p:sp>
      <p:sp>
        <p:nvSpPr>
          <p:cNvPr id="12595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595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060BCF5-6372-4391-8EEE-C0511F041C47}" type="slidenum">
              <a:rPr lang="ru-RU" altLang="ru-RU" sz="800" smtClean="0">
                <a:solidFill>
                  <a:srgbClr val="003300"/>
                </a:solidFill>
                <a:latin typeface="Arial" charset="0"/>
                <a:cs typeface="Arial" charset="0"/>
              </a:rPr>
              <a:pPr fontAlgn="base">
                <a:spcBef>
                  <a:spcPct val="0"/>
                </a:spcBef>
                <a:spcAft>
                  <a:spcPct val="0"/>
                </a:spcAft>
              </a:pPr>
              <a:t>122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1"/>
          <p:cNvSpPr txBox="1">
            <a:spLocks noChangeArrowheads="1"/>
          </p:cNvSpPr>
          <p:nvPr/>
        </p:nvSpPr>
        <p:spPr bwMode="auto">
          <a:xfrm>
            <a:off x="468313" y="2420938"/>
            <a:ext cx="831691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r>
              <a:rPr lang="ru-RU" altLang="ru-RU" sz="2400" dirty="0">
                <a:solidFill>
                  <a:srgbClr val="003300"/>
                </a:solidFill>
                <a:latin typeface="Arial" panose="020B0604020202020204" pitchFamily="34" charset="0"/>
                <a:cs typeface="Arial" panose="020B0604020202020204" pitchFamily="34" charset="0"/>
              </a:rPr>
              <a:t>Стиль управления будет убедителен лишь в том случае, если </a:t>
            </a:r>
            <a:r>
              <a:rPr lang="ru-RU" altLang="ru-RU" sz="2400" b="1" dirty="0">
                <a:solidFill>
                  <a:srgbClr val="99CC00"/>
                </a:solidFill>
                <a:latin typeface="Arial" panose="020B0604020202020204" pitchFamily="34" charset="0"/>
                <a:cs typeface="Arial" panose="020B0604020202020204" pitchFamily="34" charset="0"/>
              </a:rPr>
              <a:t>руководитель подает пример</a:t>
            </a:r>
            <a:r>
              <a:rPr lang="en-US" altLang="ru-RU" sz="2400" dirty="0">
                <a:solidFill>
                  <a:srgbClr val="003300"/>
                </a:solidFill>
                <a:latin typeface="Arial" panose="020B0604020202020204" pitchFamily="34" charset="0"/>
                <a:cs typeface="Arial" panose="020B0604020202020204" pitchFamily="34" charset="0"/>
              </a:rPr>
              <a:t>:</a:t>
            </a:r>
            <a:endParaRPr lang="ru-RU" altLang="ru-RU" sz="2400" dirty="0">
              <a:solidFill>
                <a:srgbClr val="003300"/>
              </a:solidFill>
              <a:latin typeface="Arial" panose="020B0604020202020204" pitchFamily="34" charset="0"/>
              <a:cs typeface="Arial" panose="020B0604020202020204" pitchFamily="34" charset="0"/>
            </a:endParaRPr>
          </a:p>
          <a:p>
            <a:pPr algn="just" eaLnBrk="1" hangingPunct="1">
              <a:spcBef>
                <a:spcPct val="0"/>
              </a:spcBef>
              <a:buFontTx/>
              <a:buNone/>
              <a:defRPr/>
            </a:pPr>
            <a:endParaRPr lang="ru-RU" altLang="ru-RU" sz="1600" dirty="0">
              <a:solidFill>
                <a:srgbClr val="003300"/>
              </a:solidFill>
              <a:latin typeface="Arial" panose="020B0604020202020204" pitchFamily="34" charset="0"/>
              <a:cs typeface="Arial" panose="020B0604020202020204" pitchFamily="34" charset="0"/>
            </a:endParaRPr>
          </a:p>
          <a:p>
            <a:pPr marL="542925" indent="-542925" algn="just" eaLnBrk="1" hangingPunct="1">
              <a:lnSpc>
                <a:spcPts val="3200"/>
              </a:lnSpc>
              <a:spcBef>
                <a:spcPct val="0"/>
              </a:spcBef>
              <a:buFont typeface="Wingdings" panose="05000000000000000000" pitchFamily="2" charset="2"/>
              <a:buChar char="ü"/>
              <a:defRPr/>
            </a:pPr>
            <a:r>
              <a:rPr lang="ru-RU" altLang="ru-RU" sz="2400" i="1" dirty="0" smtClean="0">
                <a:solidFill>
                  <a:srgbClr val="003300"/>
                </a:solidFill>
                <a:latin typeface="Arial" panose="020B0604020202020204" pitchFamily="34" charset="0"/>
                <a:cs typeface="Arial" panose="020B0604020202020204" pitchFamily="34" charset="0"/>
              </a:rPr>
              <a:t>готовности </a:t>
            </a:r>
            <a:r>
              <a:rPr lang="ru-RU" altLang="ru-RU" sz="2400" i="1" dirty="0">
                <a:solidFill>
                  <a:srgbClr val="003300"/>
                </a:solidFill>
                <a:latin typeface="Arial" panose="020B0604020202020204" pitchFamily="34" charset="0"/>
                <a:cs typeface="Arial" panose="020B0604020202020204" pitchFamily="34" charset="0"/>
              </a:rPr>
              <a:t>к производительному труду,</a:t>
            </a:r>
            <a:endParaRPr lang="ru-RU" altLang="ru-RU" sz="2400" dirty="0">
              <a:solidFill>
                <a:srgbClr val="003300"/>
              </a:solidFill>
              <a:latin typeface="Arial" panose="020B0604020202020204" pitchFamily="34" charset="0"/>
              <a:cs typeface="Arial" panose="020B0604020202020204" pitchFamily="34" charset="0"/>
            </a:endParaRPr>
          </a:p>
          <a:p>
            <a:pPr marL="542925" indent="-542925" algn="just" eaLnBrk="1" hangingPunct="1">
              <a:lnSpc>
                <a:spcPts val="3200"/>
              </a:lnSpc>
              <a:spcBef>
                <a:spcPct val="0"/>
              </a:spcBef>
              <a:buFont typeface="Wingdings" panose="05000000000000000000" pitchFamily="2" charset="2"/>
              <a:buChar char="ü"/>
              <a:defRPr/>
            </a:pPr>
            <a:r>
              <a:rPr lang="ru-RU" altLang="ru-RU" sz="2400" i="1" dirty="0" smtClean="0">
                <a:solidFill>
                  <a:srgbClr val="003300"/>
                </a:solidFill>
                <a:latin typeface="Arial" panose="020B0604020202020204" pitchFamily="34" charset="0"/>
                <a:cs typeface="Arial" panose="020B0604020202020204" pitchFamily="34" charset="0"/>
              </a:rPr>
              <a:t>трудовой </a:t>
            </a:r>
            <a:r>
              <a:rPr lang="ru-RU" altLang="ru-RU" sz="2400" i="1" dirty="0">
                <a:solidFill>
                  <a:srgbClr val="003300"/>
                </a:solidFill>
                <a:latin typeface="Arial" panose="020B0604020202020204" pitchFamily="34" charset="0"/>
                <a:cs typeface="Arial" panose="020B0604020202020204" pitchFamily="34" charset="0"/>
              </a:rPr>
              <a:t>дисциплины,</a:t>
            </a:r>
            <a:endParaRPr lang="ru-RU" altLang="ru-RU" sz="2400" dirty="0">
              <a:solidFill>
                <a:srgbClr val="003300"/>
              </a:solidFill>
              <a:latin typeface="Arial" panose="020B0604020202020204" pitchFamily="34" charset="0"/>
              <a:cs typeface="Arial" panose="020B0604020202020204" pitchFamily="34" charset="0"/>
            </a:endParaRPr>
          </a:p>
          <a:p>
            <a:pPr marL="542925" indent="-542925" algn="just" eaLnBrk="1" hangingPunct="1">
              <a:lnSpc>
                <a:spcPts val="3200"/>
              </a:lnSpc>
              <a:spcBef>
                <a:spcPct val="0"/>
              </a:spcBef>
              <a:buFont typeface="Wingdings" panose="05000000000000000000" pitchFamily="2" charset="2"/>
              <a:buChar char="ü"/>
              <a:defRPr/>
            </a:pPr>
            <a:r>
              <a:rPr lang="ru-RU" altLang="ru-RU" sz="2400" i="1" dirty="0" smtClean="0">
                <a:solidFill>
                  <a:srgbClr val="003300"/>
                </a:solidFill>
                <a:latin typeface="Arial" panose="020B0604020202020204" pitchFamily="34" charset="0"/>
                <a:cs typeface="Arial" panose="020B0604020202020204" pitchFamily="34" charset="0"/>
              </a:rPr>
              <a:t>надежности </a:t>
            </a:r>
            <a:r>
              <a:rPr lang="ru-RU" altLang="ru-RU" sz="2400" i="1" dirty="0">
                <a:solidFill>
                  <a:srgbClr val="003300"/>
                </a:solidFill>
                <a:latin typeface="Arial" panose="020B0604020202020204" pitchFamily="34" charset="0"/>
                <a:cs typeface="Arial" panose="020B0604020202020204" pitchFamily="34" charset="0"/>
              </a:rPr>
              <a:t>в работе,</a:t>
            </a:r>
            <a:endParaRPr lang="ru-RU" altLang="ru-RU" sz="2400" dirty="0">
              <a:solidFill>
                <a:srgbClr val="003300"/>
              </a:solidFill>
              <a:latin typeface="Arial" panose="020B0604020202020204" pitchFamily="34" charset="0"/>
              <a:cs typeface="Arial" panose="020B0604020202020204" pitchFamily="34" charset="0"/>
            </a:endParaRPr>
          </a:p>
          <a:p>
            <a:pPr marL="542925" indent="-542925" algn="just" eaLnBrk="1" hangingPunct="1">
              <a:lnSpc>
                <a:spcPts val="3200"/>
              </a:lnSpc>
              <a:spcBef>
                <a:spcPct val="0"/>
              </a:spcBef>
              <a:buFont typeface="Wingdings" panose="05000000000000000000" pitchFamily="2" charset="2"/>
              <a:buChar char="ü"/>
              <a:defRPr/>
            </a:pPr>
            <a:r>
              <a:rPr lang="ru-RU" altLang="ru-RU" sz="2400" i="1" dirty="0" smtClean="0">
                <a:solidFill>
                  <a:srgbClr val="003300"/>
                </a:solidFill>
                <a:latin typeface="Arial" panose="020B0604020202020204" pitchFamily="34" charset="0"/>
                <a:cs typeface="Arial" panose="020B0604020202020204" pitchFamily="34" charset="0"/>
              </a:rPr>
              <a:t>стремления </a:t>
            </a:r>
            <a:r>
              <a:rPr lang="ru-RU" altLang="ru-RU" sz="2400" i="1" dirty="0">
                <a:solidFill>
                  <a:srgbClr val="003300"/>
                </a:solidFill>
                <a:latin typeface="Arial" panose="020B0604020202020204" pitchFamily="34" charset="0"/>
                <a:cs typeface="Arial" panose="020B0604020202020204" pitchFamily="34" charset="0"/>
              </a:rPr>
              <a:t>повышать квалификацию,</a:t>
            </a:r>
            <a:endParaRPr lang="ru-RU" altLang="ru-RU" sz="2400" dirty="0">
              <a:solidFill>
                <a:srgbClr val="003300"/>
              </a:solidFill>
              <a:latin typeface="Arial" panose="020B0604020202020204" pitchFamily="34" charset="0"/>
              <a:cs typeface="Arial" panose="020B0604020202020204" pitchFamily="34" charset="0"/>
            </a:endParaRPr>
          </a:p>
          <a:p>
            <a:pPr marL="542925" indent="-542925" algn="just" eaLnBrk="1" hangingPunct="1">
              <a:lnSpc>
                <a:spcPts val="3200"/>
              </a:lnSpc>
              <a:spcBef>
                <a:spcPct val="0"/>
              </a:spcBef>
              <a:buFont typeface="Wingdings" panose="05000000000000000000" pitchFamily="2" charset="2"/>
              <a:buChar char="ü"/>
              <a:defRPr/>
            </a:pPr>
            <a:r>
              <a:rPr lang="ru-RU" altLang="ru-RU" sz="2400" i="1" dirty="0" smtClean="0">
                <a:solidFill>
                  <a:srgbClr val="003300"/>
                </a:solidFill>
                <a:latin typeface="Arial" panose="020B0604020202020204" pitchFamily="34" charset="0"/>
                <a:cs typeface="Arial" panose="020B0604020202020204" pitchFamily="34" charset="0"/>
              </a:rPr>
              <a:t>решения </a:t>
            </a:r>
            <a:r>
              <a:rPr lang="ru-RU" altLang="ru-RU" sz="2400" i="1" dirty="0">
                <a:solidFill>
                  <a:srgbClr val="003300"/>
                </a:solidFill>
                <a:latin typeface="Arial" panose="020B0604020202020204" pitchFamily="34" charset="0"/>
                <a:cs typeface="Arial" panose="020B0604020202020204" pitchFamily="34" charset="0"/>
              </a:rPr>
              <a:t>задач меньшим числом</a:t>
            </a:r>
            <a:r>
              <a:rPr lang="ru-RU" altLang="ru-RU" sz="2400" dirty="0">
                <a:solidFill>
                  <a:srgbClr val="003300"/>
                </a:solidFill>
                <a:latin typeface="Arial" panose="020B0604020202020204" pitchFamily="34" charset="0"/>
                <a:cs typeface="Arial" panose="020B0604020202020204" pitchFamily="34" charset="0"/>
              </a:rPr>
              <a:t> </a:t>
            </a:r>
            <a:r>
              <a:rPr lang="ru-RU" altLang="ru-RU" sz="2400" i="1" dirty="0">
                <a:solidFill>
                  <a:srgbClr val="003300"/>
                </a:solidFill>
                <a:latin typeface="Arial" panose="020B0604020202020204" pitchFamily="34" charset="0"/>
                <a:cs typeface="Arial" panose="020B0604020202020204" pitchFamily="34" charset="0"/>
              </a:rPr>
              <a:t>без раздутия штатов.</a:t>
            </a:r>
            <a:endParaRPr lang="ru-RU" altLang="ru-RU" sz="2400" dirty="0">
              <a:solidFill>
                <a:srgbClr val="003300"/>
              </a:solidFill>
              <a:latin typeface="Arial" panose="020B0604020202020204" pitchFamily="34" charset="0"/>
              <a:cs typeface="Arial" panose="020B0604020202020204" pitchFamily="34" charset="0"/>
            </a:endParaRPr>
          </a:p>
        </p:txBody>
      </p:sp>
      <p:sp>
        <p:nvSpPr>
          <p:cNvPr id="126979" name="Прямоугольник 2"/>
          <p:cNvSpPr>
            <a:spLocks noChangeArrowheads="1"/>
          </p:cNvSpPr>
          <p:nvPr/>
        </p:nvSpPr>
        <p:spPr bwMode="auto">
          <a:xfrm>
            <a:off x="1258888" y="476250"/>
            <a:ext cx="6337300" cy="1200150"/>
          </a:xfrm>
          <a:prstGeom prst="rect">
            <a:avLst/>
          </a:prstGeom>
          <a:noFill/>
          <a:ln w="15875">
            <a:solidFill>
              <a:srgbClr val="002060"/>
            </a:solidFill>
            <a:miter lim="800000"/>
            <a:headEnd/>
            <a:tailEnd/>
          </a:ln>
        </p:spPr>
        <p:txBody>
          <a:bodyPr>
            <a:spAutoFit/>
          </a:bodyPr>
          <a:lstStyle/>
          <a:p>
            <a:pPr algn="ctr"/>
            <a:r>
              <a:rPr lang="ru-RU" altLang="ru-RU" sz="2400">
                <a:solidFill>
                  <a:srgbClr val="003300"/>
                </a:solidFill>
              </a:rPr>
              <a:t>Для успешного руководства необходимо создать хорошую атмосферу и выбрать правильный стиль руководства.  </a:t>
            </a:r>
          </a:p>
        </p:txBody>
      </p:sp>
      <p:sp>
        <p:nvSpPr>
          <p:cNvPr id="12698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698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F3850CB-3815-45AC-BBA3-101BD0E3B96C}" type="slidenum">
              <a:rPr lang="ru-RU" altLang="ru-RU" sz="800" smtClean="0">
                <a:solidFill>
                  <a:srgbClr val="003300"/>
                </a:solidFill>
                <a:latin typeface="Arial" charset="0"/>
                <a:cs typeface="Arial" charset="0"/>
              </a:rPr>
              <a:pPr fontAlgn="base">
                <a:spcBef>
                  <a:spcPct val="0"/>
                </a:spcBef>
                <a:spcAft>
                  <a:spcPct val="0"/>
                </a:spcAft>
              </a:pPr>
              <a:t>123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1"/>
          <p:cNvSpPr txBox="1">
            <a:spLocks noChangeArrowheads="1"/>
          </p:cNvSpPr>
          <p:nvPr/>
        </p:nvSpPr>
        <p:spPr bwMode="auto">
          <a:xfrm>
            <a:off x="179388" y="188913"/>
            <a:ext cx="8785225" cy="6462712"/>
          </a:xfrm>
          <a:prstGeom prst="rect">
            <a:avLst/>
          </a:prstGeom>
          <a:noFill/>
          <a:ln w="9525">
            <a:noFill/>
            <a:miter lim="800000"/>
            <a:headEnd/>
            <a:tailEnd/>
          </a:ln>
        </p:spPr>
        <p:txBody>
          <a:bodyPr>
            <a:spAutoFit/>
          </a:bodyPr>
          <a:lstStyle/>
          <a:p>
            <a:pPr algn="ctr">
              <a:defRPr/>
            </a:pPr>
            <a:r>
              <a:rPr lang="ru-RU" sz="24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ВЛАСТЬ  И  ВЛИЯНИЕ   </a:t>
            </a:r>
            <a:endParaRPr lang="ru-RU" sz="2400"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defRPr/>
            </a:pPr>
            <a:r>
              <a:rPr lang="ru-RU" sz="1600" b="1" dirty="0">
                <a:solidFill>
                  <a:srgbClr val="003300"/>
                </a:solidFill>
                <a:latin typeface="Arial" panose="020B0604020202020204" pitchFamily="34" charset="0"/>
                <a:cs typeface="Arial" panose="020B0604020202020204" pitchFamily="34" charset="0"/>
              </a:rPr>
              <a:t> </a:t>
            </a:r>
            <a:endParaRPr lang="ru-RU" sz="1600" dirty="0">
              <a:solidFill>
                <a:srgbClr val="003300"/>
              </a:solidFill>
              <a:latin typeface="Arial" panose="020B0604020202020204" pitchFamily="34" charset="0"/>
              <a:cs typeface="Arial" panose="020B0604020202020204" pitchFamily="34" charset="0"/>
            </a:endParaRPr>
          </a:p>
          <a:p>
            <a:pPr algn="just">
              <a:defRPr/>
            </a:pPr>
            <a:r>
              <a:rPr lang="ru-RU" sz="2400" dirty="0">
                <a:solidFill>
                  <a:srgbClr val="003300"/>
                </a:solidFill>
                <a:latin typeface="Arial" panose="020B0604020202020204" pitchFamily="34" charset="0"/>
                <a:cs typeface="Arial" panose="020B0604020202020204" pitchFamily="34" charset="0"/>
              </a:rPr>
              <a:t>Об успехах менеджера судят по тому, как они побуждают к работе других, а не по тому, что они делают. </a:t>
            </a:r>
          </a:p>
          <a:p>
            <a:pPr algn="just">
              <a:defRPr/>
            </a:pPr>
            <a:endParaRPr lang="ru-RU" sz="1600" dirty="0">
              <a:solidFill>
                <a:srgbClr val="003300"/>
              </a:solidFill>
              <a:latin typeface="Arial" panose="020B0604020202020204" pitchFamily="34" charset="0"/>
              <a:cs typeface="Arial" panose="020B0604020202020204" pitchFamily="34" charset="0"/>
            </a:endParaRPr>
          </a:p>
          <a:p>
            <a:pPr algn="just">
              <a:defRPr/>
            </a:pPr>
            <a:r>
              <a:rPr lang="ru-RU" sz="2400" dirty="0">
                <a:solidFill>
                  <a:srgbClr val="003300"/>
                </a:solidFill>
                <a:latin typeface="Arial" panose="020B0604020202020204" pitchFamily="34" charset="0"/>
                <a:cs typeface="Arial" panose="020B0604020202020204" pitchFamily="34" charset="0"/>
              </a:rPr>
              <a:t>Способность оказывать влияние на поведение людей называют </a:t>
            </a:r>
            <a:r>
              <a:rPr lang="ru-RU" sz="2400" b="1" i="1" u="sng" dirty="0">
                <a:solidFill>
                  <a:srgbClr val="99CC00"/>
                </a:solidFill>
                <a:latin typeface="Arial" panose="020B0604020202020204" pitchFamily="34" charset="0"/>
                <a:cs typeface="Arial" panose="020B0604020202020204" pitchFamily="34" charset="0"/>
              </a:rPr>
              <a:t>властью</a:t>
            </a:r>
            <a:r>
              <a:rPr lang="ru-RU" sz="2400" dirty="0">
                <a:solidFill>
                  <a:srgbClr val="99CC00"/>
                </a:solidFill>
                <a:latin typeface="Arial" panose="020B0604020202020204" pitchFamily="34" charset="0"/>
                <a:cs typeface="Arial" panose="020B0604020202020204" pitchFamily="34" charset="0"/>
              </a:rPr>
              <a:t>. </a:t>
            </a:r>
          </a:p>
          <a:p>
            <a:pPr algn="just">
              <a:defRPr/>
            </a:pPr>
            <a:endParaRPr lang="ru-RU" sz="1600" dirty="0">
              <a:solidFill>
                <a:srgbClr val="003300"/>
              </a:solidFill>
              <a:latin typeface="Arial" panose="020B0604020202020204" pitchFamily="34" charset="0"/>
              <a:cs typeface="Arial" panose="020B0604020202020204" pitchFamily="34" charset="0"/>
            </a:endParaRPr>
          </a:p>
          <a:p>
            <a:pPr algn="just">
              <a:defRPr/>
            </a:pPr>
            <a:r>
              <a:rPr lang="ru-RU" sz="2400" dirty="0">
                <a:solidFill>
                  <a:srgbClr val="003300"/>
                </a:solidFill>
                <a:latin typeface="Arial" panose="020B0604020202020204" pitchFamily="34" charset="0"/>
                <a:cs typeface="Arial" panose="020B0604020202020204" pitchFamily="34" charset="0"/>
              </a:rPr>
              <a:t>Власть относится к человеку, группе и организации.</a:t>
            </a:r>
          </a:p>
          <a:p>
            <a:pPr algn="just">
              <a:defRPr/>
            </a:pPr>
            <a:endParaRPr lang="ru-RU" sz="2800" dirty="0">
              <a:solidFill>
                <a:srgbClr val="003300"/>
              </a:solidFill>
              <a:latin typeface="Arial" panose="020B0604020202020204" pitchFamily="34" charset="0"/>
              <a:cs typeface="Arial" panose="020B0604020202020204" pitchFamily="34" charset="0"/>
            </a:endParaRPr>
          </a:p>
          <a:p>
            <a:pPr algn="just">
              <a:defRPr/>
            </a:pPr>
            <a:r>
              <a:rPr lang="ru-RU" sz="2400" b="1" dirty="0">
                <a:solidFill>
                  <a:srgbClr val="003300"/>
                </a:solidFill>
                <a:latin typeface="Arial" panose="020B0604020202020204" pitchFamily="34" charset="0"/>
                <a:cs typeface="Arial" panose="020B0604020202020204" pitchFamily="34" charset="0"/>
              </a:rPr>
              <a:t>Власть как организационный процесс предполагает:</a:t>
            </a:r>
          </a:p>
          <a:p>
            <a:pPr algn="just">
              <a:defRPr/>
            </a:pPr>
            <a:endParaRPr lang="ru-RU" sz="1000" dirty="0">
              <a:solidFill>
                <a:srgbClr val="003300"/>
              </a:solidFill>
              <a:latin typeface="Arial" panose="020B0604020202020204" pitchFamily="34" charset="0"/>
              <a:cs typeface="Arial" panose="020B0604020202020204" pitchFamily="34" charset="0"/>
            </a:endParaRPr>
          </a:p>
          <a:p>
            <a:pPr algn="jus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потенциал у пользователя (она существует не только тогда, когда применяется );</a:t>
            </a:r>
          </a:p>
          <a:p>
            <a:pPr algn="just">
              <a:defRPr/>
            </a:pPr>
            <a:endParaRPr lang="ru-RU" sz="800" dirty="0">
              <a:solidFill>
                <a:srgbClr val="003300"/>
              </a:solidFill>
              <a:latin typeface="Arial" panose="020B0604020202020204" pitchFamily="34" charset="0"/>
              <a:cs typeface="Arial" panose="020B0604020202020204" pitchFamily="34" charset="0"/>
            </a:endParaRPr>
          </a:p>
          <a:p>
            <a:pPr algn="jus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наличие взаимозависимости между тем, кто использует власть, и тем, к кому она применяется;</a:t>
            </a:r>
          </a:p>
          <a:p>
            <a:pPr algn="just">
              <a:defRPr/>
            </a:pPr>
            <a:endParaRPr lang="ru-RU" sz="800" dirty="0">
              <a:solidFill>
                <a:srgbClr val="003300"/>
              </a:solidFill>
              <a:latin typeface="Arial" panose="020B0604020202020204" pitchFamily="34" charset="0"/>
              <a:cs typeface="Arial" panose="020B0604020202020204" pitchFamily="34" charset="0"/>
            </a:endParaRPr>
          </a:p>
          <a:p>
            <a:pPr algn="jus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наличие свободы действий у того, к кому она применяется.</a:t>
            </a:r>
          </a:p>
        </p:txBody>
      </p:sp>
      <p:sp>
        <p:nvSpPr>
          <p:cNvPr id="12800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800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8C1F0EA-998F-46B9-B9A5-984B4ABBB6FA}" type="slidenum">
              <a:rPr lang="ru-RU" altLang="ru-RU" sz="800" smtClean="0">
                <a:solidFill>
                  <a:srgbClr val="003300"/>
                </a:solidFill>
                <a:latin typeface="Arial" charset="0"/>
                <a:cs typeface="Arial" charset="0"/>
              </a:rPr>
              <a:pPr fontAlgn="base">
                <a:spcBef>
                  <a:spcPct val="0"/>
                </a:spcBef>
                <a:spcAft>
                  <a:spcPct val="0"/>
                </a:spcAft>
              </a:pPr>
              <a:t>124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Box 1"/>
          <p:cNvSpPr txBox="1">
            <a:spLocks noChangeArrowheads="1"/>
          </p:cNvSpPr>
          <p:nvPr/>
        </p:nvSpPr>
        <p:spPr bwMode="auto">
          <a:xfrm>
            <a:off x="36513" y="19050"/>
            <a:ext cx="8856662" cy="5508625"/>
          </a:xfrm>
          <a:prstGeom prst="rect">
            <a:avLst/>
          </a:prstGeom>
          <a:noFill/>
          <a:ln w="9525">
            <a:noFill/>
            <a:miter lim="800000"/>
            <a:headEnd/>
            <a:tailEnd/>
          </a:ln>
        </p:spPr>
        <p:txBody>
          <a:bodyPr>
            <a:spAutoFit/>
          </a:bodyPr>
          <a:lstStyle/>
          <a:p>
            <a:pPr algn="just"/>
            <a:r>
              <a:rPr lang="ru-RU" altLang="ru-RU" sz="2000">
                <a:solidFill>
                  <a:srgbClr val="003300"/>
                </a:solidFill>
              </a:rPr>
              <a:t>Власть может существовать, но не применяться, если сотрудник работает по правилам. </a:t>
            </a:r>
          </a:p>
          <a:p>
            <a:pPr algn="just"/>
            <a:endParaRPr lang="ru-RU" altLang="ru-RU" sz="2000">
              <a:solidFill>
                <a:srgbClr val="003300"/>
              </a:solidFill>
            </a:endParaRPr>
          </a:p>
          <a:p>
            <a:pPr algn="just"/>
            <a:r>
              <a:rPr lang="ru-RU" altLang="ru-RU" sz="2000" b="1" i="1" u="sng">
                <a:solidFill>
                  <a:srgbClr val="99CC00"/>
                </a:solidFill>
              </a:rPr>
              <a:t>Обладание властью </a:t>
            </a:r>
            <a:r>
              <a:rPr lang="ru-RU" altLang="ru-RU" sz="2000">
                <a:solidFill>
                  <a:srgbClr val="003300"/>
                </a:solidFill>
              </a:rPr>
              <a:t>– это возможность влияния на удовлетворение потребностей. Власть используют и начальник, и подчиненные для того, чтобы достичь своих целей и укрепить свое положение. Поэтому </a:t>
            </a:r>
            <a:r>
              <a:rPr lang="ru-RU" altLang="ru-RU" sz="2000" b="1">
                <a:solidFill>
                  <a:srgbClr val="003300"/>
                </a:solidFill>
              </a:rPr>
              <a:t>власть</a:t>
            </a:r>
            <a:r>
              <a:rPr lang="ru-RU" altLang="ru-RU" sz="2000">
                <a:solidFill>
                  <a:srgbClr val="003300"/>
                </a:solidFill>
              </a:rPr>
              <a:t> – это взаимозависимость между людьми. Чем больше зависимость, тем больше власти. </a:t>
            </a:r>
          </a:p>
          <a:p>
            <a:pPr algn="just"/>
            <a:endParaRPr lang="ru-RU" altLang="ru-RU" sz="2000">
              <a:solidFill>
                <a:srgbClr val="003300"/>
              </a:solidFill>
            </a:endParaRPr>
          </a:p>
          <a:p>
            <a:pPr algn="just"/>
            <a:r>
              <a:rPr lang="ru-RU" altLang="ru-RU" sz="2000" b="1" i="1" u="sng">
                <a:solidFill>
                  <a:srgbClr val="99CC00"/>
                </a:solidFill>
              </a:rPr>
              <a:t>Авторитет</a:t>
            </a:r>
            <a:r>
              <a:rPr lang="ru-RU" altLang="ru-RU" sz="2000">
                <a:solidFill>
                  <a:srgbClr val="003300"/>
                </a:solidFill>
              </a:rPr>
              <a:t> – это власть, возникшая на формальной основе и принимаемая подчиненными. Формальная власть дается сверху, а неформальная дается снизу. </a:t>
            </a:r>
          </a:p>
          <a:p>
            <a:pPr algn="just"/>
            <a:endParaRPr lang="ru-RU" altLang="ru-RU" sz="2000">
              <a:solidFill>
                <a:srgbClr val="003300"/>
              </a:solidFill>
            </a:endParaRPr>
          </a:p>
          <a:p>
            <a:pPr algn="just"/>
            <a:r>
              <a:rPr lang="ru-RU" altLang="ru-RU" sz="2000" b="1" i="1" u="sng">
                <a:solidFill>
                  <a:srgbClr val="99CC00"/>
                </a:solidFill>
              </a:rPr>
              <a:t>Личная власть </a:t>
            </a:r>
            <a:r>
              <a:rPr lang="ru-RU" altLang="ru-RU" sz="2000">
                <a:solidFill>
                  <a:srgbClr val="003300"/>
                </a:solidFill>
              </a:rPr>
              <a:t>– степень уважительного отношения подчиненных к руководителю и основанная на близости целей. Она может быть отнята подчиненными как реакция на неправильное поведение, ее необходимо регулярно подтверждать. </a:t>
            </a:r>
          </a:p>
        </p:txBody>
      </p:sp>
      <p:sp>
        <p:nvSpPr>
          <p:cNvPr id="129027" name="Прямоугольник 2"/>
          <p:cNvSpPr>
            <a:spLocks noChangeArrowheads="1"/>
          </p:cNvSpPr>
          <p:nvPr/>
        </p:nvSpPr>
        <p:spPr bwMode="auto">
          <a:xfrm>
            <a:off x="250825" y="5732463"/>
            <a:ext cx="8642350" cy="708025"/>
          </a:xfrm>
          <a:prstGeom prst="rect">
            <a:avLst/>
          </a:prstGeom>
          <a:noFill/>
          <a:ln w="15875">
            <a:solidFill>
              <a:srgbClr val="002060"/>
            </a:solidFill>
            <a:prstDash val="dash"/>
            <a:miter lim="800000"/>
            <a:headEnd/>
            <a:tailEnd/>
          </a:ln>
        </p:spPr>
        <p:txBody>
          <a:bodyPr>
            <a:spAutoFit/>
          </a:bodyPr>
          <a:lstStyle/>
          <a:p>
            <a:pPr algn="ctr"/>
            <a:r>
              <a:rPr lang="ru-RU" altLang="ru-RU" sz="2000">
                <a:solidFill>
                  <a:srgbClr val="003300"/>
                </a:solidFill>
              </a:rPr>
              <a:t>Лучшая ситуация, когда руководитель обладает и </a:t>
            </a:r>
            <a:r>
              <a:rPr lang="ru-RU" altLang="ru-RU" sz="2000" b="1">
                <a:solidFill>
                  <a:srgbClr val="99CC00"/>
                </a:solidFill>
              </a:rPr>
              <a:t>должностной</a:t>
            </a:r>
            <a:r>
              <a:rPr lang="ru-RU" altLang="ru-RU" sz="2000">
                <a:solidFill>
                  <a:srgbClr val="99CC00"/>
                </a:solidFill>
              </a:rPr>
              <a:t> </a:t>
            </a:r>
            <a:r>
              <a:rPr lang="ru-RU" altLang="ru-RU" sz="2000">
                <a:solidFill>
                  <a:srgbClr val="003300"/>
                </a:solidFill>
              </a:rPr>
              <a:t>(формальной) властью, и </a:t>
            </a:r>
            <a:r>
              <a:rPr lang="ru-RU" altLang="ru-RU" sz="2000" b="1">
                <a:solidFill>
                  <a:srgbClr val="99CC00"/>
                </a:solidFill>
              </a:rPr>
              <a:t>личной</a:t>
            </a:r>
            <a:r>
              <a:rPr lang="ru-RU" altLang="ru-RU" sz="2000">
                <a:solidFill>
                  <a:srgbClr val="003300"/>
                </a:solidFill>
              </a:rPr>
              <a:t> (неформальной).</a:t>
            </a:r>
          </a:p>
        </p:txBody>
      </p:sp>
      <p:sp>
        <p:nvSpPr>
          <p:cNvPr id="12902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2902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C2053DB-9A9A-4251-BD40-5D88D0385A8D}" type="slidenum">
              <a:rPr lang="ru-RU" altLang="ru-RU" sz="800" smtClean="0">
                <a:solidFill>
                  <a:srgbClr val="003300"/>
                </a:solidFill>
                <a:latin typeface="Arial" charset="0"/>
                <a:cs typeface="Arial" charset="0"/>
              </a:rPr>
              <a:pPr fontAlgn="base">
                <a:spcBef>
                  <a:spcPct val="0"/>
                </a:spcBef>
                <a:spcAft>
                  <a:spcPct val="0"/>
                </a:spcAft>
              </a:pPr>
              <a:t>125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Box 1"/>
          <p:cNvSpPr txBox="1">
            <a:spLocks noChangeArrowheads="1"/>
          </p:cNvSpPr>
          <p:nvPr/>
        </p:nvSpPr>
        <p:spPr bwMode="auto">
          <a:xfrm>
            <a:off x="2411413" y="260350"/>
            <a:ext cx="3529012" cy="461963"/>
          </a:xfrm>
          <a:prstGeom prst="rect">
            <a:avLst/>
          </a:prstGeom>
          <a:noFill/>
          <a:ln w="9525">
            <a:noFill/>
            <a:miter lim="800000"/>
            <a:headEnd/>
            <a:tailEnd/>
          </a:ln>
        </p:spPr>
        <p:txBody>
          <a:bodyPr>
            <a:spAutoFit/>
          </a:bodyPr>
          <a:lstStyle/>
          <a:p>
            <a:pPr algn="ctr"/>
            <a:r>
              <a:rPr lang="ru-RU" altLang="ru-RU" sz="2400" b="1">
                <a:solidFill>
                  <a:srgbClr val="003300"/>
                </a:solidFill>
              </a:rPr>
              <a:t>ИСТОЧНИКИ  ВЛАСТИ</a:t>
            </a:r>
          </a:p>
        </p:txBody>
      </p:sp>
      <p:sp>
        <p:nvSpPr>
          <p:cNvPr id="130051" name="Прямоугольник 2"/>
          <p:cNvSpPr>
            <a:spLocks noChangeArrowheads="1"/>
          </p:cNvSpPr>
          <p:nvPr/>
        </p:nvSpPr>
        <p:spPr bwMode="auto">
          <a:xfrm>
            <a:off x="323850" y="1125538"/>
            <a:ext cx="4176713" cy="2255837"/>
          </a:xfrm>
          <a:prstGeom prst="rect">
            <a:avLst/>
          </a:prstGeom>
          <a:noFill/>
          <a:ln w="9525">
            <a:noFill/>
            <a:miter lim="800000"/>
            <a:headEnd/>
            <a:tailEnd/>
          </a:ln>
        </p:spPr>
        <p:txBody>
          <a:bodyPr>
            <a:spAutoFit/>
          </a:bodyPr>
          <a:lstStyle/>
          <a:p>
            <a:r>
              <a:rPr lang="ru-RU" altLang="ru-RU" sz="2400" b="1">
                <a:solidFill>
                  <a:srgbClr val="99CC00"/>
                </a:solidFill>
              </a:rPr>
              <a:t>Личностные: </a:t>
            </a:r>
          </a:p>
          <a:p>
            <a:endParaRPr lang="ru-RU" altLang="ru-RU" sz="1000">
              <a:solidFill>
                <a:srgbClr val="003300"/>
              </a:solidFill>
            </a:endParaRPr>
          </a:p>
          <a:p>
            <a:pPr>
              <a:lnSpc>
                <a:spcPts val="3200"/>
              </a:lnSpc>
              <a:buFont typeface="Arial" charset="0"/>
              <a:buChar char="•"/>
            </a:pPr>
            <a:r>
              <a:rPr lang="ru-RU" altLang="ru-RU" sz="2400">
                <a:solidFill>
                  <a:srgbClr val="003300"/>
                </a:solidFill>
              </a:rPr>
              <a:t> опыт и профессионализм;</a:t>
            </a:r>
          </a:p>
          <a:p>
            <a:pPr>
              <a:lnSpc>
                <a:spcPts val="3200"/>
              </a:lnSpc>
              <a:buFont typeface="Arial" charset="0"/>
              <a:buChar char="•"/>
            </a:pPr>
            <a:r>
              <a:rPr lang="ru-RU" altLang="ru-RU" sz="2400">
                <a:solidFill>
                  <a:srgbClr val="003300"/>
                </a:solidFill>
              </a:rPr>
              <a:t> власть примера;</a:t>
            </a:r>
          </a:p>
          <a:p>
            <a:pPr>
              <a:lnSpc>
                <a:spcPts val="3200"/>
              </a:lnSpc>
              <a:buFont typeface="Arial" charset="0"/>
              <a:buChar char="•"/>
            </a:pPr>
            <a:r>
              <a:rPr lang="ru-RU" altLang="ru-RU" sz="2400">
                <a:solidFill>
                  <a:srgbClr val="003300"/>
                </a:solidFill>
              </a:rPr>
              <a:t> информация;</a:t>
            </a:r>
          </a:p>
          <a:p>
            <a:pPr>
              <a:lnSpc>
                <a:spcPts val="3200"/>
              </a:lnSpc>
              <a:buFont typeface="Arial" charset="0"/>
              <a:buChar char="•"/>
            </a:pPr>
            <a:r>
              <a:rPr lang="ru-RU" altLang="ru-RU" sz="2400">
                <a:solidFill>
                  <a:srgbClr val="003300"/>
                </a:solidFill>
              </a:rPr>
              <a:t> потребность власти.</a:t>
            </a:r>
          </a:p>
        </p:txBody>
      </p:sp>
      <p:sp>
        <p:nvSpPr>
          <p:cNvPr id="130052" name="Прямоугольник 3"/>
          <p:cNvSpPr>
            <a:spLocks noChangeArrowheads="1"/>
          </p:cNvSpPr>
          <p:nvPr/>
        </p:nvSpPr>
        <p:spPr bwMode="auto">
          <a:xfrm>
            <a:off x="323850" y="3789363"/>
            <a:ext cx="4643438" cy="2278062"/>
          </a:xfrm>
          <a:prstGeom prst="rect">
            <a:avLst/>
          </a:prstGeom>
          <a:noFill/>
          <a:ln w="9525">
            <a:noFill/>
            <a:miter lim="800000"/>
            <a:headEnd/>
            <a:tailEnd/>
          </a:ln>
        </p:spPr>
        <p:txBody>
          <a:bodyPr>
            <a:spAutoFit/>
          </a:bodyPr>
          <a:lstStyle/>
          <a:p>
            <a:r>
              <a:rPr lang="ru-RU" altLang="ru-RU" sz="2400" b="1">
                <a:solidFill>
                  <a:srgbClr val="99CC00"/>
                </a:solidFill>
              </a:rPr>
              <a:t>Организационные:</a:t>
            </a:r>
          </a:p>
          <a:p>
            <a:endParaRPr lang="ru-RU" altLang="ru-RU" sz="1000">
              <a:solidFill>
                <a:srgbClr val="003300"/>
              </a:solidFill>
            </a:endParaRPr>
          </a:p>
          <a:p>
            <a:pPr>
              <a:buFont typeface="Arial" charset="0"/>
              <a:buChar char="•"/>
            </a:pPr>
            <a:r>
              <a:rPr lang="ru-RU" altLang="ru-RU" sz="2400">
                <a:solidFill>
                  <a:srgbClr val="003300"/>
                </a:solidFill>
              </a:rPr>
              <a:t> право на принятие решения, на вознаграждение, принуждение;</a:t>
            </a:r>
          </a:p>
          <a:p>
            <a:pPr>
              <a:lnSpc>
                <a:spcPct val="150000"/>
              </a:lnSpc>
              <a:buFont typeface="Arial" charset="0"/>
              <a:buChar char="•"/>
            </a:pPr>
            <a:r>
              <a:rPr lang="ru-RU" altLang="ru-RU" sz="2400">
                <a:solidFill>
                  <a:srgbClr val="003300"/>
                </a:solidFill>
              </a:rPr>
              <a:t> власть над ресурсами, связи.</a:t>
            </a:r>
          </a:p>
        </p:txBody>
      </p:sp>
      <p:sp>
        <p:nvSpPr>
          <p:cNvPr id="13005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005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53CB789-428A-4783-94F7-C7C885F30306}" type="slidenum">
              <a:rPr lang="ru-RU" altLang="ru-RU" sz="800" smtClean="0">
                <a:solidFill>
                  <a:srgbClr val="003300"/>
                </a:solidFill>
                <a:latin typeface="Arial" charset="0"/>
                <a:cs typeface="Arial" charset="0"/>
              </a:rPr>
              <a:pPr fontAlgn="base">
                <a:spcBef>
                  <a:spcPct val="0"/>
                </a:spcBef>
                <a:spcAft>
                  <a:spcPct val="0"/>
                </a:spcAft>
              </a:pPr>
              <a:t>126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588" y="1773238"/>
            <a:ext cx="9145588" cy="2308225"/>
          </a:xfrm>
          <a:prstGeom prst="rect">
            <a:avLst/>
          </a:prstGeom>
          <a:solidFill>
            <a:srgbClr val="003300"/>
          </a:solidFill>
          <a:ln>
            <a:solidFill>
              <a:srgbClr val="3E1F00"/>
            </a:solidFill>
          </a:ln>
          <a:effectLst/>
        </p:spPr>
        <p:txBody>
          <a:bodyPr>
            <a:spAutoFit/>
          </a:bodyPr>
          <a:lstStyle/>
          <a:p>
            <a:pPr marL="342900" indent="-342900" algn="ctr">
              <a:defRPr/>
            </a:pPr>
            <a:endParaRPr lang="en-US" sz="3600" b="1" dirty="0">
              <a:solidFill>
                <a:schemeClr val="bg2"/>
              </a:solidFill>
              <a:latin typeface="Arial" panose="020B0604020202020204" pitchFamily="34" charset="0"/>
              <a:cs typeface="Arial" panose="020B0604020202020204" pitchFamily="34" charset="0"/>
            </a:endParaRPr>
          </a:p>
          <a:p>
            <a:pPr algn="ctr">
              <a:defRPr/>
            </a:pPr>
            <a:r>
              <a:rPr lang="ru-RU" sz="3600" b="1" dirty="0">
                <a:solidFill>
                  <a:schemeClr val="bg2"/>
                </a:solidFill>
                <a:latin typeface="Arial" panose="020B0604020202020204" pitchFamily="34" charset="0"/>
                <a:cs typeface="Arial" panose="020B0604020202020204" pitchFamily="34" charset="0"/>
              </a:rPr>
              <a:t>Тема 6. </a:t>
            </a:r>
            <a:r>
              <a:rPr lang="ru-RU" altLang="ru-RU" sz="3600" b="1" dirty="0">
                <a:solidFill>
                  <a:schemeClr val="bg1"/>
                </a:solidFill>
                <a:cs typeface="+mn-cs"/>
              </a:rPr>
              <a:t>Организация коммуникационного процесса</a:t>
            </a:r>
          </a:p>
          <a:p>
            <a:pPr marL="342900" indent="-342900" algn="ctr">
              <a:defRPr/>
            </a:pPr>
            <a:endParaRPr lang="ru-RU" sz="3600" b="1" dirty="0">
              <a:solidFill>
                <a:schemeClr val="bg2"/>
              </a:solidFill>
              <a:latin typeface="Arial" panose="020B0604020202020204" pitchFamily="34" charset="0"/>
              <a:cs typeface="Arial" panose="020B0604020202020204" pitchFamily="34" charset="0"/>
            </a:endParaRPr>
          </a:p>
        </p:txBody>
      </p:sp>
      <p:sp>
        <p:nvSpPr>
          <p:cNvPr id="13107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107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C41C7A7-FBA2-4A6D-8D6B-49151C3ED222}" type="slidenum">
              <a:rPr lang="ru-RU" altLang="ru-RU" sz="800" smtClean="0">
                <a:solidFill>
                  <a:srgbClr val="003300"/>
                </a:solidFill>
                <a:latin typeface="Arial" charset="0"/>
                <a:cs typeface="Arial" charset="0"/>
              </a:rPr>
              <a:pPr fontAlgn="base">
                <a:spcBef>
                  <a:spcPct val="0"/>
                </a:spcBef>
                <a:spcAft>
                  <a:spcPct val="0"/>
                </a:spcAft>
              </a:pPr>
              <a:t>127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Прямоугольник 4"/>
          <p:cNvSpPr>
            <a:spLocks noChangeArrowheads="1"/>
          </p:cNvSpPr>
          <p:nvPr/>
        </p:nvSpPr>
        <p:spPr bwMode="auto">
          <a:xfrm>
            <a:off x="3276600" y="4730750"/>
            <a:ext cx="5759450" cy="1939925"/>
          </a:xfrm>
          <a:prstGeom prst="rect">
            <a:avLst/>
          </a:prstGeom>
          <a:noFill/>
          <a:ln w="9525">
            <a:noFill/>
            <a:miter lim="800000"/>
            <a:headEnd/>
            <a:tailEnd/>
          </a:ln>
        </p:spPr>
        <p:txBody>
          <a:bodyPr>
            <a:spAutoFit/>
          </a:bodyPr>
          <a:lstStyle/>
          <a:p>
            <a:pPr algn="just" eaLnBrk="0" hangingPunct="0"/>
            <a:r>
              <a:rPr lang="ru-RU" altLang="ru-RU" sz="2400">
                <a:solidFill>
                  <a:srgbClr val="003300"/>
                </a:solidFill>
              </a:rPr>
              <a:t>Менеджер организует, руководит и мотивирует подчиненных посредством информации, осуществляя сбор, анализ, передачу и получение обратного сигнала. </a:t>
            </a:r>
            <a:endParaRPr lang="ru-RU" altLang="ru-RU" sz="2400"/>
          </a:p>
        </p:txBody>
      </p:sp>
      <p:sp>
        <p:nvSpPr>
          <p:cNvPr id="7" name="Скругленный прямоугольник 6"/>
          <p:cNvSpPr/>
          <p:nvPr/>
        </p:nvSpPr>
        <p:spPr>
          <a:xfrm>
            <a:off x="4067175" y="428625"/>
            <a:ext cx="4897438" cy="504825"/>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a:solidFill>
                  <a:schemeClr val="bg1"/>
                </a:solidFill>
                <a:latin typeface="Arial" panose="020B0604020202020204" pitchFamily="34" charset="0"/>
                <a:cs typeface="Arial" panose="020B0604020202020204" pitchFamily="34" charset="0"/>
              </a:rPr>
              <a:t>способы и условия передачи информации</a:t>
            </a:r>
          </a:p>
        </p:txBody>
      </p:sp>
      <p:sp>
        <p:nvSpPr>
          <p:cNvPr id="8" name="Скругленный прямоугольник 7"/>
          <p:cNvSpPr/>
          <p:nvPr/>
        </p:nvSpPr>
        <p:spPr>
          <a:xfrm>
            <a:off x="4067175" y="1149350"/>
            <a:ext cx="4897438" cy="504825"/>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2000">
                <a:solidFill>
                  <a:schemeClr val="bg1"/>
                </a:solidFill>
                <a:latin typeface="Arial" panose="020B0604020202020204" pitchFamily="34" charset="0"/>
                <a:cs typeface="Arial" panose="020B0604020202020204" pitchFamily="34" charset="0"/>
              </a:rPr>
              <a:t>коммуникационная сеть</a:t>
            </a:r>
          </a:p>
        </p:txBody>
      </p:sp>
      <p:sp>
        <p:nvSpPr>
          <p:cNvPr id="9" name="Скругленный прямоугольник 8"/>
          <p:cNvSpPr/>
          <p:nvPr/>
        </p:nvSpPr>
        <p:spPr>
          <a:xfrm>
            <a:off x="4067175" y="1870075"/>
            <a:ext cx="4897438" cy="481013"/>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2000">
                <a:solidFill>
                  <a:schemeClr val="bg1"/>
                </a:solidFill>
                <a:latin typeface="Arial" panose="020B0604020202020204" pitchFamily="34" charset="0"/>
                <a:cs typeface="Arial" panose="020B0604020202020204" pitchFamily="34" charset="0"/>
              </a:rPr>
              <a:t>стиль общения</a:t>
            </a:r>
          </a:p>
        </p:txBody>
      </p:sp>
      <p:sp>
        <p:nvSpPr>
          <p:cNvPr id="10" name="Скругленный прямоугольник 9"/>
          <p:cNvSpPr/>
          <p:nvPr/>
        </p:nvSpPr>
        <p:spPr>
          <a:xfrm>
            <a:off x="4067175" y="2589213"/>
            <a:ext cx="4897438" cy="504825"/>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2000">
                <a:solidFill>
                  <a:schemeClr val="bg1"/>
                </a:solidFill>
                <a:latin typeface="Arial" panose="020B0604020202020204" pitchFamily="34" charset="0"/>
                <a:cs typeface="Arial" panose="020B0604020202020204" pitchFamily="34" charset="0"/>
              </a:rPr>
              <a:t>организация процесса коммуникации</a:t>
            </a:r>
          </a:p>
        </p:txBody>
      </p:sp>
      <p:sp>
        <p:nvSpPr>
          <p:cNvPr id="11" name="Скругленный прямоугольник 10"/>
          <p:cNvSpPr/>
          <p:nvPr/>
        </p:nvSpPr>
        <p:spPr>
          <a:xfrm>
            <a:off x="107950" y="1293813"/>
            <a:ext cx="3024188" cy="914400"/>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dirty="0">
                <a:solidFill>
                  <a:srgbClr val="003300"/>
                </a:solidFill>
                <a:latin typeface="Arial" panose="020B0604020202020204" pitchFamily="34" charset="0"/>
                <a:cs typeface="Arial" panose="020B0604020202020204" pitchFamily="34" charset="0"/>
              </a:rPr>
              <a:t>Коммуникационный процесс</a:t>
            </a:r>
            <a:endParaRPr lang="ru-RU" altLang="ru-RU" sz="2200" dirty="0">
              <a:solidFill>
                <a:srgbClr val="FFFFFF"/>
              </a:solidFill>
              <a:latin typeface="Arial" panose="020B0604020202020204" pitchFamily="34" charset="0"/>
              <a:cs typeface="Arial" panose="020B0604020202020204" pitchFamily="34" charset="0"/>
            </a:endParaRPr>
          </a:p>
        </p:txBody>
      </p:sp>
      <p:cxnSp>
        <p:nvCxnSpPr>
          <p:cNvPr id="13" name="Прямая соединительная линия 12"/>
          <p:cNvCxnSpPr>
            <a:endCxn id="7" idx="1"/>
          </p:cNvCxnSpPr>
          <p:nvPr/>
        </p:nvCxnSpPr>
        <p:spPr>
          <a:xfrm flipV="1">
            <a:off x="2843213" y="681038"/>
            <a:ext cx="1223962" cy="612775"/>
          </a:xfrm>
          <a:prstGeom prst="line">
            <a:avLst/>
          </a:prstGeom>
          <a:ln w="254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V="1">
            <a:off x="3132138" y="1293813"/>
            <a:ext cx="935037" cy="250825"/>
          </a:xfrm>
          <a:prstGeom prst="line">
            <a:avLst/>
          </a:prstGeom>
          <a:ln w="254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3132138" y="2012950"/>
            <a:ext cx="935037" cy="144463"/>
          </a:xfrm>
          <a:prstGeom prst="line">
            <a:avLst/>
          </a:prstGeom>
          <a:ln w="254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2843213" y="2228850"/>
            <a:ext cx="1223962" cy="601663"/>
          </a:xfrm>
          <a:prstGeom prst="line">
            <a:avLst/>
          </a:prstGeom>
          <a:ln w="25400">
            <a:solidFill>
              <a:srgbClr val="003300"/>
            </a:solidFill>
          </a:ln>
        </p:spPr>
        <p:style>
          <a:lnRef idx="1">
            <a:schemeClr val="accent1"/>
          </a:lnRef>
          <a:fillRef idx="0">
            <a:schemeClr val="accent1"/>
          </a:fillRef>
          <a:effectRef idx="0">
            <a:schemeClr val="accent1"/>
          </a:effectRef>
          <a:fontRef idx="minor">
            <a:schemeClr val="tx1"/>
          </a:fontRef>
        </p:style>
      </p:cxnSp>
      <p:sp>
        <p:nvSpPr>
          <p:cNvPr id="132108" name="Прямоугольник 22"/>
          <p:cNvSpPr>
            <a:spLocks noChangeArrowheads="1"/>
          </p:cNvSpPr>
          <p:nvPr/>
        </p:nvSpPr>
        <p:spPr bwMode="auto">
          <a:xfrm>
            <a:off x="1116013" y="4076700"/>
            <a:ext cx="6132512" cy="461963"/>
          </a:xfrm>
          <a:prstGeom prst="rect">
            <a:avLst/>
          </a:prstGeom>
          <a:noFill/>
          <a:ln w="15875">
            <a:solidFill>
              <a:srgbClr val="003300"/>
            </a:solidFill>
            <a:prstDash val="lgDash"/>
            <a:miter lim="800000"/>
            <a:headEnd/>
            <a:tailEnd/>
          </a:ln>
        </p:spPr>
        <p:txBody>
          <a:bodyPr>
            <a:spAutoFit/>
          </a:bodyPr>
          <a:lstStyle/>
          <a:p>
            <a:pPr algn="ctr" eaLnBrk="0" hangingPunct="0"/>
            <a:r>
              <a:rPr lang="ru-RU" altLang="ru-RU" sz="2400">
                <a:solidFill>
                  <a:srgbClr val="003300"/>
                </a:solidFill>
              </a:rPr>
              <a:t>Информация – инструмент управления. </a:t>
            </a:r>
            <a:endParaRPr lang="ru-RU" altLang="ru-RU" sz="2400"/>
          </a:p>
        </p:txBody>
      </p:sp>
      <p:sp>
        <p:nvSpPr>
          <p:cNvPr id="13210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211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F7AD1CC-5603-4290-8A50-C7F892CD8AEE}" type="slidenum">
              <a:rPr lang="ru-RU" altLang="ru-RU" sz="800" smtClean="0">
                <a:solidFill>
                  <a:srgbClr val="003300"/>
                </a:solidFill>
                <a:latin typeface="Arial" charset="0"/>
                <a:cs typeface="Arial" charset="0"/>
              </a:rPr>
              <a:pPr fontAlgn="base">
                <a:spcBef>
                  <a:spcPct val="0"/>
                </a:spcBef>
                <a:spcAft>
                  <a:spcPct val="0"/>
                </a:spcAft>
              </a:pPr>
              <a:t>128</a:t>
            </a:fld>
            <a:endParaRPr lang="ru-RU" altLang="ru-RU" sz="800" smtClean="0">
              <a:solidFill>
                <a:srgbClr val="003300"/>
              </a:solidFill>
              <a:latin typeface="Arial" charset="0"/>
              <a:cs typeface="Arial" charset="0"/>
            </a:endParaRPr>
          </a:p>
        </p:txBody>
      </p:sp>
      <p:pic>
        <p:nvPicPr>
          <p:cNvPr id="132111" name="Picture 2" descr="D:\Desktop\imagesN7EA94ER.jpg"/>
          <p:cNvPicPr>
            <a:picLocks noChangeAspect="1" noChangeArrowheads="1"/>
          </p:cNvPicPr>
          <p:nvPr/>
        </p:nvPicPr>
        <p:blipFill>
          <a:blip r:embed="rId2"/>
          <a:srcRect/>
          <a:stretch>
            <a:fillRect/>
          </a:stretch>
        </p:blipFill>
        <p:spPr bwMode="auto">
          <a:xfrm>
            <a:off x="463550" y="4787900"/>
            <a:ext cx="2390775" cy="17430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11188" y="188913"/>
            <a:ext cx="7632700" cy="503237"/>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800" dirty="0">
                <a:solidFill>
                  <a:schemeClr val="bg1"/>
                </a:solidFill>
                <a:latin typeface="Arial" panose="020B0604020202020204" pitchFamily="34" charset="0"/>
                <a:cs typeface="Arial" panose="020B0604020202020204" pitchFamily="34" charset="0"/>
              </a:rPr>
              <a:t>Способы и условия передачи информации</a:t>
            </a:r>
          </a:p>
        </p:txBody>
      </p:sp>
      <p:sp>
        <p:nvSpPr>
          <p:cNvPr id="133123" name="Прямоугольник 3"/>
          <p:cNvSpPr>
            <a:spLocks noChangeArrowheads="1"/>
          </p:cNvSpPr>
          <p:nvPr/>
        </p:nvSpPr>
        <p:spPr bwMode="auto">
          <a:xfrm>
            <a:off x="107950" y="1125538"/>
            <a:ext cx="8928100" cy="1200150"/>
          </a:xfrm>
          <a:prstGeom prst="rect">
            <a:avLst/>
          </a:prstGeom>
          <a:noFill/>
          <a:ln w="9525">
            <a:noFill/>
            <a:miter lim="800000"/>
            <a:headEnd/>
            <a:tailEnd/>
          </a:ln>
        </p:spPr>
        <p:txBody>
          <a:bodyPr>
            <a:spAutoFit/>
          </a:bodyPr>
          <a:lstStyle/>
          <a:p>
            <a:pPr algn="just"/>
            <a:r>
              <a:rPr lang="ru-RU" altLang="ru-RU" sz="2400">
                <a:solidFill>
                  <a:srgbClr val="003300"/>
                </a:solidFill>
              </a:rPr>
              <a:t>Успех управления во многом зависит от способности передавать информацию наиболее эффективным образом и адекватности восприятия информации людьми. </a:t>
            </a:r>
            <a:endParaRPr lang="ru-RU" altLang="ru-RU" sz="2400"/>
          </a:p>
        </p:txBody>
      </p:sp>
      <p:sp>
        <p:nvSpPr>
          <p:cNvPr id="5" name="Прямоугольник 4"/>
          <p:cNvSpPr/>
          <p:nvPr/>
        </p:nvSpPr>
        <p:spPr>
          <a:xfrm>
            <a:off x="3203575" y="2852738"/>
            <a:ext cx="2447925" cy="400050"/>
          </a:xfrm>
          <a:prstGeom prst="rect">
            <a:avLst/>
          </a:prstGeom>
          <a:ln w="15875">
            <a:solidFill>
              <a:srgbClr val="003300"/>
            </a:solidFill>
          </a:ln>
          <a:effectLst>
            <a:outerShdw blurRad="50800" dist="50800" dir="5400000" algn="ctr" rotWithShape="0">
              <a:srgbClr val="99CC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000">
                <a:solidFill>
                  <a:srgbClr val="003300"/>
                </a:solidFill>
                <a:latin typeface="Arial" panose="020B0604020202020204" pitchFamily="34" charset="0"/>
                <a:cs typeface="Arial" panose="020B0604020202020204" pitchFamily="34" charset="0"/>
              </a:rPr>
              <a:t>Коммуникация</a:t>
            </a:r>
          </a:p>
        </p:txBody>
      </p:sp>
      <p:sp>
        <p:nvSpPr>
          <p:cNvPr id="6" name="Прямоугольник 5"/>
          <p:cNvSpPr/>
          <p:nvPr/>
        </p:nvSpPr>
        <p:spPr>
          <a:xfrm>
            <a:off x="250825" y="3716338"/>
            <a:ext cx="3816350" cy="400050"/>
          </a:xfrm>
          <a:prstGeom prst="rect">
            <a:avLst/>
          </a:prstGeom>
          <a:ln w="15875">
            <a:solidFill>
              <a:srgbClr val="003300"/>
            </a:solidFill>
          </a:ln>
          <a:effectLst>
            <a:outerShdw blurRad="50800" dist="50800" dir="5400000" algn="ctr" rotWithShape="0">
              <a:srgbClr val="99CC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000">
                <a:solidFill>
                  <a:srgbClr val="003300"/>
                </a:solidFill>
                <a:latin typeface="Arial" panose="020B0604020202020204" pitchFamily="34" charset="0"/>
                <a:cs typeface="Arial" panose="020B0604020202020204" pitchFamily="34" charset="0"/>
              </a:rPr>
              <a:t>что передается </a:t>
            </a:r>
            <a:r>
              <a:rPr lang="ru-RU" altLang="ru-RU" sz="2000" i="1">
                <a:solidFill>
                  <a:srgbClr val="003300"/>
                </a:solidFill>
                <a:latin typeface="Arial" panose="020B0604020202020204" pitchFamily="34" charset="0"/>
                <a:cs typeface="Arial" panose="020B0604020202020204" pitchFamily="34" charset="0"/>
              </a:rPr>
              <a:t>(информация) </a:t>
            </a:r>
          </a:p>
        </p:txBody>
      </p:sp>
      <p:sp>
        <p:nvSpPr>
          <p:cNvPr id="7" name="Прямоугольник 6"/>
          <p:cNvSpPr/>
          <p:nvPr/>
        </p:nvSpPr>
        <p:spPr>
          <a:xfrm>
            <a:off x="5148263" y="3716338"/>
            <a:ext cx="3744912" cy="400050"/>
          </a:xfrm>
          <a:prstGeom prst="rect">
            <a:avLst/>
          </a:prstGeom>
          <a:ln w="15875">
            <a:solidFill>
              <a:srgbClr val="003300"/>
            </a:solidFill>
          </a:ln>
          <a:effectLst>
            <a:outerShdw blurRad="50800" dist="50800" dir="5400000" algn="ctr" rotWithShape="0">
              <a:srgbClr val="99CC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000">
                <a:solidFill>
                  <a:srgbClr val="003300"/>
                </a:solidFill>
                <a:latin typeface="Arial" panose="020B0604020202020204" pitchFamily="34" charset="0"/>
                <a:cs typeface="Arial" panose="020B0604020202020204" pitchFamily="34" charset="0"/>
              </a:rPr>
              <a:t>каким способом передается</a:t>
            </a:r>
          </a:p>
        </p:txBody>
      </p:sp>
      <p:cxnSp>
        <p:nvCxnSpPr>
          <p:cNvPr id="8" name="Прямая соединительная линия 7"/>
          <p:cNvCxnSpPr>
            <a:stCxn id="6" idx="0"/>
            <a:endCxn id="5" idx="1"/>
          </p:cNvCxnSpPr>
          <p:nvPr/>
        </p:nvCxnSpPr>
        <p:spPr>
          <a:xfrm rot="5400000" flipH="1" flipV="1">
            <a:off x="2349500" y="2862263"/>
            <a:ext cx="663575" cy="1044575"/>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179388" y="4868863"/>
            <a:ext cx="8856662" cy="1570037"/>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a:solidFill>
                  <a:srgbClr val="003300"/>
                </a:solidFill>
                <a:latin typeface="Arial" panose="020B0604020202020204" pitchFamily="34" charset="0"/>
                <a:cs typeface="Arial" panose="020B0604020202020204" pitchFamily="34" charset="0"/>
              </a:rPr>
              <a:t>Чтобы акт коммуникации состоялся, необходимо наличие как минимум </a:t>
            </a: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ДВУХ</a:t>
            </a:r>
            <a:r>
              <a:rPr lang="ru-RU" altLang="ru-RU" sz="2400">
                <a:solidFill>
                  <a:srgbClr val="003300"/>
                </a:solidFill>
                <a:latin typeface="Arial" panose="020B0604020202020204" pitchFamily="34" charset="0"/>
                <a:cs typeface="Arial" panose="020B0604020202020204" pitchFamily="34" charset="0"/>
              </a:rPr>
              <a:t> людей. Каждый из них, при  этом, должен обладать способностью видеть, слышать, ощущать, определять запах и вкус. </a:t>
            </a:r>
            <a:endParaRPr lang="ru-RU" altLang="ru-RU" sz="2400">
              <a:latin typeface="Arial" panose="020B0604020202020204" pitchFamily="34" charset="0"/>
              <a:cs typeface="Arial" panose="020B0604020202020204" pitchFamily="34" charset="0"/>
            </a:endParaRPr>
          </a:p>
        </p:txBody>
      </p:sp>
      <p:cxnSp>
        <p:nvCxnSpPr>
          <p:cNvPr id="19" name="Прямая соединительная линия 18"/>
          <p:cNvCxnSpPr>
            <a:stCxn id="5" idx="3"/>
            <a:endCxn id="7" idx="0"/>
          </p:cNvCxnSpPr>
          <p:nvPr/>
        </p:nvCxnSpPr>
        <p:spPr>
          <a:xfrm>
            <a:off x="5651500" y="3052763"/>
            <a:ext cx="1368425" cy="663575"/>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3313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313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9A1DC7F-E999-40BA-B5EA-71C0D81FF476}" type="slidenum">
              <a:rPr lang="ru-RU" altLang="ru-RU" sz="800" smtClean="0">
                <a:solidFill>
                  <a:srgbClr val="003300"/>
                </a:solidFill>
                <a:latin typeface="Arial" charset="0"/>
                <a:cs typeface="Arial" charset="0"/>
              </a:rPr>
              <a:pPr fontAlgn="base">
                <a:spcBef>
                  <a:spcPct val="0"/>
                </a:spcBef>
                <a:spcAft>
                  <a:spcPct val="0"/>
                </a:spcAft>
              </a:pPr>
              <a:t>129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
          <p:cNvSpPr txBox="1">
            <a:spLocks noChangeArrowheads="1"/>
          </p:cNvSpPr>
          <p:nvPr/>
        </p:nvSpPr>
        <p:spPr bwMode="auto">
          <a:xfrm>
            <a:off x="107950" y="142875"/>
            <a:ext cx="8856663" cy="1692275"/>
          </a:xfrm>
          <a:prstGeom prst="rect">
            <a:avLst/>
          </a:prstGeom>
          <a:noFill/>
          <a:ln w="25400">
            <a:solidFill>
              <a:srgbClr val="003300"/>
            </a:solidFill>
            <a:miter lim="800000"/>
            <a:headEnd/>
            <a:tailEnd/>
          </a:ln>
        </p:spPr>
        <p:txBody>
          <a:bodyPr>
            <a:spAutoFit/>
          </a:bodyPr>
          <a:lstStyle/>
          <a:p>
            <a:pPr algn="just"/>
            <a:r>
              <a:rPr lang="ru-RU" altLang="ru-RU" sz="2400" b="1" i="1" u="sng">
                <a:solidFill>
                  <a:srgbClr val="003300"/>
                </a:solidFill>
              </a:rPr>
              <a:t>Выживание </a:t>
            </a:r>
            <a:r>
              <a:rPr lang="ru-RU" altLang="ru-RU" sz="2000">
                <a:solidFill>
                  <a:srgbClr val="003300"/>
                </a:solidFill>
              </a:rPr>
              <a:t>– возможность организации существовать как можно дольше – первейшая задача управления. Чтобы оставаться сильными на протяжении многих лет, организациям приходится менять свои цели в соответствии с потребностями внешней среды, создавать новые виды продуктов и услуг, менять вид деятельности, технологию, структуру и т.п.</a:t>
            </a:r>
          </a:p>
        </p:txBody>
      </p:sp>
      <p:sp>
        <p:nvSpPr>
          <p:cNvPr id="14339" name="TextBox 4"/>
          <p:cNvSpPr txBox="1">
            <a:spLocks noChangeArrowheads="1"/>
          </p:cNvSpPr>
          <p:nvPr/>
        </p:nvSpPr>
        <p:spPr bwMode="auto">
          <a:xfrm>
            <a:off x="112713" y="1987550"/>
            <a:ext cx="8858250" cy="1385888"/>
          </a:xfrm>
          <a:prstGeom prst="rect">
            <a:avLst/>
          </a:prstGeom>
          <a:noFill/>
          <a:ln w="25400">
            <a:solidFill>
              <a:srgbClr val="003300"/>
            </a:solidFill>
            <a:miter lim="800000"/>
            <a:headEnd/>
            <a:tailEnd/>
          </a:ln>
        </p:spPr>
        <p:txBody>
          <a:bodyPr>
            <a:spAutoFit/>
          </a:bodyPr>
          <a:lstStyle/>
          <a:p>
            <a:pPr algn="just"/>
            <a:r>
              <a:rPr lang="ru-RU" altLang="ru-RU" sz="2400" b="1" i="1" u="sng">
                <a:solidFill>
                  <a:srgbClr val="003300"/>
                </a:solidFill>
              </a:rPr>
              <a:t>Результативность и эффективность </a:t>
            </a:r>
            <a:r>
              <a:rPr lang="ru-RU" altLang="ru-RU" sz="2000">
                <a:solidFill>
                  <a:srgbClr val="003300"/>
                </a:solidFill>
              </a:rPr>
              <a:t>– правильное делание правильных вещей. Организация должна производить продукт, который пользуется спросом. Чтобы быть успешной,  она  должна делать это лучше, чем конкурент.</a:t>
            </a:r>
          </a:p>
        </p:txBody>
      </p:sp>
      <p:sp>
        <p:nvSpPr>
          <p:cNvPr id="14340" name="TextBox 5"/>
          <p:cNvSpPr txBox="1">
            <a:spLocks noChangeArrowheads="1"/>
          </p:cNvSpPr>
          <p:nvPr/>
        </p:nvSpPr>
        <p:spPr bwMode="auto">
          <a:xfrm>
            <a:off x="112713" y="3525838"/>
            <a:ext cx="8858250" cy="3230562"/>
          </a:xfrm>
          <a:prstGeom prst="rect">
            <a:avLst/>
          </a:prstGeom>
          <a:noFill/>
          <a:ln w="25400">
            <a:solidFill>
              <a:srgbClr val="003300"/>
            </a:solidFill>
            <a:miter lim="800000"/>
            <a:headEnd/>
            <a:tailEnd/>
          </a:ln>
        </p:spPr>
        <p:txBody>
          <a:bodyPr>
            <a:spAutoFit/>
          </a:bodyPr>
          <a:lstStyle/>
          <a:p>
            <a:pPr algn="just"/>
            <a:r>
              <a:rPr lang="ru-RU" altLang="ru-RU" sz="2400" b="1" i="1" u="sng">
                <a:solidFill>
                  <a:srgbClr val="003300"/>
                </a:solidFill>
              </a:rPr>
              <a:t>Производительность</a:t>
            </a:r>
            <a:r>
              <a:rPr lang="ru-RU" altLang="ru-RU" sz="2000">
                <a:solidFill>
                  <a:srgbClr val="003300"/>
                </a:solidFill>
              </a:rPr>
              <a:t> – относительная эффективность.</a:t>
            </a:r>
          </a:p>
          <a:p>
            <a:pPr algn="just"/>
            <a:endParaRPr lang="ru-RU" altLang="ru-RU" sz="1000">
              <a:solidFill>
                <a:srgbClr val="003300"/>
              </a:solidFill>
            </a:endParaRPr>
          </a:p>
          <a:p>
            <a:pPr algn="just"/>
            <a:r>
              <a:rPr lang="ru-RU" altLang="ru-RU" sz="2000">
                <a:solidFill>
                  <a:srgbClr val="003300"/>
                </a:solidFill>
              </a:rPr>
              <a:t>Отношение количества единиц на выходе к количеству единиц на входе </a:t>
            </a:r>
            <a:r>
              <a:rPr lang="ru-RU" altLang="ru-RU" sz="2000" i="1">
                <a:solidFill>
                  <a:srgbClr val="003300"/>
                </a:solidFill>
              </a:rPr>
              <a:t>(рентабельность). </a:t>
            </a:r>
            <a:r>
              <a:rPr lang="ru-RU" altLang="ru-RU" sz="2000">
                <a:solidFill>
                  <a:srgbClr val="003300"/>
                </a:solidFill>
              </a:rPr>
              <a:t>Большой объем продаж у производительной организации позволяет ей получать больше денег, чтобы вложить их в развитие производства, что ведет к еще большему росту производительности. </a:t>
            </a:r>
          </a:p>
          <a:p>
            <a:pPr algn="just"/>
            <a:endParaRPr lang="ru-RU" altLang="ru-RU" sz="1000">
              <a:solidFill>
                <a:srgbClr val="003300"/>
              </a:solidFill>
            </a:endParaRPr>
          </a:p>
          <a:p>
            <a:pPr algn="just"/>
            <a:r>
              <a:rPr lang="ru-RU" altLang="ru-RU" sz="2000">
                <a:solidFill>
                  <a:srgbClr val="003300"/>
                </a:solidFill>
              </a:rPr>
              <a:t>Менее производительные организации постепенно терпят крах. Высокая производительность позволяет поддерживать более высокий экспорт, чем импорт. </a:t>
            </a:r>
          </a:p>
        </p:txBody>
      </p:sp>
      <p:sp>
        <p:nvSpPr>
          <p:cNvPr id="1434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34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9F5BD96-3AEC-4074-8894-6A0C93F9D431}" type="slidenum">
              <a:rPr lang="ru-RU" altLang="ru-RU" sz="800" smtClean="0">
                <a:solidFill>
                  <a:srgbClr val="003300"/>
                </a:solidFill>
                <a:latin typeface="Arial" charset="0"/>
                <a:cs typeface="Arial" charset="0"/>
              </a:rPr>
              <a:pPr fontAlgn="base">
                <a:spcBef>
                  <a:spcPct val="0"/>
                </a:spcBef>
                <a:spcAft>
                  <a:spcPct val="0"/>
                </a:spcAft>
              </a:pPr>
              <a:t>13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6" descr="http://mexboy.ru/wp-includes/images/per.jpg"/>
          <p:cNvPicPr>
            <a:picLocks noChangeAspect="1" noChangeArrowheads="1"/>
          </p:cNvPicPr>
          <p:nvPr/>
        </p:nvPicPr>
        <p:blipFill>
          <a:blip r:embed="rId2"/>
          <a:srcRect/>
          <a:stretch>
            <a:fillRect/>
          </a:stretch>
        </p:blipFill>
        <p:spPr bwMode="auto">
          <a:xfrm>
            <a:off x="6477000" y="4714875"/>
            <a:ext cx="2667000" cy="2143125"/>
          </a:xfrm>
          <a:prstGeom prst="rect">
            <a:avLst/>
          </a:prstGeom>
          <a:noFill/>
          <a:ln w="9525">
            <a:noFill/>
            <a:miter lim="800000"/>
            <a:headEnd/>
            <a:tailEnd/>
          </a:ln>
        </p:spPr>
      </p:pic>
      <p:sp>
        <p:nvSpPr>
          <p:cNvPr id="3" name="Прямоугольник 2"/>
          <p:cNvSpPr/>
          <p:nvPr/>
        </p:nvSpPr>
        <p:spPr>
          <a:xfrm>
            <a:off x="0" y="3213100"/>
            <a:ext cx="9144000" cy="46196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b="1" i="1" u="sng"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Коммуникация</a:t>
            </a:r>
            <a:r>
              <a:rPr lang="ru-RU" altLang="ru-RU" sz="2400" dirty="0">
                <a:solidFill>
                  <a:srgbClr val="003300"/>
                </a:solidFill>
                <a:latin typeface="Arial" panose="020B0604020202020204" pitchFamily="34" charset="0"/>
                <a:cs typeface="Arial" panose="020B0604020202020204" pitchFamily="34" charset="0"/>
              </a:rPr>
              <a:t> – общность символов. </a:t>
            </a:r>
          </a:p>
        </p:txBody>
      </p:sp>
      <p:sp>
        <p:nvSpPr>
          <p:cNvPr id="134148" name="Прямоугольник 3"/>
          <p:cNvSpPr>
            <a:spLocks noChangeArrowheads="1"/>
          </p:cNvSpPr>
          <p:nvPr/>
        </p:nvSpPr>
        <p:spPr bwMode="auto">
          <a:xfrm>
            <a:off x="1547813" y="4005263"/>
            <a:ext cx="6264275" cy="1108075"/>
          </a:xfrm>
          <a:prstGeom prst="rect">
            <a:avLst/>
          </a:prstGeom>
          <a:noFill/>
          <a:ln w="15875">
            <a:solidFill>
              <a:srgbClr val="003300"/>
            </a:solidFill>
            <a:prstDash val="lgDash"/>
            <a:miter lim="800000"/>
            <a:headEnd/>
            <a:tailEnd/>
          </a:ln>
        </p:spPr>
        <p:txBody>
          <a:bodyPr>
            <a:spAutoFit/>
          </a:bodyPr>
          <a:lstStyle/>
          <a:p>
            <a:pPr algn="ctr"/>
            <a:r>
              <a:rPr lang="ru-RU" altLang="ru-RU" sz="2200">
                <a:solidFill>
                  <a:srgbClr val="003300"/>
                </a:solidFill>
              </a:rPr>
              <a:t>Для успешного управления важна эффективная </a:t>
            </a:r>
            <a:r>
              <a:rPr lang="ru-RU" altLang="ru-RU" sz="2200" b="1">
                <a:solidFill>
                  <a:srgbClr val="669900"/>
                </a:solidFill>
              </a:rPr>
              <a:t>межличностная</a:t>
            </a:r>
            <a:r>
              <a:rPr lang="ru-RU" altLang="ru-RU" sz="2200" b="1">
                <a:solidFill>
                  <a:srgbClr val="003300"/>
                </a:solidFill>
              </a:rPr>
              <a:t> </a:t>
            </a:r>
            <a:r>
              <a:rPr lang="ru-RU" altLang="ru-RU" sz="2200" b="1">
                <a:solidFill>
                  <a:srgbClr val="669900"/>
                </a:solidFill>
              </a:rPr>
              <a:t>коммуникация</a:t>
            </a:r>
            <a:r>
              <a:rPr lang="ru-RU" altLang="ru-RU" sz="2200">
                <a:solidFill>
                  <a:srgbClr val="003300"/>
                </a:solidFill>
              </a:rPr>
              <a:t>. </a:t>
            </a:r>
          </a:p>
        </p:txBody>
      </p:sp>
      <p:sp>
        <p:nvSpPr>
          <p:cNvPr id="134149" name="Прямоугольник 4"/>
          <p:cNvSpPr>
            <a:spLocks noChangeArrowheads="1"/>
          </p:cNvSpPr>
          <p:nvPr/>
        </p:nvSpPr>
        <p:spPr bwMode="auto">
          <a:xfrm>
            <a:off x="107950" y="5254625"/>
            <a:ext cx="6335713" cy="1323975"/>
          </a:xfrm>
          <a:prstGeom prst="rect">
            <a:avLst/>
          </a:prstGeom>
          <a:noFill/>
          <a:ln w="9525">
            <a:noFill/>
            <a:miter lim="800000"/>
            <a:headEnd/>
            <a:tailEnd/>
          </a:ln>
        </p:spPr>
        <p:txBody>
          <a:bodyPr>
            <a:spAutoFit/>
          </a:bodyPr>
          <a:lstStyle/>
          <a:p>
            <a:pPr algn="just"/>
            <a:r>
              <a:rPr lang="ru-RU" altLang="ru-RU" sz="2000">
                <a:solidFill>
                  <a:srgbClr val="003300"/>
                </a:solidFill>
              </a:rPr>
              <a:t>Решение многих управленческих задач строится на взаимодействии людей </a:t>
            </a:r>
            <a:r>
              <a:rPr lang="ru-RU" altLang="ru-RU" sz="2000" i="1">
                <a:solidFill>
                  <a:srgbClr val="669900"/>
                </a:solidFill>
              </a:rPr>
              <a:t>(начальника с подчиненным, подчиненных друг с другом и т.д.) </a:t>
            </a:r>
            <a:r>
              <a:rPr lang="ru-RU" altLang="ru-RU" sz="2000">
                <a:solidFill>
                  <a:srgbClr val="003300"/>
                </a:solidFill>
              </a:rPr>
              <a:t>в рамках определенных событий. </a:t>
            </a:r>
          </a:p>
        </p:txBody>
      </p:sp>
      <p:sp>
        <p:nvSpPr>
          <p:cNvPr id="134150" name="Прямоугольник 8"/>
          <p:cNvSpPr>
            <a:spLocks noChangeArrowheads="1"/>
          </p:cNvSpPr>
          <p:nvPr/>
        </p:nvSpPr>
        <p:spPr bwMode="auto">
          <a:xfrm>
            <a:off x="0" y="115888"/>
            <a:ext cx="9036050" cy="1446212"/>
          </a:xfrm>
          <a:prstGeom prst="rect">
            <a:avLst/>
          </a:prstGeom>
          <a:noFill/>
          <a:ln w="9525">
            <a:noFill/>
            <a:miter lim="800000"/>
            <a:headEnd/>
            <a:tailEnd/>
          </a:ln>
        </p:spPr>
        <p:txBody>
          <a:bodyPr>
            <a:spAutoFit/>
          </a:bodyPr>
          <a:lstStyle/>
          <a:p>
            <a:pPr algn="just"/>
            <a:r>
              <a:rPr lang="ru-RU" altLang="ru-RU" sz="2200">
                <a:solidFill>
                  <a:srgbClr val="003300"/>
                </a:solidFill>
              </a:rPr>
              <a:t>Эффективная коммуникация требует навыков и умений, наличия взаимного понимания, установления некой общности между передающим и получающим информацию, что достигается посредством создания общих символов, понятий и т.п.</a:t>
            </a:r>
            <a:endParaRPr lang="ru-RU" altLang="ru-RU" sz="2200"/>
          </a:p>
        </p:txBody>
      </p:sp>
      <p:sp>
        <p:nvSpPr>
          <p:cNvPr id="134151" name="Прямоугольник 9"/>
          <p:cNvSpPr>
            <a:spLocks noChangeArrowheads="1"/>
          </p:cNvSpPr>
          <p:nvPr/>
        </p:nvSpPr>
        <p:spPr bwMode="auto">
          <a:xfrm>
            <a:off x="1331913" y="1700213"/>
            <a:ext cx="7632700" cy="1200150"/>
          </a:xfrm>
          <a:prstGeom prst="rect">
            <a:avLst/>
          </a:prstGeom>
          <a:noFill/>
          <a:ln w="9525">
            <a:noFill/>
            <a:miter lim="800000"/>
            <a:headEnd/>
            <a:tailEnd/>
          </a:ln>
        </p:spPr>
        <p:txBody>
          <a:bodyPr>
            <a:spAutoFit/>
          </a:bodyPr>
          <a:lstStyle/>
          <a:p>
            <a:pPr algn="just" eaLnBrk="0" hangingPunct="0"/>
            <a:r>
              <a:rPr lang="ru-RU" altLang="ru-RU" i="1">
                <a:solidFill>
                  <a:srgbClr val="003300"/>
                </a:solidFill>
              </a:rPr>
              <a:t>Область различий в понимании символов при обсуждении студентами проблемы по курсу «Менеджмент» возрастает, если в нем принимают участие студенты одной группы, студенты разных университетов или разных стран. </a:t>
            </a:r>
            <a:endParaRPr lang="ru-RU" altLang="ru-RU" i="1"/>
          </a:p>
        </p:txBody>
      </p:sp>
      <p:cxnSp>
        <p:nvCxnSpPr>
          <p:cNvPr id="11" name="Прямая соединительная линия 10"/>
          <p:cNvCxnSpPr/>
          <p:nvPr/>
        </p:nvCxnSpPr>
        <p:spPr>
          <a:xfrm rot="5400000">
            <a:off x="394494" y="2348707"/>
            <a:ext cx="1296987" cy="0"/>
          </a:xfrm>
          <a:prstGeom prst="line">
            <a:avLst/>
          </a:prstGeom>
          <a:ln w="50800">
            <a:solidFill>
              <a:srgbClr val="003300"/>
            </a:solidFill>
          </a:ln>
        </p:spPr>
        <p:style>
          <a:lnRef idx="1">
            <a:schemeClr val="accent1"/>
          </a:lnRef>
          <a:fillRef idx="0">
            <a:schemeClr val="accent1"/>
          </a:fillRef>
          <a:effectRef idx="0">
            <a:schemeClr val="accent1"/>
          </a:effectRef>
          <a:fontRef idx="minor">
            <a:schemeClr val="tx1"/>
          </a:fontRef>
        </p:style>
      </p:cxnSp>
      <p:sp>
        <p:nvSpPr>
          <p:cNvPr id="13415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415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1F711E7-51CC-42B7-96C0-928733FA57D4}" type="slidenum">
              <a:rPr lang="ru-RU" altLang="ru-RU" sz="800" smtClean="0">
                <a:solidFill>
                  <a:srgbClr val="003300"/>
                </a:solidFill>
                <a:latin typeface="Arial" charset="0"/>
                <a:cs typeface="Arial" charset="0"/>
              </a:rPr>
              <a:pPr fontAlgn="base">
                <a:spcBef>
                  <a:spcPct val="0"/>
                </a:spcBef>
                <a:spcAft>
                  <a:spcPct val="0"/>
                </a:spcAft>
              </a:pPr>
              <a:t>130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Прямоугольник 11"/>
          <p:cNvSpPr>
            <a:spLocks noChangeArrowheads="1"/>
          </p:cNvSpPr>
          <p:nvPr/>
        </p:nvSpPr>
        <p:spPr bwMode="auto">
          <a:xfrm>
            <a:off x="5797550" y="3933825"/>
            <a:ext cx="2951163" cy="2308225"/>
          </a:xfrm>
          <a:prstGeom prst="rect">
            <a:avLst/>
          </a:prstGeom>
          <a:noFill/>
          <a:ln w="9525">
            <a:noFill/>
            <a:miter lim="800000"/>
            <a:headEnd/>
            <a:tailEnd/>
          </a:ln>
        </p:spPr>
        <p:txBody>
          <a:bodyPr>
            <a:spAutoFit/>
          </a:bodyPr>
          <a:lstStyle/>
          <a:p>
            <a:r>
              <a:rPr lang="ru-RU" altLang="ru-RU" sz="2400">
                <a:solidFill>
                  <a:srgbClr val="003300"/>
                </a:solidFill>
              </a:rPr>
              <a:t>Богатство информации </a:t>
            </a:r>
            <a:r>
              <a:rPr lang="ru-RU" altLang="ru-RU" sz="2400" b="1">
                <a:solidFill>
                  <a:srgbClr val="669900"/>
                </a:solidFill>
              </a:rPr>
              <a:t>уменьшается</a:t>
            </a:r>
            <a:r>
              <a:rPr lang="ru-RU" altLang="ru-RU" sz="2400">
                <a:solidFill>
                  <a:srgbClr val="003300"/>
                </a:solidFill>
              </a:rPr>
              <a:t> в зависимости от </a:t>
            </a:r>
            <a:r>
              <a:rPr lang="ru-RU" altLang="ru-RU" sz="2400" b="1">
                <a:solidFill>
                  <a:srgbClr val="669900"/>
                </a:solidFill>
              </a:rPr>
              <a:t>способа</a:t>
            </a:r>
            <a:r>
              <a:rPr lang="ru-RU" altLang="ru-RU" sz="2400">
                <a:solidFill>
                  <a:srgbClr val="003300"/>
                </a:solidFill>
              </a:rPr>
              <a:t> передачи информации.</a:t>
            </a:r>
            <a:endParaRPr lang="ru-RU" altLang="ru-RU" sz="2400"/>
          </a:p>
        </p:txBody>
      </p:sp>
      <p:sp>
        <p:nvSpPr>
          <p:cNvPr id="135171" name="Прямоугольник 12"/>
          <p:cNvSpPr>
            <a:spLocks noChangeArrowheads="1"/>
          </p:cNvSpPr>
          <p:nvPr/>
        </p:nvSpPr>
        <p:spPr bwMode="auto">
          <a:xfrm>
            <a:off x="539750" y="3789363"/>
            <a:ext cx="6173788" cy="2667000"/>
          </a:xfrm>
          <a:prstGeom prst="rect">
            <a:avLst/>
          </a:prstGeom>
          <a:noFill/>
          <a:ln w="9525">
            <a:noFill/>
            <a:miter lim="800000"/>
            <a:headEnd/>
            <a:tailEnd/>
          </a:ln>
        </p:spPr>
        <p:txBody>
          <a:bodyPr>
            <a:spAutoFit/>
          </a:bodyPr>
          <a:lstStyle/>
          <a:p>
            <a:pPr eaLnBrk="0" hangingPunct="0"/>
            <a:r>
              <a:rPr lang="ru-RU" altLang="ru-RU" sz="2400" b="1">
                <a:solidFill>
                  <a:srgbClr val="669900"/>
                </a:solidFill>
              </a:rPr>
              <a:t>Способы коммуникаций:  </a:t>
            </a:r>
          </a:p>
          <a:p>
            <a:pPr eaLnBrk="0" hangingPunct="0"/>
            <a:endParaRPr lang="ru-RU" altLang="ru-RU" sz="1000">
              <a:solidFill>
                <a:srgbClr val="003300"/>
              </a:solidFill>
            </a:endParaRPr>
          </a:p>
          <a:p>
            <a:pPr eaLnBrk="0" hangingPunct="0">
              <a:lnSpc>
                <a:spcPts val="3200"/>
              </a:lnSpc>
              <a:buFont typeface="Wingdings" pitchFamily="2" charset="2"/>
              <a:buChar char="§"/>
            </a:pPr>
            <a:r>
              <a:rPr lang="ru-RU" altLang="ru-RU" sz="2400">
                <a:solidFill>
                  <a:srgbClr val="003300"/>
                </a:solidFill>
              </a:rPr>
              <a:t>  разговор лицом к лицу;</a:t>
            </a:r>
          </a:p>
          <a:p>
            <a:pPr eaLnBrk="0" hangingPunct="0">
              <a:lnSpc>
                <a:spcPts val="3200"/>
              </a:lnSpc>
              <a:buFont typeface="Wingdings" pitchFamily="2" charset="2"/>
              <a:buChar char="§"/>
            </a:pPr>
            <a:r>
              <a:rPr lang="ru-RU" altLang="ru-RU" sz="2400">
                <a:solidFill>
                  <a:srgbClr val="003300"/>
                </a:solidFill>
              </a:rPr>
              <a:t>  телефонный разговор;</a:t>
            </a:r>
          </a:p>
          <a:p>
            <a:pPr eaLnBrk="0" hangingPunct="0">
              <a:lnSpc>
                <a:spcPts val="3200"/>
              </a:lnSpc>
              <a:buFont typeface="Wingdings" pitchFamily="2" charset="2"/>
              <a:buChar char="§"/>
            </a:pPr>
            <a:r>
              <a:rPr lang="ru-RU" altLang="ru-RU" sz="2400">
                <a:solidFill>
                  <a:srgbClr val="003300"/>
                </a:solidFill>
              </a:rPr>
              <a:t>  личное послание;</a:t>
            </a:r>
          </a:p>
          <a:p>
            <a:pPr eaLnBrk="0" hangingPunct="0">
              <a:lnSpc>
                <a:spcPts val="3200"/>
              </a:lnSpc>
              <a:buFont typeface="Wingdings" pitchFamily="2" charset="2"/>
              <a:buChar char="§"/>
            </a:pPr>
            <a:r>
              <a:rPr lang="ru-RU" altLang="ru-RU" sz="2400">
                <a:solidFill>
                  <a:srgbClr val="003300"/>
                </a:solidFill>
              </a:rPr>
              <a:t>  деловое письмо;</a:t>
            </a:r>
          </a:p>
          <a:p>
            <a:pPr eaLnBrk="0" hangingPunct="0">
              <a:lnSpc>
                <a:spcPts val="3200"/>
              </a:lnSpc>
              <a:buFont typeface="Wingdings" pitchFamily="2" charset="2"/>
              <a:buChar char="§"/>
            </a:pPr>
            <a:r>
              <a:rPr lang="ru-RU" altLang="ru-RU" sz="2400">
                <a:solidFill>
                  <a:srgbClr val="003300"/>
                </a:solidFill>
              </a:rPr>
              <a:t>  статистические данные.</a:t>
            </a:r>
          </a:p>
        </p:txBody>
      </p:sp>
      <p:sp>
        <p:nvSpPr>
          <p:cNvPr id="135172" name="Прямоугольник 5"/>
          <p:cNvSpPr>
            <a:spLocks noChangeArrowheads="1"/>
          </p:cNvSpPr>
          <p:nvPr/>
        </p:nvSpPr>
        <p:spPr bwMode="auto">
          <a:xfrm>
            <a:off x="107950" y="2060575"/>
            <a:ext cx="8928100" cy="1570038"/>
          </a:xfrm>
          <a:prstGeom prst="rect">
            <a:avLst/>
          </a:prstGeom>
          <a:noFill/>
          <a:ln w="9525">
            <a:noFill/>
            <a:miter lim="800000"/>
            <a:headEnd/>
            <a:tailEnd/>
          </a:ln>
        </p:spPr>
        <p:txBody>
          <a:bodyPr>
            <a:spAutoFit/>
          </a:bodyPr>
          <a:lstStyle/>
          <a:p>
            <a:pPr algn="just"/>
            <a:r>
              <a:rPr lang="ru-RU" altLang="ru-RU" sz="2400">
                <a:solidFill>
                  <a:srgbClr val="003300"/>
                </a:solidFill>
              </a:rPr>
              <a:t>Богатство информации, степень, с которой она может изменить понимание проблемы, определяется </a:t>
            </a:r>
            <a:r>
              <a:rPr lang="ru-RU" altLang="ru-RU" sz="2400" b="1">
                <a:solidFill>
                  <a:srgbClr val="669900"/>
                </a:solidFill>
              </a:rPr>
              <a:t>содержанием полученных сведений и средствами передачи информации</a:t>
            </a:r>
            <a:r>
              <a:rPr lang="ru-RU" altLang="ru-RU" sz="2400">
                <a:solidFill>
                  <a:srgbClr val="003300"/>
                </a:solidFill>
              </a:rPr>
              <a:t>.</a:t>
            </a:r>
          </a:p>
        </p:txBody>
      </p:sp>
      <p:sp>
        <p:nvSpPr>
          <p:cNvPr id="7" name="Стрелка вниз 6"/>
          <p:cNvSpPr/>
          <p:nvPr/>
        </p:nvSpPr>
        <p:spPr>
          <a:xfrm>
            <a:off x="4716463" y="3840163"/>
            <a:ext cx="1081087" cy="2592387"/>
          </a:xfrm>
          <a:prstGeom prst="downArrow">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35174" name="Прямоугольник 7"/>
          <p:cNvSpPr>
            <a:spLocks noChangeArrowheads="1"/>
          </p:cNvSpPr>
          <p:nvPr/>
        </p:nvSpPr>
        <p:spPr bwMode="auto">
          <a:xfrm>
            <a:off x="1403350" y="333375"/>
            <a:ext cx="6264275" cy="1570038"/>
          </a:xfrm>
          <a:prstGeom prst="rect">
            <a:avLst/>
          </a:prstGeom>
          <a:noFill/>
          <a:ln w="15875">
            <a:solidFill>
              <a:srgbClr val="003300"/>
            </a:solidFill>
            <a:prstDash val="lgDash"/>
            <a:miter lim="800000"/>
            <a:headEnd/>
            <a:tailEnd/>
          </a:ln>
        </p:spPr>
        <p:txBody>
          <a:bodyPr>
            <a:spAutoFit/>
          </a:bodyPr>
          <a:lstStyle/>
          <a:p>
            <a:pPr algn="ctr"/>
            <a:r>
              <a:rPr lang="ru-RU" altLang="ru-RU" sz="2400" b="1">
                <a:solidFill>
                  <a:srgbClr val="669900"/>
                </a:solidFill>
              </a:rPr>
              <a:t>Коммуникация</a:t>
            </a:r>
            <a:r>
              <a:rPr lang="ru-RU" altLang="ru-RU" sz="2400">
                <a:solidFill>
                  <a:srgbClr val="003300"/>
                </a:solidFill>
              </a:rPr>
              <a:t> является лучшим способом общения и решения вопросов, имеющих </a:t>
            </a:r>
            <a:r>
              <a:rPr lang="ru-RU" altLang="ru-RU" sz="2400" b="1">
                <a:solidFill>
                  <a:srgbClr val="669900"/>
                </a:solidFill>
              </a:rPr>
              <a:t>неопределенность и двусмысленность</a:t>
            </a:r>
            <a:r>
              <a:rPr lang="ru-RU" altLang="ru-RU" sz="2400">
                <a:solidFill>
                  <a:srgbClr val="003300"/>
                </a:solidFill>
              </a:rPr>
              <a:t>. </a:t>
            </a:r>
          </a:p>
        </p:txBody>
      </p:sp>
      <p:sp>
        <p:nvSpPr>
          <p:cNvPr id="13517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517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37F5B81-CEC2-48D8-A169-4FD5AD659874}" type="slidenum">
              <a:rPr lang="ru-RU" altLang="ru-RU" sz="800" smtClean="0">
                <a:solidFill>
                  <a:srgbClr val="003300"/>
                </a:solidFill>
                <a:latin typeface="Arial" charset="0"/>
                <a:cs typeface="Arial" charset="0"/>
              </a:rPr>
              <a:pPr fontAlgn="base">
                <a:spcBef>
                  <a:spcPct val="0"/>
                </a:spcBef>
                <a:spcAft>
                  <a:spcPct val="0"/>
                </a:spcAft>
              </a:pPr>
              <a:t>131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187450" y="188913"/>
            <a:ext cx="6769100" cy="503237"/>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800">
                <a:solidFill>
                  <a:schemeClr val="bg1"/>
                </a:solidFill>
                <a:latin typeface="Arial" panose="020B0604020202020204" pitchFamily="34" charset="0"/>
                <a:cs typeface="Arial" panose="020B0604020202020204" pitchFamily="34" charset="0"/>
              </a:rPr>
              <a:t>Коммуникационная сеть</a:t>
            </a:r>
          </a:p>
        </p:txBody>
      </p:sp>
      <p:sp>
        <p:nvSpPr>
          <p:cNvPr id="5" name="Прямоугольник 4"/>
          <p:cNvSpPr/>
          <p:nvPr/>
        </p:nvSpPr>
        <p:spPr>
          <a:xfrm>
            <a:off x="2879725" y="2219325"/>
            <a:ext cx="3384550" cy="831850"/>
          </a:xfrm>
          <a:prstGeom prst="rect">
            <a:avLst/>
          </a:prstGeom>
          <a:ln w="15875">
            <a:solidFill>
              <a:srgbClr val="003300"/>
            </a:solidFill>
          </a:ln>
          <a:effectLst>
            <a:outerShdw blurRad="50800" dist="50800" dir="5400000" algn="ctr" rotWithShape="0">
              <a:srgbClr val="99CC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400">
                <a:solidFill>
                  <a:srgbClr val="003300"/>
                </a:solidFill>
                <a:latin typeface="Arial" panose="020B0604020202020204" pitchFamily="34" charset="0"/>
                <a:cs typeface="Arial" panose="020B0604020202020204" pitchFamily="34" charset="0"/>
              </a:rPr>
              <a:t>Коммуникационная сеть</a:t>
            </a:r>
          </a:p>
        </p:txBody>
      </p:sp>
      <p:cxnSp>
        <p:nvCxnSpPr>
          <p:cNvPr id="8" name="Прямая соединительная линия 7"/>
          <p:cNvCxnSpPr>
            <a:stCxn id="42" idx="0"/>
            <a:endCxn id="5" idx="1"/>
          </p:cNvCxnSpPr>
          <p:nvPr/>
        </p:nvCxnSpPr>
        <p:spPr>
          <a:xfrm flipV="1">
            <a:off x="1619250" y="2635250"/>
            <a:ext cx="1260475" cy="577850"/>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stCxn id="5" idx="3"/>
            <a:endCxn id="48" idx="0"/>
          </p:cNvCxnSpPr>
          <p:nvPr/>
        </p:nvCxnSpPr>
        <p:spPr>
          <a:xfrm>
            <a:off x="6264275" y="2635250"/>
            <a:ext cx="1511300" cy="598488"/>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107950" y="981075"/>
            <a:ext cx="8928100" cy="1200150"/>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b="1" i="1" u="sng">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Коммуникационная сеть </a:t>
            </a:r>
            <a:r>
              <a:rPr lang="ru-RU" altLang="ru-RU" sz="2400">
                <a:solidFill>
                  <a:srgbClr val="003300"/>
                </a:solidFill>
                <a:latin typeface="Arial" panose="020B0604020202020204" pitchFamily="34" charset="0"/>
                <a:cs typeface="Arial" panose="020B0604020202020204" pitchFamily="34" charset="0"/>
              </a:rPr>
              <a:t>– соединение определенным образом участников коммуникационного процесса с помощью информационных потоков. </a:t>
            </a:r>
            <a:endParaRPr lang="ru-RU" altLang="ru-RU" sz="2400">
              <a:latin typeface="Arial" panose="020B0604020202020204" pitchFamily="34" charset="0"/>
              <a:cs typeface="Arial" panose="020B0604020202020204" pitchFamily="34" charset="0"/>
            </a:endParaRPr>
          </a:p>
        </p:txBody>
      </p:sp>
      <p:sp>
        <p:nvSpPr>
          <p:cNvPr id="42" name="Прямоугольник 41"/>
          <p:cNvSpPr/>
          <p:nvPr/>
        </p:nvSpPr>
        <p:spPr>
          <a:xfrm>
            <a:off x="358775" y="3213100"/>
            <a:ext cx="2520950" cy="3240088"/>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43" name="Прямоугольник 42"/>
          <p:cNvSpPr/>
          <p:nvPr/>
        </p:nvSpPr>
        <p:spPr>
          <a:xfrm>
            <a:off x="358775" y="3284538"/>
            <a:ext cx="2520950" cy="2801937"/>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Вертикальные информационные потоки</a:t>
            </a:r>
          </a:p>
          <a:p>
            <a:pPr algn="ctr">
              <a:defRPr/>
            </a:pPr>
            <a:endParaRPr lang="ru-RU" altLang="ru-RU" sz="2200"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ctr">
              <a:defRPr/>
            </a:pPr>
            <a:endParaRPr lang="ru-RU" altLang="ru-RU" sz="2200"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ctr">
              <a:defRPr/>
            </a:pPr>
            <a:r>
              <a:rPr lang="ru-RU" altLang="ru-RU" sz="2200" i="1" dirty="0">
                <a:solidFill>
                  <a:srgbClr val="003300"/>
                </a:solidFill>
                <a:latin typeface="Arial" panose="020B0604020202020204" pitchFamily="34" charset="0"/>
                <a:cs typeface="Arial" panose="020B0604020202020204" pitchFamily="34" charset="0"/>
              </a:rPr>
              <a:t>линия от руководителя к подчиненному</a:t>
            </a:r>
            <a:endParaRPr lang="ru-RU" altLang="ru-RU" sz="2200" i="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45" name="Прямоугольник 44"/>
          <p:cNvSpPr/>
          <p:nvPr/>
        </p:nvSpPr>
        <p:spPr>
          <a:xfrm>
            <a:off x="3240088" y="3213100"/>
            <a:ext cx="2879725" cy="3240088"/>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46" name="Прямоугольник 45"/>
          <p:cNvSpPr/>
          <p:nvPr/>
        </p:nvSpPr>
        <p:spPr>
          <a:xfrm>
            <a:off x="3240088" y="3284538"/>
            <a:ext cx="2879725" cy="314007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Горизонтальные информационные потоки</a:t>
            </a:r>
            <a:r>
              <a:rPr lang="ru-RU" altLang="ru-RU" sz="2200">
                <a:solidFill>
                  <a:srgbClr val="003300"/>
                </a:solidFill>
                <a:latin typeface="Arial" panose="020B0604020202020204" pitchFamily="34" charset="0"/>
                <a:cs typeface="Arial" panose="020B0604020202020204" pitchFamily="34" charset="0"/>
              </a:rPr>
              <a:t> </a:t>
            </a:r>
          </a:p>
          <a:p>
            <a:pPr algn="ctr">
              <a:defRPr/>
            </a:pPr>
            <a:endParaRPr lang="ru-RU" altLang="ru-RU" sz="2200">
              <a:solidFill>
                <a:srgbClr val="003300"/>
              </a:solidFill>
              <a:latin typeface="Arial" panose="020B0604020202020204" pitchFamily="34" charset="0"/>
              <a:cs typeface="Arial" panose="020B0604020202020204" pitchFamily="34" charset="0"/>
            </a:endParaRPr>
          </a:p>
          <a:p>
            <a:pPr algn="ctr">
              <a:defRPr/>
            </a:pPr>
            <a:r>
              <a:rPr lang="ru-RU" altLang="ru-RU" sz="2200" i="1">
                <a:solidFill>
                  <a:srgbClr val="003300"/>
                </a:solidFill>
                <a:latin typeface="Arial" panose="020B0604020202020204" pitchFamily="34" charset="0"/>
                <a:cs typeface="Arial" panose="020B0604020202020204" pitchFamily="34" charset="0"/>
              </a:rPr>
              <a:t>от людей или подразделений, находящихся на одном уровне в иерархии</a:t>
            </a:r>
            <a:endParaRPr lang="ru-RU" altLang="ru-RU" sz="2200" i="1">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48" name="Прямоугольник 47"/>
          <p:cNvSpPr/>
          <p:nvPr/>
        </p:nvSpPr>
        <p:spPr>
          <a:xfrm>
            <a:off x="6515100" y="3233738"/>
            <a:ext cx="2520950" cy="3241675"/>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9" name="Прямоугольник 48"/>
          <p:cNvSpPr/>
          <p:nvPr/>
        </p:nvSpPr>
        <p:spPr>
          <a:xfrm>
            <a:off x="6551613" y="3284538"/>
            <a:ext cx="2520950" cy="314007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Диагональные информационные потоки </a:t>
            </a:r>
          </a:p>
          <a:p>
            <a:pPr algn="ctr">
              <a:defRPr/>
            </a:pPr>
            <a:endParaRPr lang="ru-RU" altLang="ru-RU" sz="220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ctr">
              <a:defRPr/>
            </a:pPr>
            <a:endParaRPr lang="ru-RU" altLang="ru-RU" sz="220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ctr">
              <a:defRPr/>
            </a:pPr>
            <a:r>
              <a:rPr lang="ru-RU" altLang="ru-RU" sz="2200" i="1">
                <a:solidFill>
                  <a:srgbClr val="003300"/>
                </a:solidFill>
                <a:latin typeface="Arial" panose="020B0604020202020204" pitchFamily="34" charset="0"/>
                <a:cs typeface="Arial" panose="020B0604020202020204" pitchFamily="34" charset="0"/>
              </a:rPr>
              <a:t>связи с другими начальниками или подчиненными</a:t>
            </a:r>
          </a:p>
        </p:txBody>
      </p:sp>
      <p:cxnSp>
        <p:nvCxnSpPr>
          <p:cNvPr id="50" name="Прямая соединительная линия 49"/>
          <p:cNvCxnSpPr>
            <a:stCxn id="5" idx="2"/>
          </p:cNvCxnSpPr>
          <p:nvPr/>
        </p:nvCxnSpPr>
        <p:spPr>
          <a:xfrm>
            <a:off x="4572000" y="3051175"/>
            <a:ext cx="0" cy="161925"/>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3620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620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7E82B34-961A-4359-B02F-0F6F9F745332}" type="slidenum">
              <a:rPr lang="ru-RU" altLang="ru-RU" sz="800" smtClean="0">
                <a:solidFill>
                  <a:srgbClr val="003300"/>
                </a:solidFill>
                <a:latin typeface="Arial" charset="0"/>
                <a:cs typeface="Arial" charset="0"/>
              </a:rPr>
              <a:pPr fontAlgn="base">
                <a:spcBef>
                  <a:spcPct val="0"/>
                </a:spcBef>
                <a:spcAft>
                  <a:spcPct val="0"/>
                </a:spcAft>
              </a:pPr>
              <a:t>132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Прямоугольник 3"/>
          <p:cNvSpPr>
            <a:spLocks noChangeArrowheads="1"/>
          </p:cNvSpPr>
          <p:nvPr/>
        </p:nvSpPr>
        <p:spPr bwMode="auto">
          <a:xfrm>
            <a:off x="107950" y="115888"/>
            <a:ext cx="8928100" cy="461962"/>
          </a:xfrm>
          <a:prstGeom prst="rect">
            <a:avLst/>
          </a:prstGeom>
          <a:noFill/>
          <a:ln w="9525">
            <a:noFill/>
            <a:miter lim="800000"/>
            <a:headEnd/>
            <a:tailEnd/>
          </a:ln>
        </p:spPr>
        <p:txBody>
          <a:bodyPr>
            <a:spAutoFit/>
          </a:bodyPr>
          <a:lstStyle/>
          <a:p>
            <a:pPr algn="just" eaLnBrk="0" hangingPunct="0"/>
            <a:r>
              <a:rPr lang="ru-RU" altLang="ru-RU" sz="2400">
                <a:solidFill>
                  <a:srgbClr val="003300"/>
                </a:solidFill>
              </a:rPr>
              <a:t>Сеть связей создает реальную </a:t>
            </a:r>
            <a:r>
              <a:rPr lang="ru-RU" altLang="ru-RU" sz="2400" b="1">
                <a:solidFill>
                  <a:srgbClr val="669900"/>
                </a:solidFill>
              </a:rPr>
              <a:t>структуру организации</a:t>
            </a:r>
            <a:r>
              <a:rPr lang="ru-RU" altLang="ru-RU" sz="2400">
                <a:solidFill>
                  <a:srgbClr val="003300"/>
                </a:solidFill>
              </a:rPr>
              <a:t>. </a:t>
            </a:r>
            <a:endParaRPr lang="ru-RU" altLang="ru-RU" sz="2400"/>
          </a:p>
        </p:txBody>
      </p:sp>
      <p:sp>
        <p:nvSpPr>
          <p:cNvPr id="137219" name="Прямоугольник 2"/>
          <p:cNvSpPr>
            <a:spLocks noChangeArrowheads="1"/>
          </p:cNvSpPr>
          <p:nvPr/>
        </p:nvSpPr>
        <p:spPr bwMode="auto">
          <a:xfrm>
            <a:off x="107950" y="2349500"/>
            <a:ext cx="7200900" cy="1692275"/>
          </a:xfrm>
          <a:prstGeom prst="rect">
            <a:avLst/>
          </a:prstGeom>
          <a:noFill/>
          <a:ln w="9525">
            <a:noFill/>
            <a:miter lim="800000"/>
            <a:headEnd/>
            <a:tailEnd/>
          </a:ln>
        </p:spPr>
        <p:txBody>
          <a:bodyPr>
            <a:spAutoFit/>
          </a:bodyPr>
          <a:lstStyle/>
          <a:p>
            <a:pPr algn="just" eaLnBrk="0" hangingPunct="0"/>
            <a:r>
              <a:rPr lang="ru-RU" altLang="ru-RU" sz="2400">
                <a:solidFill>
                  <a:srgbClr val="003300"/>
                </a:solidFill>
              </a:rPr>
              <a:t>Выбор </a:t>
            </a:r>
            <a:r>
              <a:rPr lang="ru-RU" altLang="ru-RU" sz="2400" b="1">
                <a:solidFill>
                  <a:srgbClr val="669900"/>
                </a:solidFill>
              </a:rPr>
              <a:t>вида</a:t>
            </a:r>
            <a:r>
              <a:rPr lang="ru-RU" altLang="ru-RU" sz="2400">
                <a:solidFill>
                  <a:srgbClr val="003300"/>
                </a:solidFill>
              </a:rPr>
              <a:t> коммуникационной сети зависит от</a:t>
            </a:r>
            <a:r>
              <a:rPr lang="en-US" altLang="ru-RU" sz="2400">
                <a:solidFill>
                  <a:srgbClr val="003300"/>
                </a:solidFill>
              </a:rPr>
              <a:t>:</a:t>
            </a:r>
          </a:p>
          <a:p>
            <a:pPr algn="just" eaLnBrk="0" hangingPunct="0"/>
            <a:endParaRPr lang="en-US" altLang="ru-RU" sz="400">
              <a:solidFill>
                <a:srgbClr val="003300"/>
              </a:solidFill>
            </a:endParaRPr>
          </a:p>
          <a:p>
            <a:pPr algn="just" eaLnBrk="0" hangingPunct="0">
              <a:buFont typeface="Arial" charset="0"/>
              <a:buChar char="•"/>
            </a:pPr>
            <a:r>
              <a:rPr lang="en-US" altLang="ru-RU" sz="2400">
                <a:solidFill>
                  <a:srgbClr val="003300"/>
                </a:solidFill>
              </a:rPr>
              <a:t>  </a:t>
            </a:r>
            <a:r>
              <a:rPr lang="ru-RU" altLang="ru-RU" sz="2400">
                <a:solidFill>
                  <a:srgbClr val="003300"/>
                </a:solidFill>
              </a:rPr>
              <a:t>сложности решаемых задач,</a:t>
            </a:r>
            <a:endParaRPr lang="en-US" altLang="ru-RU" sz="2400">
              <a:solidFill>
                <a:srgbClr val="003300"/>
              </a:solidFill>
            </a:endParaRPr>
          </a:p>
          <a:p>
            <a:pPr algn="just" eaLnBrk="0" hangingPunct="0">
              <a:buFont typeface="Arial" charset="0"/>
              <a:buChar char="•"/>
            </a:pPr>
            <a:endParaRPr lang="en-US" altLang="ru-RU" sz="400">
              <a:solidFill>
                <a:srgbClr val="003300"/>
              </a:solidFill>
            </a:endParaRPr>
          </a:p>
          <a:p>
            <a:pPr algn="just" eaLnBrk="0" hangingPunct="0">
              <a:buFont typeface="Arial" charset="0"/>
              <a:buChar char="•"/>
            </a:pPr>
            <a:r>
              <a:rPr lang="en-US" altLang="ru-RU" sz="2400">
                <a:solidFill>
                  <a:srgbClr val="003300"/>
                </a:solidFill>
              </a:rPr>
              <a:t> </a:t>
            </a:r>
            <a:r>
              <a:rPr lang="ru-RU" altLang="ru-RU" sz="2400">
                <a:solidFill>
                  <a:srgbClr val="003300"/>
                </a:solidFill>
              </a:rPr>
              <a:t> понимания отношений власти и контроля между работниками в организации. </a:t>
            </a:r>
            <a:endParaRPr lang="ru-RU" altLang="ru-RU" sz="2400"/>
          </a:p>
        </p:txBody>
      </p:sp>
      <p:sp>
        <p:nvSpPr>
          <p:cNvPr id="5" name="Прямоугольник 4"/>
          <p:cNvSpPr/>
          <p:nvPr/>
        </p:nvSpPr>
        <p:spPr>
          <a:xfrm>
            <a:off x="900113" y="765175"/>
            <a:ext cx="7272337" cy="1200150"/>
          </a:xfrm>
          <a:prstGeom prst="rect">
            <a:avLst/>
          </a:prstGeom>
          <a:ln w="15875">
            <a:solidFill>
              <a:srgbClr val="003300"/>
            </a:solidFill>
            <a:prstDash val="lgDash"/>
          </a:ln>
          <a:effectLst>
            <a:outerShdw blurRad="50800" dist="50800" dir="5400000" algn="ctr" rotWithShape="0">
              <a:schemeClr val="bg1"/>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defRPr/>
            </a:pP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Главная задача руководства </a:t>
            </a:r>
            <a:r>
              <a:rPr lang="ru-RU" altLang="ru-RU" sz="2400">
                <a:solidFill>
                  <a:srgbClr val="003300"/>
                </a:solidFill>
                <a:latin typeface="Arial" panose="020B0604020202020204" pitchFamily="34" charset="0"/>
                <a:cs typeface="Arial" panose="020B0604020202020204" pitchFamily="34" charset="0"/>
              </a:rPr>
              <a:t>– придание правильного направления информационным потокам. </a:t>
            </a:r>
            <a:endParaRPr lang="ru-RU" altLang="ru-RU" sz="2400">
              <a:latin typeface="Arial" panose="020B0604020202020204" pitchFamily="34" charset="0"/>
              <a:cs typeface="Arial" panose="020B0604020202020204" pitchFamily="34" charset="0"/>
            </a:endParaRPr>
          </a:p>
        </p:txBody>
      </p:sp>
      <p:sp>
        <p:nvSpPr>
          <p:cNvPr id="137221" name="Прямоугольник 5"/>
          <p:cNvSpPr>
            <a:spLocks noChangeArrowheads="1"/>
          </p:cNvSpPr>
          <p:nvPr/>
        </p:nvSpPr>
        <p:spPr bwMode="auto">
          <a:xfrm>
            <a:off x="107950" y="4292600"/>
            <a:ext cx="8928100" cy="2247900"/>
          </a:xfrm>
          <a:prstGeom prst="rect">
            <a:avLst/>
          </a:prstGeom>
          <a:noFill/>
          <a:ln w="9525">
            <a:noFill/>
            <a:miter lim="800000"/>
            <a:headEnd/>
            <a:tailEnd/>
          </a:ln>
        </p:spPr>
        <p:txBody>
          <a:bodyPr>
            <a:spAutoFit/>
          </a:bodyPr>
          <a:lstStyle/>
          <a:p>
            <a:pPr algn="just"/>
            <a:r>
              <a:rPr lang="ru-RU" altLang="ru-RU" sz="2400">
                <a:solidFill>
                  <a:srgbClr val="003300"/>
                </a:solidFill>
              </a:rPr>
              <a:t>Скрытие или централизация информации поддерживают </a:t>
            </a:r>
            <a:r>
              <a:rPr lang="ru-RU" altLang="ru-RU" sz="2400" b="1">
                <a:solidFill>
                  <a:srgbClr val="669900"/>
                </a:solidFill>
              </a:rPr>
              <a:t>авторитарные</a:t>
            </a:r>
            <a:r>
              <a:rPr lang="ru-RU" altLang="ru-RU" sz="2400">
                <a:solidFill>
                  <a:srgbClr val="003300"/>
                </a:solidFill>
              </a:rPr>
              <a:t> отношения. </a:t>
            </a:r>
            <a:endParaRPr lang="en-US" altLang="ru-RU" sz="2400">
              <a:solidFill>
                <a:srgbClr val="003300"/>
              </a:solidFill>
            </a:endParaRPr>
          </a:p>
          <a:p>
            <a:pPr algn="just"/>
            <a:endParaRPr lang="en-US" altLang="ru-RU" sz="1000">
              <a:solidFill>
                <a:srgbClr val="003300"/>
              </a:solidFill>
            </a:endParaRPr>
          </a:p>
          <a:p>
            <a:pPr algn="just"/>
            <a:endParaRPr lang="en-US" altLang="ru-RU" sz="1000">
              <a:solidFill>
                <a:srgbClr val="003300"/>
              </a:solidFill>
            </a:endParaRPr>
          </a:p>
          <a:p>
            <a:pPr algn="just"/>
            <a:r>
              <a:rPr lang="ru-RU" altLang="ru-RU" sz="2400">
                <a:solidFill>
                  <a:srgbClr val="003300"/>
                </a:solidFill>
              </a:rPr>
              <a:t>Простая взаимозависимость допускает использование централизованных сетей, в которых подчиненные общаются друг с другом </a:t>
            </a:r>
            <a:r>
              <a:rPr lang="ru-RU" altLang="ru-RU" sz="2400" b="1">
                <a:solidFill>
                  <a:srgbClr val="669900"/>
                </a:solidFill>
              </a:rPr>
              <a:t>через своего начальника</a:t>
            </a:r>
            <a:r>
              <a:rPr lang="ru-RU" altLang="ru-RU" sz="2400">
                <a:solidFill>
                  <a:srgbClr val="003300"/>
                </a:solidFill>
              </a:rPr>
              <a:t>. </a:t>
            </a:r>
            <a:endParaRPr lang="en-US" altLang="ru-RU" sz="2400">
              <a:solidFill>
                <a:srgbClr val="003300"/>
              </a:solidFill>
            </a:endParaRPr>
          </a:p>
        </p:txBody>
      </p:sp>
      <p:sp>
        <p:nvSpPr>
          <p:cNvPr id="13722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722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59878D3-D12F-4A1B-B864-F6773C422DB3}" type="slidenum">
              <a:rPr lang="ru-RU" altLang="ru-RU" sz="800" smtClean="0">
                <a:solidFill>
                  <a:srgbClr val="003300"/>
                </a:solidFill>
                <a:latin typeface="Arial" charset="0"/>
                <a:cs typeface="Arial" charset="0"/>
              </a:rPr>
              <a:pPr fontAlgn="base">
                <a:spcBef>
                  <a:spcPct val="0"/>
                </a:spcBef>
                <a:spcAft>
                  <a:spcPct val="0"/>
                </a:spcAft>
              </a:pPr>
              <a:t>133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1"/>
          <p:cNvPicPr>
            <a:picLocks noChangeAspect="1" noChangeArrowheads="1"/>
          </p:cNvPicPr>
          <p:nvPr/>
        </p:nvPicPr>
        <p:blipFill>
          <a:blip r:embed="rId2"/>
          <a:srcRect/>
          <a:stretch>
            <a:fillRect/>
          </a:stretch>
        </p:blipFill>
        <p:spPr bwMode="auto">
          <a:xfrm>
            <a:off x="0" y="3860800"/>
            <a:ext cx="3563938" cy="2744788"/>
          </a:xfrm>
          <a:prstGeom prst="rect">
            <a:avLst/>
          </a:prstGeom>
          <a:noFill/>
          <a:ln w="9525">
            <a:noFill/>
            <a:miter lim="800000"/>
            <a:headEnd/>
            <a:tailEnd/>
          </a:ln>
        </p:spPr>
      </p:pic>
      <p:sp>
        <p:nvSpPr>
          <p:cNvPr id="2" name="Прямоугольник 1"/>
          <p:cNvSpPr/>
          <p:nvPr/>
        </p:nvSpPr>
        <p:spPr>
          <a:xfrm>
            <a:off x="107950" y="2933700"/>
            <a:ext cx="8928100" cy="830263"/>
          </a:xfrm>
          <a:prstGeom prst="rect">
            <a:avLst/>
          </a:prstGeom>
        </p:spPr>
        <p:txBody>
          <a:bodyPr>
            <a:spAutoFit/>
          </a:bodyPr>
          <a:lstStyle/>
          <a:p>
            <a:pPr algn="just" fontAlgn="auto">
              <a:spcBef>
                <a:spcPts val="0"/>
              </a:spcBef>
              <a:spcAft>
                <a:spcPts val="0"/>
              </a:spcAft>
              <a:defRPr/>
            </a:pPr>
            <a:r>
              <a:rPr lang="ru-RU" sz="2400" dirty="0">
                <a:solidFill>
                  <a:srgbClr val="003300"/>
                </a:solidFill>
                <a:latin typeface="Arial" panose="020B0604020202020204" pitchFamily="34" charset="0"/>
                <a:cs typeface="Arial" panose="020B0604020202020204" pitchFamily="34" charset="0"/>
              </a:rPr>
              <a:t>Сложная ситуация требует </a:t>
            </a:r>
            <a:r>
              <a:rPr lang="ru-RU" sz="24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командного подхода </a:t>
            </a:r>
            <a:r>
              <a:rPr lang="ru-RU" sz="2400" dirty="0">
                <a:solidFill>
                  <a:srgbClr val="003300"/>
                </a:solidFill>
                <a:latin typeface="Arial" panose="020B0604020202020204" pitchFamily="34" charset="0"/>
                <a:cs typeface="Arial" panose="020B0604020202020204" pitchFamily="34" charset="0"/>
              </a:rPr>
              <a:t>к построению коммуникационных сетей. </a:t>
            </a:r>
          </a:p>
        </p:txBody>
      </p:sp>
      <p:sp>
        <p:nvSpPr>
          <p:cNvPr id="138244" name="Прямоугольник 2"/>
          <p:cNvSpPr>
            <a:spLocks noChangeArrowheads="1"/>
          </p:cNvSpPr>
          <p:nvPr/>
        </p:nvSpPr>
        <p:spPr bwMode="auto">
          <a:xfrm>
            <a:off x="3779838" y="3910013"/>
            <a:ext cx="5256212" cy="831850"/>
          </a:xfrm>
          <a:prstGeom prst="rect">
            <a:avLst/>
          </a:prstGeom>
          <a:noFill/>
          <a:ln w="9525">
            <a:noFill/>
            <a:miter lim="800000"/>
            <a:headEnd/>
            <a:tailEnd/>
          </a:ln>
        </p:spPr>
        <p:txBody>
          <a:bodyPr>
            <a:spAutoFit/>
          </a:bodyPr>
          <a:lstStyle/>
          <a:p>
            <a:pPr algn="ctr"/>
            <a:r>
              <a:rPr lang="ru-RU" altLang="ru-RU" sz="2400">
                <a:solidFill>
                  <a:srgbClr val="003300"/>
                </a:solidFill>
              </a:rPr>
              <a:t>Всеканальные сети – полностью децентрализованные группы. </a:t>
            </a:r>
          </a:p>
        </p:txBody>
      </p:sp>
      <p:sp>
        <p:nvSpPr>
          <p:cNvPr id="138245" name="Прямоугольник 3"/>
          <p:cNvSpPr>
            <a:spLocks noChangeArrowheads="1"/>
          </p:cNvSpPr>
          <p:nvPr/>
        </p:nvSpPr>
        <p:spPr bwMode="auto">
          <a:xfrm>
            <a:off x="3924300" y="5084763"/>
            <a:ext cx="5040313" cy="1570037"/>
          </a:xfrm>
          <a:prstGeom prst="rect">
            <a:avLst/>
          </a:prstGeom>
          <a:noFill/>
          <a:ln w="9525">
            <a:noFill/>
            <a:miter lim="800000"/>
            <a:headEnd/>
            <a:tailEnd/>
          </a:ln>
        </p:spPr>
        <p:txBody>
          <a:bodyPr>
            <a:spAutoFit/>
          </a:bodyPr>
          <a:lstStyle/>
          <a:p>
            <a:pPr algn="just"/>
            <a:r>
              <a:rPr lang="ru-RU" altLang="ru-RU" sz="2400">
                <a:solidFill>
                  <a:srgbClr val="003300"/>
                </a:solidFill>
              </a:rPr>
              <a:t>Их создают, когда необходимо участие всех для решения сложных проблем – открытые коммуникации.</a:t>
            </a:r>
          </a:p>
        </p:txBody>
      </p:sp>
      <p:sp>
        <p:nvSpPr>
          <p:cNvPr id="5" name="Прямоугольник 4"/>
          <p:cNvSpPr/>
          <p:nvPr/>
        </p:nvSpPr>
        <p:spPr>
          <a:xfrm>
            <a:off x="3779838" y="3860800"/>
            <a:ext cx="5184775" cy="1008063"/>
          </a:xfrm>
          <a:prstGeom prst="rect">
            <a:avLst/>
          </a:prstGeom>
          <a:noFill/>
          <a:ln>
            <a:solidFill>
              <a:srgbClr val="003300"/>
            </a:solidFill>
          </a:ln>
          <a:effectLst>
            <a:outerShdw blurRad="50800" dist="50800" dir="5400000" algn="ctr" rotWithShape="0">
              <a:srgbClr val="0033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38247" name="Прямоугольник 5"/>
          <p:cNvSpPr>
            <a:spLocks noChangeArrowheads="1"/>
          </p:cNvSpPr>
          <p:nvPr/>
        </p:nvSpPr>
        <p:spPr bwMode="auto">
          <a:xfrm>
            <a:off x="395288" y="1125538"/>
            <a:ext cx="8569325" cy="1784350"/>
          </a:xfrm>
          <a:prstGeom prst="rect">
            <a:avLst/>
          </a:prstGeom>
          <a:noFill/>
          <a:ln w="9525">
            <a:noFill/>
            <a:miter lim="800000"/>
            <a:headEnd/>
            <a:tailEnd/>
          </a:ln>
        </p:spPr>
        <p:txBody>
          <a:bodyPr>
            <a:spAutoFit/>
          </a:bodyPr>
          <a:lstStyle/>
          <a:p>
            <a:pPr algn="just"/>
            <a:r>
              <a:rPr lang="ru-RU" altLang="ru-RU" sz="2200" i="1">
                <a:solidFill>
                  <a:srgbClr val="003300"/>
                </a:solidFill>
              </a:rPr>
              <a:t>Он получает больше посланий, чаще признается как лидер, больше оказывает социального влияния на других членов организации, несет большую ответственность за передачу информации, от него ожидают окончательного решения проблем.</a:t>
            </a:r>
          </a:p>
        </p:txBody>
      </p:sp>
      <p:sp>
        <p:nvSpPr>
          <p:cNvPr id="138248" name="Прямоугольник 6"/>
          <p:cNvSpPr>
            <a:spLocks noChangeArrowheads="1"/>
          </p:cNvSpPr>
          <p:nvPr/>
        </p:nvSpPr>
        <p:spPr bwMode="auto">
          <a:xfrm>
            <a:off x="107950" y="115888"/>
            <a:ext cx="8928100" cy="831850"/>
          </a:xfrm>
          <a:prstGeom prst="rect">
            <a:avLst/>
          </a:prstGeom>
          <a:noFill/>
          <a:ln w="9525">
            <a:noFill/>
            <a:miter lim="800000"/>
            <a:headEnd/>
            <a:tailEnd/>
          </a:ln>
        </p:spPr>
        <p:txBody>
          <a:bodyPr>
            <a:spAutoFit/>
          </a:bodyPr>
          <a:lstStyle/>
          <a:p>
            <a:pPr algn="just"/>
            <a:r>
              <a:rPr lang="ru-RU" altLang="ru-RU" sz="2400">
                <a:solidFill>
                  <a:srgbClr val="003300"/>
                </a:solidFill>
              </a:rPr>
              <a:t>Лицо, находящееся </a:t>
            </a:r>
            <a:r>
              <a:rPr lang="ru-RU" altLang="ru-RU" sz="2400" b="1">
                <a:solidFill>
                  <a:srgbClr val="669900"/>
                </a:solidFill>
              </a:rPr>
              <a:t>в центре сети</a:t>
            </a:r>
            <a:r>
              <a:rPr lang="en-US" altLang="ru-RU" sz="2400">
                <a:solidFill>
                  <a:srgbClr val="003300"/>
                </a:solidFill>
              </a:rPr>
              <a:t>,</a:t>
            </a:r>
            <a:r>
              <a:rPr lang="ru-RU" altLang="ru-RU" sz="2400">
                <a:solidFill>
                  <a:srgbClr val="003300"/>
                </a:solidFill>
              </a:rPr>
              <a:t> имеет больше коммуникационных связей, чем другие.</a:t>
            </a:r>
          </a:p>
        </p:txBody>
      </p:sp>
      <p:sp>
        <p:nvSpPr>
          <p:cNvPr id="13824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825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72E1467-4294-4549-96B2-E09EE838AEC2}" type="slidenum">
              <a:rPr lang="ru-RU" altLang="ru-RU" sz="800" smtClean="0">
                <a:solidFill>
                  <a:srgbClr val="003300"/>
                </a:solidFill>
                <a:latin typeface="Arial" charset="0"/>
                <a:cs typeface="Arial" charset="0"/>
              </a:rPr>
              <a:pPr fontAlgn="base">
                <a:spcBef>
                  <a:spcPct val="0"/>
                </a:spcBef>
                <a:spcAft>
                  <a:spcPct val="0"/>
                </a:spcAft>
              </a:pPr>
              <a:t>134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187450" y="188913"/>
            <a:ext cx="6769100" cy="503237"/>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800">
                <a:solidFill>
                  <a:schemeClr val="bg1"/>
                </a:solidFill>
                <a:latin typeface="Arial" panose="020B0604020202020204" pitchFamily="34" charset="0"/>
                <a:cs typeface="Arial" panose="020B0604020202020204" pitchFamily="34" charset="0"/>
              </a:rPr>
              <a:t>Коммуникационные стили</a:t>
            </a:r>
          </a:p>
        </p:txBody>
      </p:sp>
      <p:sp>
        <p:nvSpPr>
          <p:cNvPr id="10" name="Прямоугольник 9"/>
          <p:cNvSpPr/>
          <p:nvPr/>
        </p:nvSpPr>
        <p:spPr>
          <a:xfrm>
            <a:off x="107950" y="981075"/>
            <a:ext cx="8928100" cy="83026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b="1" i="1" u="sng">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Коммуникационные стили </a:t>
            </a:r>
            <a:r>
              <a:rPr lang="ru-RU" altLang="ru-RU" sz="2400">
                <a:solidFill>
                  <a:srgbClr val="003300"/>
                </a:solidFill>
                <a:latin typeface="Arial" panose="020B0604020202020204" pitchFamily="34" charset="0"/>
                <a:cs typeface="Arial" panose="020B0604020202020204" pitchFamily="34" charset="0"/>
              </a:rPr>
              <a:t>– способ построения отношений с другими людьми. </a:t>
            </a:r>
            <a:endParaRPr lang="ru-RU" altLang="ru-RU" sz="2400">
              <a:latin typeface="Arial" panose="020B0604020202020204" pitchFamily="34" charset="0"/>
              <a:cs typeface="Arial" panose="020B0604020202020204" pitchFamily="34" charset="0"/>
            </a:endParaRPr>
          </a:p>
        </p:txBody>
      </p:sp>
      <p:sp>
        <p:nvSpPr>
          <p:cNvPr id="139268" name="Прямоугольник 13"/>
          <p:cNvSpPr>
            <a:spLocks noChangeArrowheads="1"/>
          </p:cNvSpPr>
          <p:nvPr/>
        </p:nvSpPr>
        <p:spPr bwMode="auto">
          <a:xfrm>
            <a:off x="107950" y="1989138"/>
            <a:ext cx="8928100" cy="1200150"/>
          </a:xfrm>
          <a:prstGeom prst="rect">
            <a:avLst/>
          </a:prstGeom>
          <a:noFill/>
          <a:ln w="9525">
            <a:noFill/>
            <a:miter lim="800000"/>
            <a:headEnd/>
            <a:tailEnd/>
          </a:ln>
        </p:spPr>
        <p:txBody>
          <a:bodyPr>
            <a:spAutoFit/>
          </a:bodyPr>
          <a:lstStyle/>
          <a:p>
            <a:pPr algn="just"/>
            <a:r>
              <a:rPr lang="ru-RU" altLang="ru-RU" sz="2400">
                <a:solidFill>
                  <a:srgbClr val="003300"/>
                </a:solidFill>
              </a:rPr>
              <a:t>Знание стилей и области их применения помогает решить как вести себя в конкретной ситуации и чего можно ожидать от выбранного стиля поведения. </a:t>
            </a:r>
          </a:p>
        </p:txBody>
      </p:sp>
      <p:sp>
        <p:nvSpPr>
          <p:cNvPr id="15" name="Прямоугольник 14"/>
          <p:cNvSpPr/>
          <p:nvPr/>
        </p:nvSpPr>
        <p:spPr>
          <a:xfrm>
            <a:off x="2843213" y="3500438"/>
            <a:ext cx="3600450" cy="830262"/>
          </a:xfrm>
          <a:prstGeom prst="rect">
            <a:avLst/>
          </a:prstGeom>
          <a:ln w="15875">
            <a:solidFill>
              <a:srgbClr val="003300"/>
            </a:solidFill>
          </a:ln>
          <a:effectLst>
            <a:outerShdw blurRad="50800" dist="50800" dir="5400000" algn="ctr" rotWithShape="0">
              <a:srgbClr val="99CC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400">
                <a:solidFill>
                  <a:srgbClr val="003300"/>
                </a:solidFill>
                <a:latin typeface="Arial" panose="020B0604020202020204" pitchFamily="34" charset="0"/>
                <a:cs typeface="Arial" panose="020B0604020202020204" pitchFamily="34" charset="0"/>
              </a:rPr>
              <a:t>Типы стилей поведения*</a:t>
            </a:r>
            <a:endParaRPr lang="ru-RU" altLang="ru-RU" sz="2400">
              <a:latin typeface="Arial" panose="020B0604020202020204" pitchFamily="34" charset="0"/>
              <a:cs typeface="Arial" panose="020B0604020202020204" pitchFamily="34" charset="0"/>
            </a:endParaRPr>
          </a:p>
        </p:txBody>
      </p:sp>
      <p:cxnSp>
        <p:nvCxnSpPr>
          <p:cNvPr id="16" name="Прямая соединительная линия 15"/>
          <p:cNvCxnSpPr>
            <a:stCxn id="18" idx="0"/>
            <a:endCxn id="15" idx="2"/>
          </p:cNvCxnSpPr>
          <p:nvPr/>
        </p:nvCxnSpPr>
        <p:spPr>
          <a:xfrm flipV="1">
            <a:off x="989013" y="4330700"/>
            <a:ext cx="3654425" cy="106363"/>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stCxn id="15" idx="2"/>
            <a:endCxn id="21" idx="0"/>
          </p:cNvCxnSpPr>
          <p:nvPr/>
        </p:nvCxnSpPr>
        <p:spPr>
          <a:xfrm>
            <a:off x="4643438" y="4330700"/>
            <a:ext cx="3475037" cy="106363"/>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215900" y="4437063"/>
            <a:ext cx="1547813" cy="769937"/>
          </a:xfrm>
          <a:prstGeom prst="rect">
            <a:avLst/>
          </a:prstGeom>
          <a:ln w="15875">
            <a:solidFill>
              <a:srgbClr val="003300"/>
            </a:solidFill>
          </a:ln>
          <a:effectLst>
            <a:outerShdw blurRad="50800" dist="50800" dir="5400000" algn="ctr" rotWithShape="0">
              <a:srgbClr val="99CC00"/>
            </a:outerShdw>
          </a:effectLst>
        </p:spPr>
        <p:txBody>
          <a:bodyPr>
            <a:spAutoFit/>
          </a:bodyPr>
          <a:lstStyle/>
          <a:p>
            <a:pPr algn="ctr" fontAlgn="auto">
              <a:spcBef>
                <a:spcPts val="0"/>
              </a:spcBef>
              <a:spcAft>
                <a:spcPts val="0"/>
              </a:spcAft>
              <a:defRPr/>
            </a:pPr>
            <a:r>
              <a:rPr lang="ru-RU" sz="2200" dirty="0">
                <a:solidFill>
                  <a:srgbClr val="003300"/>
                </a:solidFill>
                <a:latin typeface="Arial" panose="020B0604020202020204" pitchFamily="34" charset="0"/>
                <a:cs typeface="Arial" panose="020B0604020202020204" pitchFamily="34" charset="0"/>
              </a:rPr>
              <a:t>Открытие себя</a:t>
            </a:r>
          </a:p>
        </p:txBody>
      </p:sp>
      <p:cxnSp>
        <p:nvCxnSpPr>
          <p:cNvPr id="20" name="Прямая соединительная линия 19"/>
          <p:cNvCxnSpPr>
            <a:stCxn id="15" idx="2"/>
            <a:endCxn id="23" idx="0"/>
          </p:cNvCxnSpPr>
          <p:nvPr/>
        </p:nvCxnSpPr>
        <p:spPr>
          <a:xfrm>
            <a:off x="4643438" y="4330700"/>
            <a:ext cx="973137" cy="106363"/>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7200900" y="4437063"/>
            <a:ext cx="1835150" cy="769937"/>
          </a:xfrm>
          <a:prstGeom prst="rect">
            <a:avLst/>
          </a:prstGeom>
          <a:ln w="15875">
            <a:solidFill>
              <a:srgbClr val="003300"/>
            </a:solidFill>
          </a:ln>
          <a:effectLst>
            <a:outerShdw blurRad="50800" dist="50800" dir="5400000" algn="ctr" rotWithShape="0">
              <a:srgbClr val="99CC00"/>
            </a:outerShdw>
          </a:effectLst>
        </p:spPr>
        <p:txBody>
          <a:bodyPr>
            <a:spAutoFit/>
          </a:bodyPr>
          <a:lstStyle/>
          <a:p>
            <a:pPr algn="ctr" fontAlgn="auto">
              <a:spcBef>
                <a:spcPts val="0"/>
              </a:spcBef>
              <a:spcAft>
                <a:spcPts val="0"/>
              </a:spcAft>
              <a:defRPr/>
            </a:pPr>
            <a:r>
              <a:rPr lang="ru-RU" sz="2200" dirty="0">
                <a:solidFill>
                  <a:srgbClr val="003300"/>
                </a:solidFill>
                <a:latin typeface="Arial" panose="020B0604020202020204" pitchFamily="34" charset="0"/>
                <a:cs typeface="Arial" panose="020B0604020202020204" pitchFamily="34" charset="0"/>
              </a:rPr>
              <a:t>Реализация себя</a:t>
            </a:r>
          </a:p>
        </p:txBody>
      </p:sp>
      <p:cxnSp>
        <p:nvCxnSpPr>
          <p:cNvPr id="22" name="Прямая соединительная линия 21"/>
          <p:cNvCxnSpPr>
            <a:stCxn id="15" idx="2"/>
            <a:endCxn id="24" idx="0"/>
          </p:cNvCxnSpPr>
          <p:nvPr/>
        </p:nvCxnSpPr>
        <p:spPr>
          <a:xfrm flipH="1">
            <a:off x="3205163" y="4330700"/>
            <a:ext cx="1438275" cy="106363"/>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23" name="Прямоугольник 22"/>
          <p:cNvSpPr/>
          <p:nvPr/>
        </p:nvSpPr>
        <p:spPr>
          <a:xfrm>
            <a:off x="4824413" y="4437063"/>
            <a:ext cx="1584325" cy="769937"/>
          </a:xfrm>
          <a:prstGeom prst="rect">
            <a:avLst/>
          </a:prstGeom>
          <a:ln w="15875">
            <a:solidFill>
              <a:srgbClr val="003300"/>
            </a:solidFill>
          </a:ln>
          <a:effectLst>
            <a:outerShdw blurRad="50800" dist="50800" dir="5400000" algn="ctr" rotWithShape="0">
              <a:srgbClr val="99CC00"/>
            </a:outerShdw>
          </a:effectLst>
        </p:spPr>
        <p:txBody>
          <a:bodyPr>
            <a:spAutoFit/>
          </a:bodyPr>
          <a:lstStyle/>
          <a:p>
            <a:pPr algn="ctr" fontAlgn="auto">
              <a:spcBef>
                <a:spcPts val="0"/>
              </a:spcBef>
              <a:spcAft>
                <a:spcPts val="0"/>
              </a:spcAft>
              <a:defRPr/>
            </a:pPr>
            <a:r>
              <a:rPr lang="ru-RU" sz="2200" dirty="0">
                <a:solidFill>
                  <a:srgbClr val="003300"/>
                </a:solidFill>
                <a:latin typeface="Arial" panose="020B0604020202020204" pitchFamily="34" charset="0"/>
                <a:cs typeface="Arial" panose="020B0604020202020204" pitchFamily="34" charset="0"/>
              </a:rPr>
              <a:t>Защита себя</a:t>
            </a:r>
          </a:p>
        </p:txBody>
      </p:sp>
      <p:sp>
        <p:nvSpPr>
          <p:cNvPr id="24" name="Прямоугольник 23"/>
          <p:cNvSpPr/>
          <p:nvPr/>
        </p:nvSpPr>
        <p:spPr>
          <a:xfrm>
            <a:off x="2376488" y="4437063"/>
            <a:ext cx="1655762" cy="769937"/>
          </a:xfrm>
          <a:prstGeom prst="rect">
            <a:avLst/>
          </a:prstGeom>
          <a:ln w="15875">
            <a:solidFill>
              <a:srgbClr val="003300"/>
            </a:solidFill>
          </a:ln>
          <a:effectLst>
            <a:outerShdw blurRad="50800" dist="50800" dir="5400000" algn="ctr" rotWithShape="0">
              <a:srgbClr val="99CC00"/>
            </a:outerShdw>
          </a:effectLst>
        </p:spPr>
        <p:txBody>
          <a:bodyPr>
            <a:spAutoFit/>
          </a:bodyPr>
          <a:lstStyle/>
          <a:p>
            <a:pPr algn="ctr" fontAlgn="auto">
              <a:spcBef>
                <a:spcPts val="0"/>
              </a:spcBef>
              <a:spcAft>
                <a:spcPts val="0"/>
              </a:spcAft>
              <a:defRPr/>
            </a:pPr>
            <a:r>
              <a:rPr lang="ru-RU" sz="2200" dirty="0">
                <a:solidFill>
                  <a:srgbClr val="003300"/>
                </a:solidFill>
                <a:latin typeface="Arial" panose="020B0604020202020204" pitchFamily="34" charset="0"/>
                <a:cs typeface="Arial" panose="020B0604020202020204" pitchFamily="34" charset="0"/>
              </a:rPr>
              <a:t>Замыкание в себе</a:t>
            </a:r>
          </a:p>
        </p:txBody>
      </p:sp>
      <p:sp>
        <p:nvSpPr>
          <p:cNvPr id="139278" name="Прямоугольник 24"/>
          <p:cNvSpPr>
            <a:spLocks noChangeArrowheads="1"/>
          </p:cNvSpPr>
          <p:nvPr/>
        </p:nvSpPr>
        <p:spPr bwMode="auto">
          <a:xfrm>
            <a:off x="107950" y="6021388"/>
            <a:ext cx="8928100" cy="646112"/>
          </a:xfrm>
          <a:prstGeom prst="rect">
            <a:avLst/>
          </a:prstGeom>
          <a:noFill/>
          <a:ln w="9525">
            <a:noFill/>
            <a:miter lim="800000"/>
            <a:headEnd/>
            <a:tailEnd/>
          </a:ln>
        </p:spPr>
        <p:txBody>
          <a:bodyPr>
            <a:spAutoFit/>
          </a:bodyPr>
          <a:lstStyle/>
          <a:p>
            <a:pPr algn="just"/>
            <a:r>
              <a:rPr lang="ru-RU" altLang="ru-RU">
                <a:solidFill>
                  <a:srgbClr val="003300"/>
                </a:solidFill>
              </a:rPr>
              <a:t>* На выбор стиля влияют открытость по отношению к другим и адекватность реакции на чужое поведение или высказывания</a:t>
            </a:r>
          </a:p>
        </p:txBody>
      </p:sp>
      <p:cxnSp>
        <p:nvCxnSpPr>
          <p:cNvPr id="34" name="Прямая соединительная линия 33"/>
          <p:cNvCxnSpPr/>
          <p:nvPr/>
        </p:nvCxnSpPr>
        <p:spPr>
          <a:xfrm>
            <a:off x="179388" y="5949950"/>
            <a:ext cx="1944687" cy="0"/>
          </a:xfrm>
          <a:prstGeom prst="line">
            <a:avLst/>
          </a:prstGeom>
          <a:ln w="15875">
            <a:solidFill>
              <a:srgbClr val="003300"/>
            </a:solidFill>
          </a:ln>
        </p:spPr>
        <p:style>
          <a:lnRef idx="1">
            <a:schemeClr val="accent1"/>
          </a:lnRef>
          <a:fillRef idx="0">
            <a:schemeClr val="accent1"/>
          </a:fillRef>
          <a:effectRef idx="0">
            <a:schemeClr val="accent1"/>
          </a:effectRef>
          <a:fontRef idx="minor">
            <a:schemeClr val="tx1"/>
          </a:fontRef>
        </p:style>
      </p:cxnSp>
      <p:sp>
        <p:nvSpPr>
          <p:cNvPr id="13928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3928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3878F2E-4CEE-4FB0-904E-1C45F75B5568}" type="slidenum">
              <a:rPr lang="ru-RU" altLang="ru-RU" sz="800" smtClean="0">
                <a:solidFill>
                  <a:srgbClr val="003300"/>
                </a:solidFill>
                <a:latin typeface="Arial" charset="0"/>
                <a:cs typeface="Arial" charset="0"/>
              </a:rPr>
              <a:pPr fontAlgn="base">
                <a:spcBef>
                  <a:spcPct val="0"/>
                </a:spcBef>
                <a:spcAft>
                  <a:spcPct val="0"/>
                </a:spcAft>
              </a:pPr>
              <a:t>135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750" y="333375"/>
            <a:ext cx="8064500" cy="3671888"/>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3" name="Прямоугольник 2"/>
          <p:cNvSpPr/>
          <p:nvPr/>
        </p:nvSpPr>
        <p:spPr>
          <a:xfrm>
            <a:off x="606425" y="476250"/>
            <a:ext cx="7931150" cy="329247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Открытие себя</a:t>
            </a:r>
          </a:p>
          <a:p>
            <a:pPr algn="ctr">
              <a:defRPr/>
            </a:pPr>
            <a:endParaRPr lang="ru-RU" altLang="ru-RU" sz="10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just">
              <a:buFont typeface="Arial" charset="0"/>
              <a:buChar char="•"/>
              <a:defRPr/>
            </a:pPr>
            <a:r>
              <a:rPr lang="ru-RU" altLang="ru-RU" sz="2200" dirty="0">
                <a:solidFill>
                  <a:srgbClr val="003300"/>
                </a:solidFill>
                <a:latin typeface="Arial" panose="020B0604020202020204" pitchFamily="34" charset="0"/>
                <a:cs typeface="Arial" panose="020B0604020202020204" pitchFamily="34" charset="0"/>
              </a:rPr>
              <a:t>  Высокая степень открытости, </a:t>
            </a:r>
            <a:r>
              <a:rPr lang="ru-RU" altLang="ru-RU" sz="2200" b="1" dirty="0">
                <a:solidFill>
                  <a:srgbClr val="003300"/>
                </a:solidFill>
                <a:latin typeface="Arial" panose="020B0604020202020204" pitchFamily="34" charset="0"/>
                <a:cs typeface="Arial" panose="020B0604020202020204" pitchFamily="34" charset="0"/>
              </a:rPr>
              <a:t>концентрация внимания на себе</a:t>
            </a:r>
            <a:r>
              <a:rPr lang="ru-RU" altLang="ru-RU" sz="2200" dirty="0">
                <a:solidFill>
                  <a:srgbClr val="003300"/>
                </a:solidFill>
                <a:latin typeface="Arial" panose="020B0604020202020204" pitchFamily="34" charset="0"/>
                <a:cs typeface="Arial" panose="020B0604020202020204" pitchFamily="34" charset="0"/>
              </a:rPr>
              <a:t>, желание вызвать реакцию на свое поведение. </a:t>
            </a:r>
          </a:p>
          <a:p>
            <a:pPr algn="just">
              <a:buFont typeface="Arial" charset="0"/>
              <a:buChar char="•"/>
              <a:defRPr/>
            </a:pPr>
            <a:endParaRPr lang="ru-RU" altLang="ru-RU" sz="1000" dirty="0">
              <a:solidFill>
                <a:srgbClr val="003300"/>
              </a:solidFill>
              <a:latin typeface="Arial" panose="020B0604020202020204" pitchFamily="34" charset="0"/>
              <a:cs typeface="Arial" panose="020B0604020202020204" pitchFamily="34" charset="0"/>
            </a:endParaRPr>
          </a:p>
          <a:p>
            <a:pPr algn="just">
              <a:buFont typeface="Arial" charset="0"/>
              <a:buChar char="•"/>
              <a:defRPr/>
            </a:pPr>
            <a:r>
              <a:rPr lang="ru-RU" altLang="ru-RU" sz="2200" dirty="0">
                <a:solidFill>
                  <a:srgbClr val="003300"/>
                </a:solidFill>
                <a:latin typeface="Arial" panose="020B0604020202020204" pitchFamily="34" charset="0"/>
                <a:cs typeface="Arial" panose="020B0604020202020204" pitchFamily="34" charset="0"/>
              </a:rPr>
              <a:t>  Реакция других остается </a:t>
            </a:r>
            <a:r>
              <a:rPr lang="ru-RU" altLang="ru-RU" sz="2200" b="1" dirty="0">
                <a:solidFill>
                  <a:srgbClr val="003300"/>
                </a:solidFill>
                <a:latin typeface="Arial" panose="020B0604020202020204" pitchFamily="34" charset="0"/>
                <a:cs typeface="Arial" panose="020B0604020202020204" pitchFamily="34" charset="0"/>
              </a:rPr>
              <a:t>без адекватного ответа </a:t>
            </a:r>
            <a:r>
              <a:rPr lang="ru-RU" altLang="ru-RU" sz="2200" dirty="0">
                <a:solidFill>
                  <a:srgbClr val="003300"/>
                </a:solidFill>
                <a:latin typeface="Arial" panose="020B0604020202020204" pitchFamily="34" charset="0"/>
                <a:cs typeface="Arial" panose="020B0604020202020204" pitchFamily="34" charset="0"/>
              </a:rPr>
              <a:t>или обратной связи со стороны индивида. </a:t>
            </a:r>
          </a:p>
          <a:p>
            <a:pPr algn="just">
              <a:buFont typeface="Arial" charset="0"/>
              <a:buChar char="•"/>
              <a:defRPr/>
            </a:pPr>
            <a:endParaRPr lang="ru-RU" altLang="ru-RU" sz="1000" dirty="0">
              <a:solidFill>
                <a:srgbClr val="003300"/>
              </a:solidFill>
              <a:latin typeface="Arial" panose="020B0604020202020204" pitchFamily="34" charset="0"/>
              <a:cs typeface="Arial" panose="020B0604020202020204" pitchFamily="34" charset="0"/>
            </a:endParaRPr>
          </a:p>
          <a:p>
            <a:pPr algn="just">
              <a:buFont typeface="Arial" charset="0"/>
              <a:buChar char="•"/>
              <a:defRPr/>
            </a:pPr>
            <a:r>
              <a:rPr lang="ru-RU" altLang="ru-RU" sz="2200" dirty="0">
                <a:solidFill>
                  <a:srgbClr val="003300"/>
                </a:solidFill>
                <a:latin typeface="Arial" panose="020B0604020202020204" pitchFamily="34" charset="0"/>
                <a:cs typeface="Arial" panose="020B0604020202020204" pitchFamily="34" charset="0"/>
              </a:rPr>
              <a:t>  Принимая реакцию других на свое поведение близко к сердцу, </a:t>
            </a:r>
            <a:r>
              <a:rPr lang="ru-RU" altLang="ru-RU" sz="2200" b="1" dirty="0">
                <a:solidFill>
                  <a:srgbClr val="003300"/>
                </a:solidFill>
                <a:latin typeface="Arial" panose="020B0604020202020204" pitchFamily="34" charset="0"/>
                <a:cs typeface="Arial" panose="020B0604020202020204" pitchFamily="34" charset="0"/>
              </a:rPr>
              <a:t>индивид проявляет необузданные эмоции</a:t>
            </a:r>
            <a:r>
              <a:rPr lang="ru-RU" altLang="ru-RU" sz="2200" dirty="0">
                <a:solidFill>
                  <a:srgbClr val="003300"/>
                </a:solidFill>
                <a:latin typeface="Arial" panose="020B0604020202020204" pitchFamily="34" charset="0"/>
                <a:cs typeface="Arial" panose="020B0604020202020204" pitchFamily="34" charset="0"/>
              </a:rPr>
              <a:t>, не способствующие установлению коммуникаций.</a:t>
            </a:r>
            <a:endParaRPr lang="ru-RU" altLang="ru-RU" sz="2200" dirty="0">
              <a:latin typeface="Arial" panose="020B0604020202020204" pitchFamily="34" charset="0"/>
              <a:cs typeface="Arial" panose="020B0604020202020204" pitchFamily="34" charset="0"/>
            </a:endParaRPr>
          </a:p>
        </p:txBody>
      </p:sp>
      <p:sp>
        <p:nvSpPr>
          <p:cNvPr id="4" name="Прямоугольник 3"/>
          <p:cNvSpPr/>
          <p:nvPr/>
        </p:nvSpPr>
        <p:spPr>
          <a:xfrm>
            <a:off x="539750" y="4652963"/>
            <a:ext cx="8058150" cy="1512887"/>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5" name="Прямоугольник 4"/>
          <p:cNvSpPr/>
          <p:nvPr/>
        </p:nvSpPr>
        <p:spPr>
          <a:xfrm>
            <a:off x="611188" y="4797425"/>
            <a:ext cx="7993062" cy="1354138"/>
          </a:xfrm>
          <a:prstGeom prst="rect">
            <a:avLst/>
          </a:prstGeom>
        </p:spPr>
        <p:txBody>
          <a:bodyPr>
            <a:spAutoFit/>
          </a:bodyPr>
          <a:lstStyle/>
          <a:p>
            <a:pPr algn="ctr">
              <a:defRPr/>
            </a:pPr>
            <a:r>
              <a:rPr lang="ru-RU" sz="24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Замыкание в себе</a:t>
            </a:r>
          </a:p>
          <a:p>
            <a:pPr algn="ctr">
              <a:defRPr/>
            </a:pPr>
            <a:endParaRPr lang="ru-RU" sz="1000" b="1" dirty="0">
              <a:solidFill>
                <a:srgbClr val="669900"/>
              </a:solidFill>
              <a:effectLst>
                <a:outerShdw blurRad="38100" dist="38100" dir="2700000" algn="tl">
                  <a:srgbClr val="000000">
                    <a:alpha val="43137"/>
                  </a:srgbClr>
                </a:outerShdw>
              </a:effectLst>
              <a:latin typeface="Arial" panose="020B0604020202020204" pitchFamily="34" charset="0"/>
              <a:ea typeface="Times New Roman" pitchFamily="18" charset="0"/>
              <a:cs typeface="Arial" panose="020B0604020202020204" pitchFamily="34" charset="0"/>
            </a:endParaRPr>
          </a:p>
          <a:p>
            <a:pPr algn="just" fontAlgn="auto">
              <a:spcBef>
                <a:spcPts val="0"/>
              </a:spcBef>
              <a:spcAft>
                <a:spcPts val="0"/>
              </a:spcAf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Индивид </a:t>
            </a:r>
            <a:r>
              <a:rPr lang="ru-RU" sz="2400" b="1" dirty="0">
                <a:solidFill>
                  <a:srgbClr val="003300"/>
                </a:solidFill>
                <a:latin typeface="Arial" panose="020B0604020202020204" pitchFamily="34" charset="0"/>
                <a:cs typeface="Arial" panose="020B0604020202020204" pitchFamily="34" charset="0"/>
              </a:rPr>
              <a:t>изолирует себя от других</a:t>
            </a:r>
            <a:r>
              <a:rPr lang="ru-RU" sz="2400" dirty="0">
                <a:solidFill>
                  <a:srgbClr val="003300"/>
                </a:solidFill>
                <a:latin typeface="Arial" panose="020B0604020202020204" pitchFamily="34" charset="0"/>
                <a:cs typeface="Arial" panose="020B0604020202020204" pitchFamily="34" charset="0"/>
              </a:rPr>
              <a:t>, не давая познать себя или других.</a:t>
            </a:r>
            <a:endParaRPr lang="ru-RU" sz="2400" dirty="0">
              <a:latin typeface="Arial" pitchFamily="34" charset="0"/>
              <a:cs typeface="Arial" panose="020B0604020202020204" pitchFamily="34" charset="0"/>
            </a:endParaRPr>
          </a:p>
        </p:txBody>
      </p:sp>
      <p:sp>
        <p:nvSpPr>
          <p:cNvPr id="14029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029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9C2E713-B7A6-408A-A29F-3D34BCC59AE4}" type="slidenum">
              <a:rPr lang="ru-RU" altLang="ru-RU" sz="800" smtClean="0">
                <a:solidFill>
                  <a:srgbClr val="003300"/>
                </a:solidFill>
                <a:latin typeface="Arial" charset="0"/>
                <a:cs typeface="Arial" charset="0"/>
              </a:rPr>
              <a:pPr fontAlgn="base">
                <a:spcBef>
                  <a:spcPct val="0"/>
                </a:spcBef>
                <a:spcAft>
                  <a:spcPct val="0"/>
                </a:spcAft>
              </a:pPr>
              <a:t>136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539750" y="2997200"/>
            <a:ext cx="8064500" cy="3168650"/>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16" name="Прямоугольник 15"/>
          <p:cNvSpPr/>
          <p:nvPr/>
        </p:nvSpPr>
        <p:spPr>
          <a:xfrm>
            <a:off x="611188" y="3141663"/>
            <a:ext cx="7921625" cy="2984500"/>
          </a:xfrm>
          <a:prstGeom prst="rect">
            <a:avLst/>
          </a:prstGeom>
        </p:spPr>
        <p:txBody>
          <a:bodyPr>
            <a:spAutoFit/>
          </a:bodyPr>
          <a:lstStyle/>
          <a:p>
            <a:pPr algn="ctr" fontAlgn="auto">
              <a:spcBef>
                <a:spcPts val="0"/>
              </a:spcBef>
              <a:spcAft>
                <a:spcPts val="0"/>
              </a:spcAft>
              <a:defRPr/>
            </a:pPr>
            <a:r>
              <a:rPr lang="ru-RU" sz="24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Реализация себя</a:t>
            </a:r>
          </a:p>
          <a:p>
            <a:pPr algn="ctr">
              <a:defRPr/>
            </a:pPr>
            <a:endParaRPr lang="ru-RU" sz="1000" b="1" dirty="0">
              <a:solidFill>
                <a:srgbClr val="669900"/>
              </a:solidFill>
              <a:effectLst>
                <a:outerShdw blurRad="38100" dist="38100" dir="2700000" algn="tl">
                  <a:srgbClr val="000000">
                    <a:alpha val="43137"/>
                  </a:srgbClr>
                </a:outerShdw>
              </a:effectLst>
              <a:latin typeface="Arial" panose="020B0604020202020204" pitchFamily="34" charset="0"/>
              <a:ea typeface="Times New Roman" pitchFamily="18" charset="0"/>
              <a:cs typeface="Arial" panose="020B0604020202020204" pitchFamily="34" charset="0"/>
            </a:endParaRPr>
          </a:p>
          <a:p>
            <a:pPr algn="just" fontAlgn="auto">
              <a:spcBef>
                <a:spcPts val="0"/>
              </a:spcBef>
              <a:spcAft>
                <a:spcPts val="0"/>
              </a:spcAf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Индивид </a:t>
            </a:r>
            <a:r>
              <a:rPr lang="ru-RU" sz="2400" b="1" dirty="0">
                <a:solidFill>
                  <a:srgbClr val="003300"/>
                </a:solidFill>
                <a:latin typeface="Arial" panose="020B0604020202020204" pitchFamily="34" charset="0"/>
                <a:cs typeface="Arial" panose="020B0604020202020204" pitchFamily="34" charset="0"/>
              </a:rPr>
              <a:t>спонтанно регулирует раскрывающую его информацию</a:t>
            </a:r>
            <a:r>
              <a:rPr lang="ru-RU" sz="2400" dirty="0">
                <a:solidFill>
                  <a:srgbClr val="003300"/>
                </a:solidFill>
                <a:latin typeface="Arial" panose="020B0604020202020204" pitchFamily="34" charset="0"/>
                <a:cs typeface="Arial" panose="020B0604020202020204" pitchFamily="34" charset="0"/>
              </a:rPr>
              <a:t>, обеспечивая конструктивную обратную связь.</a:t>
            </a:r>
          </a:p>
          <a:p>
            <a:pPr algn="just" fontAlgn="auto">
              <a:spcBef>
                <a:spcPts val="0"/>
              </a:spcBef>
              <a:spcAft>
                <a:spcPts val="0"/>
              </a:spcAft>
              <a:buFont typeface="Arial" pitchFamily="34" charset="0"/>
              <a:buChar char="•"/>
              <a:defRPr/>
            </a:pPr>
            <a:endParaRPr lang="ru-RU" sz="1000" dirty="0">
              <a:solidFill>
                <a:srgbClr val="003300"/>
              </a:solidFill>
              <a:latin typeface="Arial" panose="020B0604020202020204" pitchFamily="34" charset="0"/>
              <a:cs typeface="Arial" panose="020B0604020202020204" pitchFamily="34" charset="0"/>
            </a:endParaRPr>
          </a:p>
          <a:p>
            <a:pPr algn="just" fontAlgn="auto">
              <a:spcBef>
                <a:spcPts val="0"/>
              </a:spcBef>
              <a:spcAft>
                <a:spcPts val="0"/>
              </a:spcAft>
              <a:buFont typeface="Arial" pitchFamily="34" charset="0"/>
              <a:buChar char="•"/>
              <a:defRPr/>
            </a:pPr>
            <a:r>
              <a:rPr lang="ru-RU" sz="2400" dirty="0">
                <a:solidFill>
                  <a:srgbClr val="003300"/>
                </a:solidFill>
                <a:latin typeface="Arial" panose="020B0604020202020204" pitchFamily="34" charset="0"/>
                <a:cs typeface="Arial" panose="020B0604020202020204" pitchFamily="34" charset="0"/>
              </a:rPr>
              <a:t>  Стиль может изменяться на любой другой из-за ситуационных факторов, если другая сторона не расположена отвечать адекватно.</a:t>
            </a:r>
          </a:p>
        </p:txBody>
      </p:sp>
      <p:sp>
        <p:nvSpPr>
          <p:cNvPr id="18" name="Прямоугольник 17"/>
          <p:cNvSpPr/>
          <p:nvPr/>
        </p:nvSpPr>
        <p:spPr>
          <a:xfrm>
            <a:off x="539750" y="333375"/>
            <a:ext cx="8064500" cy="2087563"/>
          </a:xfrm>
          <a:prstGeom prst="rect">
            <a:avLst/>
          </a:prstGeom>
          <a:noFill/>
          <a:ln>
            <a:solidFill>
              <a:srgbClr val="003300"/>
            </a:solidFill>
          </a:ln>
          <a:effectLst>
            <a:outerShdw blurRad="50800" dist="50800" dir="5400000" algn="ctr" rotWithShape="0">
              <a:srgbClr val="99CC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200">
              <a:latin typeface="Arial" panose="020B0604020202020204" pitchFamily="34" charset="0"/>
              <a:cs typeface="Arial" panose="020B0604020202020204" pitchFamily="34" charset="0"/>
            </a:endParaRPr>
          </a:p>
        </p:txBody>
      </p:sp>
      <p:sp>
        <p:nvSpPr>
          <p:cNvPr id="19" name="Прямоугольник 18"/>
          <p:cNvSpPr/>
          <p:nvPr/>
        </p:nvSpPr>
        <p:spPr>
          <a:xfrm>
            <a:off x="611188" y="476250"/>
            <a:ext cx="7921625" cy="187801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Защита себя</a:t>
            </a:r>
          </a:p>
          <a:p>
            <a:pPr algn="just">
              <a:defRPr/>
            </a:pPr>
            <a:endParaRPr lang="ru-RU" altLang="ru-RU" sz="10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just">
              <a:buFont typeface="Arial" charset="0"/>
              <a:buChar char="•"/>
              <a:defRPr/>
            </a:pPr>
            <a:r>
              <a:rPr lang="ru-RU" altLang="ru-RU" sz="2400">
                <a:solidFill>
                  <a:srgbClr val="003300"/>
                </a:solidFill>
                <a:latin typeface="Arial" panose="020B0604020202020204" pitchFamily="34" charset="0"/>
                <a:cs typeface="Arial" panose="020B0604020202020204" pitchFamily="34" charset="0"/>
              </a:rPr>
              <a:t>  Желание лучше </a:t>
            </a:r>
            <a:r>
              <a:rPr lang="ru-RU" altLang="ru-RU" sz="2400" b="1">
                <a:solidFill>
                  <a:srgbClr val="003300"/>
                </a:solidFill>
                <a:latin typeface="Arial" panose="020B0604020202020204" pitchFamily="34" charset="0"/>
                <a:cs typeface="Arial" panose="020B0604020202020204" pitchFamily="34" charset="0"/>
              </a:rPr>
              <a:t>узнать других </a:t>
            </a:r>
            <a:r>
              <a:rPr lang="ru-RU" altLang="ru-RU" sz="2400">
                <a:solidFill>
                  <a:srgbClr val="003300"/>
                </a:solidFill>
                <a:latin typeface="Arial" panose="020B0604020202020204" pitchFamily="34" charset="0"/>
                <a:cs typeface="Arial" panose="020B0604020202020204" pitchFamily="34" charset="0"/>
              </a:rPr>
              <a:t>или </a:t>
            </a:r>
            <a:r>
              <a:rPr lang="ru-RU" altLang="ru-RU" sz="2400" b="1">
                <a:solidFill>
                  <a:srgbClr val="003300"/>
                </a:solidFill>
                <a:latin typeface="Arial" panose="020B0604020202020204" pitchFamily="34" charset="0"/>
                <a:cs typeface="Arial" panose="020B0604020202020204" pitchFamily="34" charset="0"/>
              </a:rPr>
              <a:t>оценить</a:t>
            </a:r>
            <a:r>
              <a:rPr lang="ru-RU" altLang="ru-RU" sz="2400">
                <a:solidFill>
                  <a:srgbClr val="003300"/>
                </a:solidFill>
                <a:latin typeface="Arial" panose="020B0604020202020204" pitchFamily="34" charset="0"/>
                <a:cs typeface="Arial" panose="020B0604020202020204" pitchFamily="34" charset="0"/>
              </a:rPr>
              <a:t> их.</a:t>
            </a:r>
          </a:p>
          <a:p>
            <a:pPr algn="just">
              <a:buFont typeface="Arial" charset="0"/>
              <a:buChar char="•"/>
              <a:defRPr/>
            </a:pPr>
            <a:endParaRPr lang="ru-RU" altLang="ru-RU" sz="1000">
              <a:solidFill>
                <a:srgbClr val="003300"/>
              </a:solidFill>
              <a:latin typeface="Arial" panose="020B0604020202020204" pitchFamily="34" charset="0"/>
              <a:cs typeface="Arial" panose="020B0604020202020204" pitchFamily="34" charset="0"/>
            </a:endParaRPr>
          </a:p>
          <a:p>
            <a:pPr algn="just">
              <a:buFont typeface="Arial" charset="0"/>
              <a:buChar char="•"/>
              <a:defRPr/>
            </a:pPr>
            <a:r>
              <a:rPr lang="ru-RU" altLang="ru-RU" sz="2400">
                <a:solidFill>
                  <a:srgbClr val="003300"/>
                </a:solidFill>
                <a:latin typeface="Arial" panose="020B0604020202020204" pitchFamily="34" charset="0"/>
                <a:cs typeface="Arial" panose="020B0604020202020204" pitchFamily="34" charset="0"/>
              </a:rPr>
              <a:t>  Индивид скрыт, обсуждает других, любит слушать о себе, но не любит обсуждать своих качеств.</a:t>
            </a:r>
            <a:endParaRPr lang="ru-RU" altLang="ru-RU" sz="2400">
              <a:latin typeface="Arial" panose="020B0604020202020204" pitchFamily="34" charset="0"/>
              <a:cs typeface="Arial" panose="020B0604020202020204" pitchFamily="34" charset="0"/>
            </a:endParaRPr>
          </a:p>
        </p:txBody>
      </p:sp>
      <p:sp>
        <p:nvSpPr>
          <p:cNvPr id="14131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131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00F486D-1CE1-4B67-BE63-BB319F815813}" type="slidenum">
              <a:rPr lang="ru-RU" altLang="ru-RU" sz="800" smtClean="0">
                <a:solidFill>
                  <a:srgbClr val="003300"/>
                </a:solidFill>
                <a:latin typeface="Arial" charset="0"/>
                <a:cs typeface="Arial" charset="0"/>
              </a:rPr>
              <a:pPr fontAlgn="base">
                <a:spcBef>
                  <a:spcPct val="0"/>
                </a:spcBef>
                <a:spcAft>
                  <a:spcPct val="0"/>
                </a:spcAft>
              </a:pPr>
              <a:t>137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p:cNvSpPr/>
          <p:nvPr/>
        </p:nvSpPr>
        <p:spPr>
          <a:xfrm>
            <a:off x="1476375" y="1341438"/>
            <a:ext cx="6480175" cy="503237"/>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кто задумал послание</a:t>
            </a:r>
          </a:p>
        </p:txBody>
      </p:sp>
      <p:sp>
        <p:nvSpPr>
          <p:cNvPr id="16" name="Скругленный прямоугольник 15"/>
          <p:cNvSpPr/>
          <p:nvPr/>
        </p:nvSpPr>
        <p:spPr>
          <a:xfrm>
            <a:off x="1476375" y="1341438"/>
            <a:ext cx="3024188" cy="503237"/>
          </a:xfrm>
          <a:prstGeom prst="roundRect">
            <a:avLst/>
          </a:prstGeom>
          <a:solidFill>
            <a:srgbClr val="66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dirty="0">
                <a:solidFill>
                  <a:srgbClr val="003300"/>
                </a:solidFill>
                <a:latin typeface="Arial" panose="020B0604020202020204" pitchFamily="34" charset="0"/>
                <a:cs typeface="Arial" panose="020B0604020202020204" pitchFamily="34" charset="0"/>
              </a:rPr>
              <a:t>Отправитель</a:t>
            </a:r>
          </a:p>
        </p:txBody>
      </p:sp>
      <p:sp>
        <p:nvSpPr>
          <p:cNvPr id="17" name="Скругленный прямоугольник 16"/>
          <p:cNvSpPr/>
          <p:nvPr/>
        </p:nvSpPr>
        <p:spPr>
          <a:xfrm>
            <a:off x="1476375" y="1844675"/>
            <a:ext cx="6480175" cy="504825"/>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почему и что хотят послать</a:t>
            </a:r>
          </a:p>
        </p:txBody>
      </p:sp>
      <p:sp>
        <p:nvSpPr>
          <p:cNvPr id="18" name="Скругленный прямоугольник 17"/>
          <p:cNvSpPr/>
          <p:nvPr/>
        </p:nvSpPr>
        <p:spPr>
          <a:xfrm>
            <a:off x="1476375" y="1844675"/>
            <a:ext cx="3024188" cy="504825"/>
          </a:xfrm>
          <a:prstGeom prst="roundRect">
            <a:avLst/>
          </a:prstGeom>
          <a:solidFill>
            <a:srgbClr val="66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Формулирование смысла</a:t>
            </a:r>
          </a:p>
        </p:txBody>
      </p:sp>
      <p:sp>
        <p:nvSpPr>
          <p:cNvPr id="19" name="Скругленный прямоугольник 18"/>
          <p:cNvSpPr/>
          <p:nvPr/>
        </p:nvSpPr>
        <p:spPr>
          <a:xfrm>
            <a:off x="1476375" y="2349500"/>
            <a:ext cx="6480175" cy="503238"/>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как организовать послание </a:t>
            </a:r>
          </a:p>
          <a:p>
            <a:pPr algn="r">
              <a:defRPr/>
            </a:pPr>
            <a:r>
              <a:rPr lang="ru-RU" altLang="ru-RU" sz="1600" i="1">
                <a:solidFill>
                  <a:srgbClr val="003300"/>
                </a:solidFill>
                <a:latin typeface="Arial" panose="020B0604020202020204" pitchFamily="34" charset="0"/>
                <a:cs typeface="Arial" panose="020B0604020202020204" pitchFamily="34" charset="0"/>
              </a:rPr>
              <a:t>(речь, текст, рисунок и т.д.)</a:t>
            </a:r>
          </a:p>
        </p:txBody>
      </p:sp>
      <p:sp>
        <p:nvSpPr>
          <p:cNvPr id="20" name="Скругленный прямоугольник 19"/>
          <p:cNvSpPr/>
          <p:nvPr/>
        </p:nvSpPr>
        <p:spPr>
          <a:xfrm>
            <a:off x="1476375" y="2349500"/>
            <a:ext cx="3024188" cy="503238"/>
          </a:xfrm>
          <a:prstGeom prst="roundRect">
            <a:avLst/>
          </a:prstGeom>
          <a:solidFill>
            <a:srgbClr val="66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Выбор способа послания</a:t>
            </a:r>
          </a:p>
        </p:txBody>
      </p:sp>
      <p:sp>
        <p:nvSpPr>
          <p:cNvPr id="21" name="Скругленный прямоугольник 20"/>
          <p:cNvSpPr/>
          <p:nvPr/>
        </p:nvSpPr>
        <p:spPr>
          <a:xfrm>
            <a:off x="1476375" y="2852738"/>
            <a:ext cx="6480175" cy="504825"/>
          </a:xfrm>
          <a:prstGeom prst="roundRect">
            <a:avLst/>
          </a:prstGeom>
          <a:solidFill>
            <a:srgbClr val="99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сам человек, тело, голос,</a:t>
            </a:r>
          </a:p>
          <a:p>
            <a:pPr algn="r">
              <a:defRPr/>
            </a:pPr>
            <a:r>
              <a:rPr lang="ru-RU" altLang="ru-RU" sz="1600">
                <a:solidFill>
                  <a:srgbClr val="003300"/>
                </a:solidFill>
                <a:latin typeface="Arial" panose="020B0604020202020204" pitchFamily="34" charset="0"/>
                <a:cs typeface="Arial" panose="020B0604020202020204" pitchFamily="34" charset="0"/>
              </a:rPr>
              <a:t> технические средства</a:t>
            </a:r>
            <a:endParaRPr lang="ru-RU" altLang="ru-RU" sz="1600" i="1">
              <a:solidFill>
                <a:srgbClr val="003300"/>
              </a:solidFill>
              <a:latin typeface="Arial" panose="020B0604020202020204" pitchFamily="34" charset="0"/>
              <a:cs typeface="Arial" panose="020B0604020202020204" pitchFamily="34" charset="0"/>
            </a:endParaRPr>
          </a:p>
        </p:txBody>
      </p:sp>
      <p:sp>
        <p:nvSpPr>
          <p:cNvPr id="22" name="Скругленный прямоугольник 21"/>
          <p:cNvSpPr/>
          <p:nvPr/>
        </p:nvSpPr>
        <p:spPr>
          <a:xfrm>
            <a:off x="1476375" y="2852738"/>
            <a:ext cx="3024188" cy="504825"/>
          </a:xfrm>
          <a:prstGeom prst="roundRect">
            <a:avLst/>
          </a:prstGeom>
          <a:solidFill>
            <a:srgbClr val="66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Передача послания</a:t>
            </a:r>
          </a:p>
        </p:txBody>
      </p:sp>
      <p:sp>
        <p:nvSpPr>
          <p:cNvPr id="24" name="Скругленный прямоугольник 23"/>
          <p:cNvSpPr/>
          <p:nvPr/>
        </p:nvSpPr>
        <p:spPr>
          <a:xfrm rot="16200000">
            <a:off x="-361156" y="1953419"/>
            <a:ext cx="2016125" cy="792163"/>
          </a:xfrm>
          <a:prstGeom prst="roundRect">
            <a:avLst/>
          </a:prstGeom>
          <a:solidFill>
            <a:srgbClr val="66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defRPr/>
            </a:pPr>
            <a:r>
              <a:rPr lang="ru-RU" altLang="ru-RU" sz="22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ЭТАПЫ ОТПРАВКИ</a:t>
            </a:r>
          </a:p>
        </p:txBody>
      </p:sp>
      <p:sp>
        <p:nvSpPr>
          <p:cNvPr id="25" name="Скругленный прямоугольник 24"/>
          <p:cNvSpPr/>
          <p:nvPr/>
        </p:nvSpPr>
        <p:spPr>
          <a:xfrm>
            <a:off x="1476375" y="3573463"/>
            <a:ext cx="6480175" cy="719137"/>
          </a:xfrm>
          <a:prstGeom prst="roundRect">
            <a:avLst/>
          </a:prstGeom>
          <a:solidFill>
            <a:srgbClr val="FF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D0D0D"/>
                </a:solidFill>
                <a:latin typeface="Arial" panose="020B0604020202020204" pitchFamily="34" charset="0"/>
                <a:cs typeface="Arial" panose="020B0604020202020204" pitchFamily="34" charset="0"/>
              </a:rPr>
              <a:t>послание нельзя вернуть </a:t>
            </a:r>
          </a:p>
          <a:p>
            <a:pPr algn="r">
              <a:defRPr/>
            </a:pPr>
            <a:r>
              <a:rPr lang="ru-RU" altLang="ru-RU" sz="1600">
                <a:solidFill>
                  <a:srgbClr val="0D0D0D"/>
                </a:solidFill>
                <a:latin typeface="Arial" panose="020B0604020202020204" pitchFamily="34" charset="0"/>
                <a:cs typeface="Arial" panose="020B0604020202020204" pitchFamily="34" charset="0"/>
              </a:rPr>
              <a:t>назад </a:t>
            </a:r>
            <a:r>
              <a:rPr lang="ru-RU" altLang="ru-RU" sz="1600" i="1">
                <a:solidFill>
                  <a:srgbClr val="0D0D0D"/>
                </a:solidFill>
                <a:latin typeface="Arial" panose="020B0604020202020204" pitchFamily="34" charset="0"/>
                <a:cs typeface="Arial" panose="020B0604020202020204" pitchFamily="34" charset="0"/>
              </a:rPr>
              <a:t>(«Слово – не воробей: </a:t>
            </a:r>
          </a:p>
          <a:p>
            <a:pPr algn="r">
              <a:defRPr/>
            </a:pPr>
            <a:r>
              <a:rPr lang="ru-RU" altLang="ru-RU" sz="1600" i="1">
                <a:solidFill>
                  <a:srgbClr val="0D0D0D"/>
                </a:solidFill>
                <a:latin typeface="Arial" panose="020B0604020202020204" pitchFamily="34" charset="0"/>
                <a:cs typeface="Arial" panose="020B0604020202020204" pitchFamily="34" charset="0"/>
              </a:rPr>
              <a:t>вылетит – не поймаешь»)</a:t>
            </a:r>
          </a:p>
        </p:txBody>
      </p:sp>
      <p:sp>
        <p:nvSpPr>
          <p:cNvPr id="26" name="Скругленный прямоугольник 25"/>
          <p:cNvSpPr/>
          <p:nvPr/>
        </p:nvSpPr>
        <p:spPr>
          <a:xfrm>
            <a:off x="1476375" y="3573463"/>
            <a:ext cx="3024188" cy="719137"/>
          </a:xfrm>
          <a:prstGeom prst="roundRect">
            <a:avLst/>
          </a:prstGeom>
          <a:solidFill>
            <a:srgbClr val="CC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D0D0D"/>
                </a:solidFill>
                <a:latin typeface="Arial" panose="020B0604020202020204" pitchFamily="34" charset="0"/>
                <a:cs typeface="Arial" panose="020B0604020202020204" pitchFamily="34" charset="0"/>
              </a:rPr>
              <a:t>Процесс выходит из-под контроля</a:t>
            </a:r>
          </a:p>
        </p:txBody>
      </p:sp>
      <p:sp>
        <p:nvSpPr>
          <p:cNvPr id="27" name="Скругленный прямоугольник 26"/>
          <p:cNvSpPr/>
          <p:nvPr/>
        </p:nvSpPr>
        <p:spPr>
          <a:xfrm rot="16200000">
            <a:off x="287338" y="3536950"/>
            <a:ext cx="719137" cy="792163"/>
          </a:xfrm>
          <a:prstGeom prst="roundRect">
            <a:avLst/>
          </a:prstGeom>
          <a:solidFill>
            <a:srgbClr val="CC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1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ШУМ</a:t>
            </a:r>
          </a:p>
        </p:txBody>
      </p:sp>
      <p:sp>
        <p:nvSpPr>
          <p:cNvPr id="28" name="Скругленный прямоугольник 27"/>
          <p:cNvSpPr/>
          <p:nvPr/>
        </p:nvSpPr>
        <p:spPr>
          <a:xfrm>
            <a:off x="1476375" y="5013325"/>
            <a:ext cx="6480175" cy="503238"/>
          </a:xfrm>
          <a:prstGeom prst="roundRect">
            <a:avLst/>
          </a:prstGeom>
          <a:solidFill>
            <a:srgbClr val="00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0" hangingPunct="0">
              <a:defRPr/>
            </a:pPr>
            <a:r>
              <a:rPr lang="ru-RU" altLang="ru-RU" sz="1600">
                <a:solidFill>
                  <a:srgbClr val="003300"/>
                </a:solidFill>
                <a:latin typeface="Arial" panose="020B0604020202020204" pitchFamily="34" charset="0"/>
                <a:cs typeface="Arial" panose="020B0604020202020204" pitchFamily="34" charset="0"/>
              </a:rPr>
              <a:t>что получил, как понял, </a:t>
            </a:r>
          </a:p>
          <a:p>
            <a:pPr algn="r" eaLnBrk="0" hangingPunct="0">
              <a:defRPr/>
            </a:pPr>
            <a:r>
              <a:rPr lang="ru-RU" altLang="ru-RU" sz="1600">
                <a:solidFill>
                  <a:srgbClr val="003300"/>
                </a:solidFill>
                <a:latin typeface="Arial" panose="020B0604020202020204" pitchFamily="34" charset="0"/>
                <a:cs typeface="Arial" panose="020B0604020202020204" pitchFamily="34" charset="0"/>
              </a:rPr>
              <a:t>как оценил</a:t>
            </a:r>
            <a:endParaRPr lang="ru-RU" altLang="ru-RU" sz="1600">
              <a:solidFill>
                <a:srgbClr val="FFFFFF"/>
              </a:solidFill>
              <a:latin typeface="Arial" panose="020B0604020202020204" pitchFamily="34" charset="0"/>
              <a:cs typeface="Arial" panose="020B0604020202020204" pitchFamily="34" charset="0"/>
            </a:endParaRPr>
          </a:p>
        </p:txBody>
      </p:sp>
      <p:sp>
        <p:nvSpPr>
          <p:cNvPr id="29" name="Скругленный прямоугольник 28"/>
          <p:cNvSpPr/>
          <p:nvPr/>
        </p:nvSpPr>
        <p:spPr>
          <a:xfrm>
            <a:off x="1476375" y="5013325"/>
            <a:ext cx="3024188" cy="503238"/>
          </a:xfrm>
          <a:prstGeom prst="roundRect">
            <a:avLst/>
          </a:prstGeom>
          <a:solidFill>
            <a:srgbClr val="00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sz="1700">
                <a:solidFill>
                  <a:srgbClr val="003300"/>
                </a:solidFill>
                <a:latin typeface="Arial" panose="020B0604020202020204" pitchFamily="34" charset="0"/>
                <a:cs typeface="Arial" panose="020B0604020202020204" pitchFamily="34" charset="0"/>
              </a:rPr>
              <a:t>Восприятие, интерпретация и оценка </a:t>
            </a:r>
          </a:p>
        </p:txBody>
      </p:sp>
      <p:sp>
        <p:nvSpPr>
          <p:cNvPr id="30" name="Скругленный прямоугольник 29"/>
          <p:cNvSpPr/>
          <p:nvPr/>
        </p:nvSpPr>
        <p:spPr>
          <a:xfrm>
            <a:off x="1476375" y="4508500"/>
            <a:ext cx="6480175" cy="504825"/>
          </a:xfrm>
          <a:prstGeom prst="roundRect">
            <a:avLst/>
          </a:prstGeom>
          <a:solidFill>
            <a:srgbClr val="00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кто получает</a:t>
            </a:r>
          </a:p>
        </p:txBody>
      </p:sp>
      <p:sp>
        <p:nvSpPr>
          <p:cNvPr id="31" name="Скругленный прямоугольник 30"/>
          <p:cNvSpPr/>
          <p:nvPr/>
        </p:nvSpPr>
        <p:spPr>
          <a:xfrm>
            <a:off x="1476375" y="4508500"/>
            <a:ext cx="3024188" cy="504825"/>
          </a:xfrm>
          <a:prstGeom prst="roundRect">
            <a:avLst/>
          </a:prstGeom>
          <a:solidFill>
            <a:srgbClr val="00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Прием послания</a:t>
            </a:r>
          </a:p>
        </p:txBody>
      </p:sp>
      <p:sp>
        <p:nvSpPr>
          <p:cNvPr id="32" name="Скругленный прямоугольник 31"/>
          <p:cNvSpPr/>
          <p:nvPr/>
        </p:nvSpPr>
        <p:spPr>
          <a:xfrm>
            <a:off x="1476375" y="5516563"/>
            <a:ext cx="6480175" cy="504825"/>
          </a:xfrm>
          <a:prstGeom prst="roundRect">
            <a:avLst/>
          </a:prstGeom>
          <a:solidFill>
            <a:srgbClr val="00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ru-RU" altLang="ru-RU" sz="1600">
                <a:solidFill>
                  <a:srgbClr val="003300"/>
                </a:solidFill>
                <a:latin typeface="Arial" panose="020B0604020202020204" pitchFamily="34" charset="0"/>
                <a:cs typeface="Arial" panose="020B0604020202020204" pitchFamily="34" charset="0"/>
              </a:rPr>
              <a:t>принял или нет</a:t>
            </a:r>
            <a:endParaRPr lang="ru-RU" altLang="ru-RU" sz="1600" i="1">
              <a:solidFill>
                <a:srgbClr val="003300"/>
              </a:solidFill>
              <a:latin typeface="Arial" panose="020B0604020202020204" pitchFamily="34" charset="0"/>
              <a:cs typeface="Arial" panose="020B0604020202020204" pitchFamily="34" charset="0"/>
            </a:endParaRPr>
          </a:p>
        </p:txBody>
      </p:sp>
      <p:sp>
        <p:nvSpPr>
          <p:cNvPr id="33" name="Скругленный прямоугольник 32"/>
          <p:cNvSpPr/>
          <p:nvPr/>
        </p:nvSpPr>
        <p:spPr>
          <a:xfrm>
            <a:off x="1476375" y="5516563"/>
            <a:ext cx="3024188" cy="504825"/>
          </a:xfrm>
          <a:prstGeom prst="roundRect">
            <a:avLst/>
          </a:prstGeom>
          <a:solidFill>
            <a:srgbClr val="00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Принятие значения</a:t>
            </a:r>
          </a:p>
        </p:txBody>
      </p:sp>
      <p:sp>
        <p:nvSpPr>
          <p:cNvPr id="23" name="Скругленный прямоугольник 22"/>
          <p:cNvSpPr/>
          <p:nvPr/>
        </p:nvSpPr>
        <p:spPr>
          <a:xfrm rot="16200000">
            <a:off x="-361156" y="5120481"/>
            <a:ext cx="2016125" cy="792163"/>
          </a:xfrm>
          <a:prstGeom prst="roundRect">
            <a:avLst/>
          </a:prstGeom>
          <a:solidFill>
            <a:srgbClr val="00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defRPr/>
            </a:pPr>
            <a:r>
              <a:rPr lang="ru-RU" altLang="ru-RU" sz="22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ЭТАПЫ ПОЛУЧЕНИЯ</a:t>
            </a:r>
          </a:p>
        </p:txBody>
      </p:sp>
      <p:sp>
        <p:nvSpPr>
          <p:cNvPr id="35" name="Выгнутая влево стрелка 34"/>
          <p:cNvSpPr/>
          <p:nvPr/>
        </p:nvSpPr>
        <p:spPr>
          <a:xfrm rot="10800000">
            <a:off x="8172450" y="2133600"/>
            <a:ext cx="863600" cy="3527425"/>
          </a:xfrm>
          <a:prstGeom prst="curvedRightArrow">
            <a:avLst>
              <a:gd name="adj1" fmla="val 29480"/>
              <a:gd name="adj2" fmla="val 56667"/>
              <a:gd name="adj3" fmla="val 25000"/>
            </a:avLst>
          </a:prstGeom>
          <a:solidFill>
            <a:srgbClr val="CC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37" name="Скругленный прямоугольник 36"/>
          <p:cNvSpPr/>
          <p:nvPr/>
        </p:nvSpPr>
        <p:spPr>
          <a:xfrm>
            <a:off x="1187450" y="188913"/>
            <a:ext cx="6769100" cy="503237"/>
          </a:xfrm>
          <a:prstGeom prst="roundRect">
            <a:avLst/>
          </a:prstGeom>
          <a:solidFill>
            <a:srgbClr val="8080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dirty="0">
                <a:latin typeface="Arial" panose="020B0604020202020204" pitchFamily="34" charset="0"/>
                <a:cs typeface="Arial" panose="020B0604020202020204" pitchFamily="34" charset="0"/>
              </a:rPr>
              <a:t>Организация процесса коммуникации</a:t>
            </a:r>
            <a:endParaRPr lang="ru-RU" sz="2800" dirty="0">
              <a:solidFill>
                <a:schemeClr val="bg1"/>
              </a:solidFill>
              <a:latin typeface="Arial" panose="020B0604020202020204" pitchFamily="34" charset="0"/>
              <a:cs typeface="Arial" panose="020B0604020202020204" pitchFamily="34" charset="0"/>
            </a:endParaRPr>
          </a:p>
        </p:txBody>
      </p:sp>
      <p:sp>
        <p:nvSpPr>
          <p:cNvPr id="34" name="Скругленный прямоугольник 33"/>
          <p:cNvSpPr/>
          <p:nvPr/>
        </p:nvSpPr>
        <p:spPr>
          <a:xfrm>
            <a:off x="1476375" y="6021388"/>
            <a:ext cx="6480175" cy="503237"/>
          </a:xfrm>
          <a:prstGeom prst="roundRect">
            <a:avLst/>
          </a:prstGeom>
          <a:solidFill>
            <a:srgbClr val="00CC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a:solidFill>
                  <a:srgbClr val="003300"/>
                </a:solidFill>
                <a:latin typeface="Arial" panose="020B0604020202020204" pitchFamily="34" charset="0"/>
                <a:cs typeface="Arial" panose="020B0604020202020204" pitchFamily="34" charset="0"/>
              </a:rPr>
              <a:t>кому адресовано послание</a:t>
            </a:r>
            <a:endParaRPr lang="ru-RU" sz="1600" i="1" dirty="0">
              <a:solidFill>
                <a:srgbClr val="003300"/>
              </a:solidFill>
              <a:latin typeface="Arial" panose="020B0604020202020204" pitchFamily="34" charset="0"/>
              <a:cs typeface="Arial" panose="020B0604020202020204" pitchFamily="34" charset="0"/>
            </a:endParaRPr>
          </a:p>
        </p:txBody>
      </p:sp>
      <p:sp>
        <p:nvSpPr>
          <p:cNvPr id="36" name="Скругленный прямоугольник 35"/>
          <p:cNvSpPr/>
          <p:nvPr/>
        </p:nvSpPr>
        <p:spPr>
          <a:xfrm>
            <a:off x="1476375" y="6021388"/>
            <a:ext cx="3024188" cy="503237"/>
          </a:xfrm>
          <a:prstGeom prst="roundRect">
            <a:avLst/>
          </a:prstGeom>
          <a:solidFill>
            <a:srgbClr val="0099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a:solidFill>
                  <a:srgbClr val="003300"/>
                </a:solidFill>
                <a:latin typeface="Arial" panose="020B0604020202020204" pitchFamily="34" charset="0"/>
                <a:cs typeface="Arial" panose="020B0604020202020204" pitchFamily="34" charset="0"/>
              </a:rPr>
              <a:t>Получатель</a:t>
            </a:r>
          </a:p>
        </p:txBody>
      </p:sp>
      <p:sp>
        <p:nvSpPr>
          <p:cNvPr id="39" name="Прямоугольник 38"/>
          <p:cNvSpPr/>
          <p:nvPr/>
        </p:nvSpPr>
        <p:spPr>
          <a:xfrm rot="16200000">
            <a:off x="7394575" y="3736976"/>
            <a:ext cx="2243137" cy="430212"/>
          </a:xfrm>
          <a:prstGeom prst="rect">
            <a:avLst/>
          </a:prstGeom>
        </p:spPr>
        <p:txBody>
          <a:bodyPr wrap="none">
            <a:spAutoFit/>
          </a:bodyPr>
          <a:lstStyle/>
          <a:p>
            <a:pPr algn="ctr" eaLnBrk="0" hangingPunct="0">
              <a:defRPr/>
            </a:pPr>
            <a:r>
              <a:rPr lang="ru-RU" sz="2200" dirty="0">
                <a:solidFill>
                  <a:srgbClr val="003300"/>
                </a:solidFill>
                <a:effectLst>
                  <a:outerShdw blurRad="38100" dist="38100" dir="2700000" algn="tl">
                    <a:srgbClr val="000000">
                      <a:alpha val="43137"/>
                    </a:srgbClr>
                  </a:outerShdw>
                </a:effectLst>
                <a:cs typeface="+mn-cs"/>
              </a:rPr>
              <a:t>ОБРАТНАЯ СВЯЗЬ</a:t>
            </a:r>
          </a:p>
        </p:txBody>
      </p:sp>
      <p:sp>
        <p:nvSpPr>
          <p:cNvPr id="14236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236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65ABA45-012D-43F6-A897-C8326EA3E35D}" type="slidenum">
              <a:rPr lang="ru-RU" altLang="ru-RU" sz="800" smtClean="0">
                <a:solidFill>
                  <a:srgbClr val="003300"/>
                </a:solidFill>
                <a:latin typeface="Arial" charset="0"/>
                <a:cs typeface="Arial" charset="0"/>
              </a:rPr>
              <a:pPr fontAlgn="base">
                <a:spcBef>
                  <a:spcPct val="0"/>
                </a:spcBef>
                <a:spcAft>
                  <a:spcPct val="0"/>
                </a:spcAft>
              </a:pPr>
              <a:t>138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2"/>
          <a:srcRect/>
          <a:stretch>
            <a:fillRect/>
          </a:stretch>
        </p:blipFill>
        <p:spPr bwMode="auto">
          <a:xfrm>
            <a:off x="7092950" y="1268413"/>
            <a:ext cx="2051050" cy="2389187"/>
          </a:xfrm>
          <a:prstGeom prst="rect">
            <a:avLst/>
          </a:prstGeom>
          <a:noFill/>
          <a:ln w="9525">
            <a:noFill/>
            <a:miter lim="800000"/>
            <a:headEnd/>
            <a:tailEnd/>
          </a:ln>
        </p:spPr>
      </p:pic>
      <p:pic>
        <p:nvPicPr>
          <p:cNvPr id="143363" name="Picture 1"/>
          <p:cNvPicPr>
            <a:picLocks noChangeAspect="1" noChangeArrowheads="1"/>
          </p:cNvPicPr>
          <p:nvPr/>
        </p:nvPicPr>
        <p:blipFill>
          <a:blip r:embed="rId3"/>
          <a:srcRect/>
          <a:stretch>
            <a:fillRect/>
          </a:stretch>
        </p:blipFill>
        <p:spPr bwMode="auto">
          <a:xfrm>
            <a:off x="0" y="1497013"/>
            <a:ext cx="1636713" cy="2178050"/>
          </a:xfrm>
          <a:prstGeom prst="rect">
            <a:avLst/>
          </a:prstGeom>
          <a:noFill/>
          <a:ln w="9525">
            <a:noFill/>
            <a:miter lim="800000"/>
            <a:headEnd/>
            <a:tailEnd/>
          </a:ln>
        </p:spPr>
      </p:pic>
      <p:sp>
        <p:nvSpPr>
          <p:cNvPr id="143364" name="Прямоугольник 2"/>
          <p:cNvSpPr>
            <a:spLocks noChangeArrowheads="1"/>
          </p:cNvSpPr>
          <p:nvPr/>
        </p:nvSpPr>
        <p:spPr bwMode="auto">
          <a:xfrm>
            <a:off x="107950" y="115888"/>
            <a:ext cx="8928100" cy="1201737"/>
          </a:xfrm>
          <a:prstGeom prst="rect">
            <a:avLst/>
          </a:prstGeom>
          <a:noFill/>
          <a:ln w="9525">
            <a:noFill/>
            <a:miter lim="800000"/>
            <a:headEnd/>
            <a:tailEnd/>
          </a:ln>
        </p:spPr>
        <p:txBody>
          <a:bodyPr>
            <a:spAutoFit/>
          </a:bodyPr>
          <a:lstStyle/>
          <a:p>
            <a:pPr algn="just"/>
            <a:r>
              <a:rPr lang="ru-RU" altLang="ru-RU" sz="2400">
                <a:solidFill>
                  <a:srgbClr val="003300"/>
                </a:solidFill>
              </a:rPr>
              <a:t>Отправитель рассчитывает, что послание (смысл, значение – идеи, факты, отношения, чувства) будет получено </a:t>
            </a:r>
            <a:r>
              <a:rPr lang="ru-RU" altLang="ru-RU" sz="2400" b="1">
                <a:solidFill>
                  <a:srgbClr val="669900"/>
                </a:solidFill>
              </a:rPr>
              <a:t>с пониманием </a:t>
            </a:r>
            <a:r>
              <a:rPr lang="ru-RU" altLang="ru-RU" sz="2400">
                <a:solidFill>
                  <a:srgbClr val="003300"/>
                </a:solidFill>
              </a:rPr>
              <a:t>того </a:t>
            </a:r>
            <a:r>
              <a:rPr lang="ru-RU" altLang="ru-RU" sz="2400" b="1">
                <a:solidFill>
                  <a:srgbClr val="669900"/>
                </a:solidFill>
              </a:rPr>
              <a:t>значения</a:t>
            </a:r>
            <a:r>
              <a:rPr lang="ru-RU" altLang="ru-RU" sz="2400">
                <a:solidFill>
                  <a:srgbClr val="003300"/>
                </a:solidFill>
              </a:rPr>
              <a:t>, которое в нем заложено.  </a:t>
            </a:r>
          </a:p>
        </p:txBody>
      </p:sp>
      <p:sp>
        <p:nvSpPr>
          <p:cNvPr id="143365" name="Прямоугольник 3"/>
          <p:cNvSpPr>
            <a:spLocks noChangeArrowheads="1"/>
          </p:cNvSpPr>
          <p:nvPr/>
        </p:nvSpPr>
        <p:spPr bwMode="auto">
          <a:xfrm>
            <a:off x="2268538" y="1568450"/>
            <a:ext cx="4138612" cy="1323975"/>
          </a:xfrm>
          <a:prstGeom prst="rect">
            <a:avLst/>
          </a:prstGeom>
          <a:noFill/>
          <a:ln w="9525">
            <a:noFill/>
            <a:miter lim="800000"/>
            <a:headEnd/>
            <a:tailEnd/>
          </a:ln>
        </p:spPr>
        <p:txBody>
          <a:bodyPr>
            <a:spAutoFit/>
          </a:bodyPr>
          <a:lstStyle/>
          <a:p>
            <a:pPr algn="ctr" eaLnBrk="0" hangingPunct="0"/>
            <a:r>
              <a:rPr lang="ru-RU" altLang="ru-RU" sz="2000">
                <a:solidFill>
                  <a:srgbClr val="003300"/>
                </a:solidFill>
              </a:rPr>
              <a:t>Чем больше различия между тем, что было передано, и тем, что было получено, тем беднее межличностная коммуникация.</a:t>
            </a:r>
          </a:p>
        </p:txBody>
      </p:sp>
      <p:sp>
        <p:nvSpPr>
          <p:cNvPr id="11" name="Стрелка вправо с вырезом 10"/>
          <p:cNvSpPr/>
          <p:nvPr/>
        </p:nvSpPr>
        <p:spPr>
          <a:xfrm>
            <a:off x="1908175" y="3008313"/>
            <a:ext cx="4967288" cy="276225"/>
          </a:xfrm>
          <a:prstGeom prst="notchedRightArrow">
            <a:avLst/>
          </a:prstGeom>
          <a:solidFill>
            <a:srgbClr val="333300"/>
          </a:solidFill>
          <a:ln w="31750">
            <a:solidFill>
              <a:srgbClr val="6666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43367" name="Прямоугольник 11"/>
          <p:cNvSpPr>
            <a:spLocks noChangeArrowheads="1"/>
          </p:cNvSpPr>
          <p:nvPr/>
        </p:nvSpPr>
        <p:spPr bwMode="auto">
          <a:xfrm>
            <a:off x="719138" y="5640388"/>
            <a:ext cx="7489825" cy="1138237"/>
          </a:xfrm>
          <a:prstGeom prst="rect">
            <a:avLst/>
          </a:prstGeom>
          <a:noFill/>
          <a:ln w="15875">
            <a:solidFill>
              <a:srgbClr val="003300"/>
            </a:solidFill>
            <a:prstDash val="lgDash"/>
            <a:miter lim="800000"/>
            <a:headEnd/>
            <a:tailEnd/>
          </a:ln>
        </p:spPr>
        <p:txBody>
          <a:bodyPr>
            <a:spAutoFit/>
          </a:bodyPr>
          <a:lstStyle/>
          <a:p>
            <a:pPr algn="ctr"/>
            <a:r>
              <a:rPr lang="ru-RU" altLang="ru-RU" sz="2400">
                <a:solidFill>
                  <a:srgbClr val="003300"/>
                </a:solidFill>
              </a:rPr>
              <a:t>Общий язык повышает эффективность коммуникации </a:t>
            </a:r>
            <a:endParaRPr lang="en-US" altLang="ru-RU" sz="2400">
              <a:solidFill>
                <a:srgbClr val="003300"/>
              </a:solidFill>
            </a:endParaRPr>
          </a:p>
          <a:p>
            <a:pPr algn="ctr"/>
            <a:r>
              <a:rPr lang="ru-RU" altLang="ru-RU" sz="2000" i="1">
                <a:solidFill>
                  <a:srgbClr val="669900"/>
                </a:solidFill>
              </a:rPr>
              <a:t>(</a:t>
            </a:r>
            <a:r>
              <a:rPr lang="en-US" altLang="ru-RU" sz="2000" i="1">
                <a:solidFill>
                  <a:srgbClr val="669900"/>
                </a:solidFill>
              </a:rPr>
              <a:t>“</a:t>
            </a:r>
            <a:r>
              <a:rPr lang="ru-RU" altLang="ru-RU" sz="2000" i="1">
                <a:solidFill>
                  <a:srgbClr val="669900"/>
                </a:solidFill>
              </a:rPr>
              <a:t>Понять с полуслова</a:t>
            </a:r>
            <a:r>
              <a:rPr lang="en-US" altLang="ru-RU" sz="2000" i="1">
                <a:solidFill>
                  <a:srgbClr val="669900"/>
                </a:solidFill>
              </a:rPr>
              <a:t>”</a:t>
            </a:r>
            <a:r>
              <a:rPr lang="ru-RU" altLang="ru-RU" sz="2000" i="1">
                <a:solidFill>
                  <a:srgbClr val="669900"/>
                </a:solidFill>
              </a:rPr>
              <a:t>).</a:t>
            </a:r>
          </a:p>
        </p:txBody>
      </p:sp>
      <p:sp>
        <p:nvSpPr>
          <p:cNvPr id="143368" name="Прямоугольник 14"/>
          <p:cNvSpPr>
            <a:spLocks noChangeArrowheads="1"/>
          </p:cNvSpPr>
          <p:nvPr/>
        </p:nvSpPr>
        <p:spPr bwMode="auto">
          <a:xfrm>
            <a:off x="0" y="5119688"/>
            <a:ext cx="9144000" cy="430212"/>
          </a:xfrm>
          <a:prstGeom prst="rect">
            <a:avLst/>
          </a:prstGeom>
          <a:noFill/>
          <a:ln w="9525">
            <a:noFill/>
            <a:miter lim="800000"/>
            <a:headEnd/>
            <a:tailEnd/>
          </a:ln>
        </p:spPr>
        <p:txBody>
          <a:bodyPr>
            <a:spAutoFit/>
          </a:bodyPr>
          <a:lstStyle/>
          <a:p>
            <a:pPr eaLnBrk="0" hangingPunct="0"/>
            <a:r>
              <a:rPr lang="ru-RU" altLang="ru-RU" sz="2200">
                <a:solidFill>
                  <a:srgbClr val="003300"/>
                </a:solidFill>
              </a:rPr>
              <a:t>Если кто-то Вас понял, то это не значит, что он с Вами согласен.</a:t>
            </a:r>
            <a:endParaRPr lang="ru-RU" altLang="ru-RU" sz="2200"/>
          </a:p>
        </p:txBody>
      </p:sp>
      <p:sp>
        <p:nvSpPr>
          <p:cNvPr id="143369" name="Прямоугольник 15"/>
          <p:cNvSpPr>
            <a:spLocks noChangeArrowheads="1"/>
          </p:cNvSpPr>
          <p:nvPr/>
        </p:nvSpPr>
        <p:spPr bwMode="auto">
          <a:xfrm>
            <a:off x="1331913" y="3933825"/>
            <a:ext cx="6408737" cy="830263"/>
          </a:xfrm>
          <a:prstGeom prst="rect">
            <a:avLst/>
          </a:prstGeom>
          <a:noFill/>
          <a:ln w="9525">
            <a:noFill/>
            <a:miter lim="800000"/>
            <a:headEnd/>
            <a:tailEnd/>
          </a:ln>
        </p:spPr>
        <p:txBody>
          <a:bodyPr>
            <a:spAutoFit/>
          </a:bodyPr>
          <a:lstStyle/>
          <a:p>
            <a:pPr algn="ctr" eaLnBrk="0" hangingPunct="0"/>
            <a:r>
              <a:rPr lang="ru-RU" altLang="ru-RU" sz="2400">
                <a:solidFill>
                  <a:srgbClr val="003300"/>
                </a:solidFill>
              </a:rPr>
              <a:t>Получить информацию – еще не значит понять, а поняв – еще не значит принять. </a:t>
            </a:r>
            <a:endParaRPr lang="ru-RU" altLang="ru-RU" sz="2400"/>
          </a:p>
        </p:txBody>
      </p:sp>
      <p:sp>
        <p:nvSpPr>
          <p:cNvPr id="17" name="Прямоугольник 16"/>
          <p:cNvSpPr/>
          <p:nvPr/>
        </p:nvSpPr>
        <p:spPr>
          <a:xfrm>
            <a:off x="1187450" y="3860800"/>
            <a:ext cx="6553200" cy="936625"/>
          </a:xfrm>
          <a:prstGeom prst="rect">
            <a:avLst/>
          </a:prstGeom>
          <a:noFill/>
          <a:ln>
            <a:solidFill>
              <a:srgbClr val="003300"/>
            </a:solidFill>
          </a:ln>
          <a:effectLst>
            <a:outerShdw blurRad="50800" dist="50800" dir="5400000" algn="ctr" rotWithShape="0">
              <a:srgbClr val="0033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4337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337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92101EA-0DB9-411B-A3E5-A06E90E38F8B}" type="slidenum">
              <a:rPr lang="ru-RU" altLang="ru-RU" sz="800" smtClean="0">
                <a:solidFill>
                  <a:srgbClr val="003300"/>
                </a:solidFill>
                <a:latin typeface="Arial" charset="0"/>
                <a:cs typeface="Arial" charset="0"/>
              </a:rPr>
              <a:pPr fontAlgn="base">
                <a:spcBef>
                  <a:spcPct val="0"/>
                </a:spcBef>
                <a:spcAft>
                  <a:spcPct val="0"/>
                </a:spcAft>
              </a:pPr>
              <a:t>139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
          <p:cNvSpPr txBox="1">
            <a:spLocks noChangeArrowheads="1"/>
          </p:cNvSpPr>
          <p:nvPr/>
        </p:nvSpPr>
        <p:spPr bwMode="auto">
          <a:xfrm>
            <a:off x="112713" y="620713"/>
            <a:ext cx="8858250" cy="1384300"/>
          </a:xfrm>
          <a:prstGeom prst="rect">
            <a:avLst/>
          </a:prstGeom>
          <a:noFill/>
          <a:ln w="25400">
            <a:solidFill>
              <a:srgbClr val="003300"/>
            </a:solidFill>
            <a:miter lim="800000"/>
            <a:headEnd/>
            <a:tailEnd/>
          </a:ln>
        </p:spPr>
        <p:txBody>
          <a:bodyPr>
            <a:spAutoFit/>
          </a:bodyPr>
          <a:lstStyle/>
          <a:p>
            <a:pPr hangingPunct="0"/>
            <a:r>
              <a:rPr lang="ru-RU" altLang="ru-RU" sz="2400" b="1" i="1" u="sng">
                <a:solidFill>
                  <a:srgbClr val="003300"/>
                </a:solidFill>
              </a:rPr>
              <a:t>Качество </a:t>
            </a:r>
            <a:r>
              <a:rPr lang="ru-RU" altLang="ru-RU" sz="2000">
                <a:solidFill>
                  <a:srgbClr val="003300"/>
                </a:solidFill>
              </a:rPr>
              <a:t>– способность продукта организации удовлетворять спрос. </a:t>
            </a:r>
          </a:p>
          <a:p>
            <a:pPr hangingPunct="0"/>
            <a:endParaRPr lang="ru-RU" altLang="ru-RU" sz="2000">
              <a:solidFill>
                <a:srgbClr val="003300"/>
              </a:solidFill>
            </a:endParaRPr>
          </a:p>
          <a:p>
            <a:pPr hangingPunct="0"/>
            <a:r>
              <a:rPr lang="ru-RU" altLang="ru-RU" sz="2000">
                <a:solidFill>
                  <a:srgbClr val="003300"/>
                </a:solidFill>
              </a:rPr>
              <a:t>Потребитель, имеющий свободу выбора, предпочтет продукцию более производительной организации, т.к. она имеет большую ценность. </a:t>
            </a:r>
          </a:p>
        </p:txBody>
      </p:sp>
      <p:sp>
        <p:nvSpPr>
          <p:cNvPr id="15363" name="TextBox 5"/>
          <p:cNvSpPr txBox="1">
            <a:spLocks noChangeArrowheads="1"/>
          </p:cNvSpPr>
          <p:nvPr/>
        </p:nvSpPr>
        <p:spPr bwMode="auto">
          <a:xfrm>
            <a:off x="112713" y="3525838"/>
            <a:ext cx="8858250" cy="1384300"/>
          </a:xfrm>
          <a:prstGeom prst="rect">
            <a:avLst/>
          </a:prstGeom>
          <a:noFill/>
          <a:ln w="25400">
            <a:solidFill>
              <a:srgbClr val="003300"/>
            </a:solidFill>
            <a:miter lim="800000"/>
            <a:headEnd/>
            <a:tailEnd/>
          </a:ln>
        </p:spPr>
        <p:txBody>
          <a:bodyPr>
            <a:spAutoFit/>
          </a:bodyPr>
          <a:lstStyle/>
          <a:p>
            <a:pPr hangingPunct="0"/>
            <a:r>
              <a:rPr lang="ru-RU" altLang="ru-RU" sz="2400" b="1" i="1" u="sng">
                <a:solidFill>
                  <a:srgbClr val="003300"/>
                </a:solidFill>
              </a:rPr>
              <a:t>Практическая реализация </a:t>
            </a:r>
            <a:r>
              <a:rPr lang="ru-RU" altLang="ru-RU" sz="2000">
                <a:solidFill>
                  <a:srgbClr val="003300"/>
                </a:solidFill>
              </a:rPr>
              <a:t>– цель управления – выполнение реальной работы реальными людьми. Самые хорошие решения всего лишь идеи и мысли. Чтобы они стали успешными, необходима практическая реализация решений, превращение их в действия. </a:t>
            </a:r>
          </a:p>
        </p:txBody>
      </p:sp>
      <p:sp>
        <p:nvSpPr>
          <p:cNvPr id="1536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36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D2F39E9-31FC-4336-9A74-CF704D53210E}" type="slidenum">
              <a:rPr lang="ru-RU" altLang="ru-RU" sz="800" smtClean="0">
                <a:solidFill>
                  <a:srgbClr val="003300"/>
                </a:solidFill>
                <a:latin typeface="Arial" charset="0"/>
                <a:cs typeface="Arial" charset="0"/>
              </a:rPr>
              <a:pPr fontAlgn="base">
                <a:spcBef>
                  <a:spcPct val="0"/>
                </a:spcBef>
                <a:spcAft>
                  <a:spcPct val="0"/>
                </a:spcAft>
              </a:pPr>
              <a:t>14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950" y="115888"/>
            <a:ext cx="8928100" cy="634047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eaLnBrk="0" hangingPunct="0">
              <a:defRPr/>
            </a:pPr>
            <a:r>
              <a:rPr lang="ru-RU" altLang="ru-RU" sz="2400" dirty="0">
                <a:solidFill>
                  <a:srgbClr val="003300"/>
                </a:solidFill>
                <a:latin typeface="Arial" panose="020B0604020202020204" pitchFamily="34" charset="0"/>
                <a:cs typeface="Arial" panose="020B0604020202020204" pitchFamily="34" charset="0"/>
              </a:rPr>
              <a:t>Искажению информации способствует </a:t>
            </a:r>
            <a:r>
              <a:rPr lang="ru-RU" altLang="ru-RU" sz="2400"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«Шум» </a:t>
            </a:r>
            <a:r>
              <a:rPr lang="ru-RU" altLang="ru-RU" sz="2400" dirty="0">
                <a:solidFill>
                  <a:srgbClr val="003300"/>
                </a:solidFill>
                <a:latin typeface="Arial" panose="020B0604020202020204" pitchFamily="34" charset="0"/>
                <a:cs typeface="Arial" panose="020B0604020202020204" pitchFamily="34" charset="0"/>
              </a:rPr>
              <a:t>- любое вмешательство на этапе послания. </a:t>
            </a:r>
            <a:endParaRPr lang="en-US" altLang="ru-RU" sz="2400" dirty="0">
              <a:solidFill>
                <a:srgbClr val="003300"/>
              </a:solidFill>
              <a:latin typeface="Arial" panose="020B0604020202020204" pitchFamily="34" charset="0"/>
              <a:cs typeface="Arial" panose="020B0604020202020204" pitchFamily="34" charset="0"/>
            </a:endParaRPr>
          </a:p>
          <a:p>
            <a:pPr algn="just" eaLnBrk="0" hangingPunct="0">
              <a:defRPr/>
            </a:pPr>
            <a:endParaRPr lang="en-US" altLang="ru-RU" sz="1000" dirty="0">
              <a:solidFill>
                <a:srgbClr val="003300"/>
              </a:solidFill>
              <a:latin typeface="Arial" panose="020B0604020202020204" pitchFamily="34" charset="0"/>
              <a:cs typeface="Arial" panose="020B0604020202020204" pitchFamily="34" charset="0"/>
            </a:endParaRPr>
          </a:p>
          <a:p>
            <a:pPr algn="just" eaLnBrk="0" hangingPunct="0">
              <a:defRPr/>
            </a:pPr>
            <a:r>
              <a:rPr lang="ru-RU" altLang="ru-RU" sz="2400" b="1" dirty="0">
                <a:solidFill>
                  <a:srgbClr val="003300"/>
                </a:solidFill>
                <a:latin typeface="Arial" panose="020B0604020202020204" pitchFamily="34" charset="0"/>
                <a:cs typeface="Arial" panose="020B0604020202020204" pitchFamily="34" charset="0"/>
              </a:rPr>
              <a:t>Источники</a:t>
            </a:r>
            <a:r>
              <a:rPr lang="en-US" altLang="ru-RU" sz="2400" b="1" dirty="0">
                <a:solidFill>
                  <a:srgbClr val="003300"/>
                </a:solidFill>
                <a:latin typeface="Arial" panose="020B0604020202020204" pitchFamily="34" charset="0"/>
                <a:cs typeface="Arial" panose="020B0604020202020204" pitchFamily="34" charset="0"/>
              </a:rPr>
              <a:t>:</a:t>
            </a:r>
          </a:p>
          <a:p>
            <a:pPr algn="just" eaLnBrk="0" hangingPunct="0">
              <a:defRPr/>
            </a:pPr>
            <a:endParaRPr lang="en-US" altLang="ru-RU" sz="400" dirty="0">
              <a:solidFill>
                <a:srgbClr val="003300"/>
              </a:solidFill>
              <a:latin typeface="Arial" panose="020B0604020202020204" pitchFamily="34" charset="0"/>
              <a:cs typeface="Arial" panose="020B0604020202020204" pitchFamily="34" charset="0"/>
            </a:endParaRPr>
          </a:p>
          <a:p>
            <a:pPr algn="just" eaLnBrk="0" hangingPunct="0">
              <a:buFont typeface="Arial" charset="0"/>
              <a:buChar char="•"/>
              <a:defRPr/>
            </a:pPr>
            <a:r>
              <a:rPr lang="en-US" altLang="ru-RU" sz="2000" dirty="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средства коммуникации,</a:t>
            </a:r>
            <a:endParaRPr lang="en-US" altLang="ru-RU" sz="2000" dirty="0">
              <a:solidFill>
                <a:srgbClr val="003300"/>
              </a:solidFill>
              <a:latin typeface="Arial" panose="020B0604020202020204" pitchFamily="34" charset="0"/>
              <a:cs typeface="Arial" panose="020B0604020202020204" pitchFamily="34" charset="0"/>
            </a:endParaRPr>
          </a:p>
          <a:p>
            <a:pPr algn="just" eaLnBrk="0" hangingPunct="0">
              <a:buFont typeface="Arial" charset="0"/>
              <a:buChar char="•"/>
              <a:defRPr/>
            </a:pPr>
            <a:endParaRPr lang="en-US" altLang="ru-RU" sz="400" dirty="0">
              <a:solidFill>
                <a:srgbClr val="003300"/>
              </a:solidFill>
              <a:latin typeface="Arial" panose="020B0604020202020204" pitchFamily="34" charset="0"/>
              <a:cs typeface="Arial" panose="020B0604020202020204" pitchFamily="34" charset="0"/>
            </a:endParaRPr>
          </a:p>
          <a:p>
            <a:pPr eaLnBrk="0" hangingPunct="0">
              <a:buFont typeface="Arial" charset="0"/>
              <a:buChar char="•"/>
              <a:defRPr/>
            </a:pPr>
            <a:r>
              <a:rPr lang="en-US" altLang="ru-RU" sz="2000" dirty="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организационные составляющие</a:t>
            </a:r>
            <a:r>
              <a:rPr lang="en-US" altLang="ru-RU" sz="2000" i="1" dirty="0">
                <a:solidFill>
                  <a:srgbClr val="003300"/>
                </a:solidFill>
                <a:latin typeface="Arial" panose="020B0604020202020204" pitchFamily="34" charset="0"/>
                <a:cs typeface="Arial" panose="020B0604020202020204" pitchFamily="34" charset="0"/>
              </a:rPr>
              <a:t>  </a:t>
            </a:r>
            <a:r>
              <a:rPr lang="ru-RU" altLang="ru-RU" sz="2000" i="1" dirty="0">
                <a:solidFill>
                  <a:srgbClr val="003300"/>
                </a:solidFill>
                <a:latin typeface="Arial" panose="020B0604020202020204" pitchFamily="34" charset="0"/>
                <a:cs typeface="Arial" panose="020B0604020202020204" pitchFamily="34" charset="0"/>
              </a:rPr>
              <a:t> (</a:t>
            </a:r>
            <a:r>
              <a:rPr lang="ru-RU" altLang="ru-RU" sz="2000" i="1" dirty="0" err="1">
                <a:solidFill>
                  <a:srgbClr val="003300"/>
                </a:solidFill>
                <a:latin typeface="Arial" panose="020B0604020202020204" pitchFamily="34" charset="0"/>
                <a:cs typeface="Arial" panose="020B0604020202020204" pitchFamily="34" charset="0"/>
              </a:rPr>
              <a:t>многоуровневость</a:t>
            </a:r>
            <a:r>
              <a:rPr lang="ru-RU" altLang="ru-RU" sz="2000" i="1" dirty="0">
                <a:solidFill>
                  <a:srgbClr val="003300"/>
                </a:solidFill>
                <a:latin typeface="Arial" panose="020B0604020202020204" pitchFamily="34" charset="0"/>
                <a:cs typeface="Arial" panose="020B0604020202020204" pitchFamily="34" charset="0"/>
              </a:rPr>
              <a:t>, централизация и т.п.)</a:t>
            </a:r>
            <a:r>
              <a:rPr lang="en-US" altLang="ru-RU" sz="2000" dirty="0">
                <a:solidFill>
                  <a:srgbClr val="003300"/>
                </a:solidFill>
                <a:latin typeface="Arial" panose="020B0604020202020204" pitchFamily="34" charset="0"/>
                <a:cs typeface="Arial" panose="020B0604020202020204" pitchFamily="34" charset="0"/>
              </a:rPr>
              <a:t>,</a:t>
            </a:r>
          </a:p>
          <a:p>
            <a:pPr algn="just" eaLnBrk="0" hangingPunct="0">
              <a:buFont typeface="Arial" charset="0"/>
              <a:buChar char="•"/>
              <a:defRPr/>
            </a:pPr>
            <a:endParaRPr lang="en-US" altLang="ru-RU" sz="400" dirty="0">
              <a:solidFill>
                <a:srgbClr val="003300"/>
              </a:solidFill>
              <a:latin typeface="Arial" panose="020B0604020202020204" pitchFamily="34" charset="0"/>
              <a:cs typeface="Arial" panose="020B0604020202020204" pitchFamily="34" charset="0"/>
            </a:endParaRPr>
          </a:p>
          <a:p>
            <a:pPr algn="just" eaLnBrk="0" hangingPunct="0">
              <a:buFont typeface="Arial" charset="0"/>
              <a:buChar char="•"/>
              <a:defRPr/>
            </a:pPr>
            <a:r>
              <a:rPr lang="en-US" altLang="ru-RU" sz="2000" dirty="0">
                <a:solidFill>
                  <a:srgbClr val="003300"/>
                </a:solidFill>
                <a:latin typeface="Arial" panose="020B0604020202020204" pitchFamily="34" charset="0"/>
                <a:cs typeface="Arial" panose="020B0604020202020204" pitchFamily="34" charset="0"/>
              </a:rPr>
              <a:t> </a:t>
            </a:r>
            <a:r>
              <a:rPr lang="ru-RU" altLang="ru-RU" sz="2000" dirty="0">
                <a:solidFill>
                  <a:srgbClr val="003300"/>
                </a:solidFill>
                <a:latin typeface="Arial" panose="020B0604020202020204" pitchFamily="34" charset="0"/>
                <a:cs typeface="Arial" panose="020B0604020202020204" pitchFamily="34" charset="0"/>
              </a:rPr>
              <a:t> добавление от себя.</a:t>
            </a:r>
            <a:endParaRPr lang="en-US" altLang="ru-RU" sz="2000" dirty="0">
              <a:solidFill>
                <a:srgbClr val="003300"/>
              </a:solidFill>
              <a:latin typeface="Arial" panose="020B0604020202020204" pitchFamily="34" charset="0"/>
              <a:cs typeface="Arial" panose="020B0604020202020204" pitchFamily="34" charset="0"/>
            </a:endParaRPr>
          </a:p>
          <a:p>
            <a:pPr algn="just" eaLnBrk="0" hangingPunct="0">
              <a:defRPr/>
            </a:pPr>
            <a:endParaRPr lang="ru-RU" altLang="ru-RU" sz="1000" dirty="0">
              <a:latin typeface="Arial" panose="020B0604020202020204" pitchFamily="34" charset="0"/>
              <a:cs typeface="Arial" panose="020B0604020202020204" pitchFamily="34" charset="0"/>
            </a:endParaRPr>
          </a:p>
          <a:p>
            <a:pPr algn="just" eaLnBrk="0" hangingPunct="0">
              <a:defRPr/>
            </a:pPr>
            <a:r>
              <a:rPr lang="ru-RU" altLang="ru-RU" sz="2200" dirty="0">
                <a:solidFill>
                  <a:srgbClr val="003300"/>
                </a:solidFill>
                <a:latin typeface="Arial" panose="020B0604020202020204" pitchFamily="34" charset="0"/>
                <a:cs typeface="Arial" panose="020B0604020202020204" pitchFamily="34" charset="0"/>
              </a:rPr>
              <a:t>Эффективный руководитель стремится,  как можно точнее передать смысл послания.</a:t>
            </a:r>
            <a:endParaRPr lang="en-US" altLang="ru-RU" sz="2200" dirty="0">
              <a:solidFill>
                <a:srgbClr val="003300"/>
              </a:solidFill>
              <a:latin typeface="Arial" panose="020B0604020202020204" pitchFamily="34" charset="0"/>
              <a:cs typeface="Arial" panose="020B0604020202020204" pitchFamily="34" charset="0"/>
            </a:endParaRPr>
          </a:p>
          <a:p>
            <a:pPr algn="just" eaLnBrk="0" hangingPunct="0">
              <a:defRPr/>
            </a:pPr>
            <a:endParaRPr lang="ru-RU" altLang="ru-RU" sz="2400" dirty="0">
              <a:latin typeface="Arial" panose="020B0604020202020204" pitchFamily="34" charset="0"/>
              <a:cs typeface="Arial" panose="020B0604020202020204" pitchFamily="34" charset="0"/>
            </a:endParaRPr>
          </a:p>
          <a:p>
            <a:pPr algn="just" eaLnBrk="0" hangingPunct="0">
              <a:defRPr/>
            </a:pPr>
            <a:r>
              <a:rPr lang="ru-RU" altLang="ru-RU" sz="2200" b="1" dirty="0">
                <a:solidFill>
                  <a:srgbClr val="003300"/>
                </a:solidFill>
                <a:latin typeface="Arial" panose="020B0604020202020204" pitchFamily="34" charset="0"/>
                <a:cs typeface="Arial" panose="020B0604020202020204" pitchFamily="34" charset="0"/>
              </a:rPr>
              <a:t>Заключительный этап </a:t>
            </a:r>
            <a:r>
              <a:rPr lang="ru-RU" altLang="ru-RU" sz="2200" dirty="0">
                <a:solidFill>
                  <a:srgbClr val="003300"/>
                </a:solidFill>
                <a:latin typeface="Arial" panose="020B0604020202020204" pitchFamily="34" charset="0"/>
                <a:cs typeface="Arial" panose="020B0604020202020204" pitchFamily="34" charset="0"/>
              </a:rPr>
              <a:t>коммуникационного процесса – </a:t>
            </a:r>
            <a:r>
              <a:rPr lang="ru-RU" altLang="ru-RU" sz="2200" b="1" dirty="0">
                <a:solidFill>
                  <a:srgbClr val="003300"/>
                </a:solidFill>
                <a:latin typeface="Arial" panose="020B0604020202020204" pitchFamily="34" charset="0"/>
                <a:cs typeface="Arial" panose="020B0604020202020204" pitchFamily="34" charset="0"/>
              </a:rPr>
              <a:t>обратная связь.</a:t>
            </a:r>
            <a:r>
              <a:rPr lang="ru-RU" altLang="ru-RU" sz="2200" dirty="0">
                <a:solidFill>
                  <a:srgbClr val="003300"/>
                </a:solidFill>
                <a:latin typeface="Arial" panose="020B0604020202020204" pitchFamily="34" charset="0"/>
                <a:cs typeface="Arial" panose="020B0604020202020204" pitchFamily="34" charset="0"/>
              </a:rPr>
              <a:t> Она появляется в результате обмена ролями участников процесса. Цикл повторяется в новь в другом направлении.</a:t>
            </a:r>
            <a:endParaRPr lang="en-US" altLang="ru-RU" sz="2200" dirty="0">
              <a:solidFill>
                <a:srgbClr val="003300"/>
              </a:solidFill>
              <a:latin typeface="Arial" panose="020B0604020202020204" pitchFamily="34" charset="0"/>
              <a:cs typeface="Arial" panose="020B0604020202020204" pitchFamily="34" charset="0"/>
            </a:endParaRPr>
          </a:p>
          <a:p>
            <a:pPr algn="just" eaLnBrk="0" hangingPunct="0">
              <a:defRPr/>
            </a:pPr>
            <a:endParaRPr lang="en-US" altLang="ru-RU" sz="1600" dirty="0">
              <a:solidFill>
                <a:srgbClr val="003300"/>
              </a:solidFill>
              <a:latin typeface="Arial" panose="020B0604020202020204" pitchFamily="34" charset="0"/>
              <a:cs typeface="Arial" panose="020B0604020202020204" pitchFamily="34" charset="0"/>
            </a:endParaRPr>
          </a:p>
          <a:p>
            <a:pPr algn="just" eaLnBrk="0" hangingPunct="0">
              <a:defRPr/>
            </a:pPr>
            <a:r>
              <a:rPr lang="ru-RU" altLang="ru-RU" sz="2400" b="1" i="1" u="sng"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Обратная связь </a:t>
            </a:r>
            <a:r>
              <a:rPr lang="ru-RU" altLang="ru-RU" sz="2400" dirty="0">
                <a:solidFill>
                  <a:srgbClr val="003300"/>
                </a:solidFill>
                <a:latin typeface="Arial" panose="020B0604020202020204" pitchFamily="34" charset="0"/>
                <a:cs typeface="Arial" panose="020B0604020202020204" pitchFamily="34" charset="0"/>
              </a:rPr>
              <a:t>– ответ получателя на послание, она дает возможность организатору понять дошло ли послание и в каком значении. </a:t>
            </a:r>
            <a:endParaRPr lang="ru-RU" altLang="ru-RU" sz="2400" dirty="0">
              <a:latin typeface="Arial" panose="020B0604020202020204" pitchFamily="34" charset="0"/>
              <a:cs typeface="Arial" panose="020B0604020202020204" pitchFamily="34" charset="0"/>
            </a:endParaRPr>
          </a:p>
        </p:txBody>
      </p:sp>
      <p:sp>
        <p:nvSpPr>
          <p:cNvPr id="14438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438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92191F0-A5F8-497C-AA5A-B8B6BE8A8F92}" type="slidenum">
              <a:rPr lang="ru-RU" altLang="ru-RU" sz="800" smtClean="0">
                <a:solidFill>
                  <a:srgbClr val="003300"/>
                </a:solidFill>
                <a:latin typeface="Arial" charset="0"/>
                <a:cs typeface="Arial" charset="0"/>
              </a:rPr>
              <a:pPr fontAlgn="base">
                <a:spcBef>
                  <a:spcPct val="0"/>
                </a:spcBef>
                <a:spcAft>
                  <a:spcPct val="0"/>
                </a:spcAft>
              </a:pPr>
              <a:t>140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588" y="1773238"/>
            <a:ext cx="9145588" cy="2308225"/>
          </a:xfrm>
          <a:prstGeom prst="rect">
            <a:avLst/>
          </a:prstGeom>
          <a:solidFill>
            <a:srgbClr val="003300"/>
          </a:solidFill>
          <a:ln>
            <a:solidFill>
              <a:srgbClr val="3E1F00"/>
            </a:solidFill>
          </a:ln>
          <a:effectLst/>
        </p:spPr>
        <p:txBody>
          <a:bodyPr>
            <a:spAutoFit/>
          </a:bodyPr>
          <a:lstStyle/>
          <a:p>
            <a:pPr marL="342900" indent="-342900" algn="ctr">
              <a:defRPr/>
            </a:pPr>
            <a:endParaRPr lang="en-US" sz="3600" b="1" dirty="0">
              <a:solidFill>
                <a:schemeClr val="bg2"/>
              </a:solidFill>
              <a:latin typeface="Arial" panose="020B0604020202020204" pitchFamily="34" charset="0"/>
              <a:cs typeface="Arial" panose="020B0604020202020204" pitchFamily="34" charset="0"/>
            </a:endParaRPr>
          </a:p>
          <a:p>
            <a:pPr algn="ctr">
              <a:defRPr/>
            </a:pPr>
            <a:r>
              <a:rPr lang="ru-RU" sz="3600" b="1" dirty="0">
                <a:solidFill>
                  <a:schemeClr val="bg2"/>
                </a:solidFill>
                <a:latin typeface="Arial" panose="020B0604020202020204" pitchFamily="34" charset="0"/>
                <a:cs typeface="Arial" panose="020B0604020202020204" pitchFamily="34" charset="0"/>
              </a:rPr>
              <a:t>Тема 7. </a:t>
            </a:r>
            <a:r>
              <a:rPr lang="ru-RU" altLang="ru-RU" sz="3600" b="1" dirty="0">
                <a:solidFill>
                  <a:schemeClr val="bg1"/>
                </a:solidFill>
                <a:cs typeface="+mn-cs"/>
              </a:rPr>
              <a:t>Управления конфликтными ситуациями</a:t>
            </a:r>
          </a:p>
          <a:p>
            <a:pPr marL="342900" indent="-342900" algn="ctr">
              <a:defRPr/>
            </a:pPr>
            <a:endParaRPr lang="ru-RU" sz="3600" b="1" dirty="0">
              <a:solidFill>
                <a:schemeClr val="bg2"/>
              </a:solidFill>
              <a:latin typeface="Arial" panose="020B0604020202020204" pitchFamily="34" charset="0"/>
              <a:cs typeface="Arial" panose="020B0604020202020204" pitchFamily="34" charset="0"/>
            </a:endParaRPr>
          </a:p>
        </p:txBody>
      </p:sp>
      <p:sp>
        <p:nvSpPr>
          <p:cNvPr id="14541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541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6F6A984-5D45-43D7-8E15-730781632ADC}" type="slidenum">
              <a:rPr lang="ru-RU" altLang="ru-RU" sz="800" smtClean="0">
                <a:solidFill>
                  <a:srgbClr val="003300"/>
                </a:solidFill>
                <a:latin typeface="Arial" charset="0"/>
                <a:cs typeface="Arial" charset="0"/>
              </a:rPr>
              <a:pPr fontAlgn="base">
                <a:spcBef>
                  <a:spcPct val="0"/>
                </a:spcBef>
                <a:spcAft>
                  <a:spcPct val="0"/>
                </a:spcAft>
              </a:pPr>
              <a:t>141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3"/>
          <p:cNvPicPr>
            <a:picLocks noChangeAspect="1" noChangeArrowheads="1"/>
          </p:cNvPicPr>
          <p:nvPr/>
        </p:nvPicPr>
        <p:blipFill>
          <a:blip r:embed="rId2"/>
          <a:srcRect/>
          <a:stretch>
            <a:fillRect/>
          </a:stretch>
        </p:blipFill>
        <p:spPr bwMode="auto">
          <a:xfrm>
            <a:off x="5580063" y="4216400"/>
            <a:ext cx="3563937" cy="2641600"/>
          </a:xfrm>
          <a:prstGeom prst="rect">
            <a:avLst/>
          </a:prstGeom>
          <a:noFill/>
          <a:ln w="9525">
            <a:noFill/>
            <a:miter lim="800000"/>
            <a:headEnd/>
            <a:tailEnd/>
          </a:ln>
        </p:spPr>
      </p:pic>
      <p:sp>
        <p:nvSpPr>
          <p:cNvPr id="146435" name="Прямоугольник 5"/>
          <p:cNvSpPr>
            <a:spLocks noChangeArrowheads="1"/>
          </p:cNvSpPr>
          <p:nvPr/>
        </p:nvSpPr>
        <p:spPr bwMode="auto">
          <a:xfrm>
            <a:off x="107950" y="260350"/>
            <a:ext cx="8928100" cy="1108075"/>
          </a:xfrm>
          <a:prstGeom prst="rect">
            <a:avLst/>
          </a:prstGeom>
          <a:noFill/>
          <a:ln w="9525">
            <a:noFill/>
            <a:miter lim="800000"/>
            <a:headEnd/>
            <a:tailEnd/>
          </a:ln>
        </p:spPr>
        <p:txBody>
          <a:bodyPr>
            <a:spAutoFit/>
          </a:bodyPr>
          <a:lstStyle/>
          <a:p>
            <a:pPr algn="just"/>
            <a:r>
              <a:rPr lang="ru-RU" altLang="ru-RU" sz="2200">
                <a:solidFill>
                  <a:srgbClr val="003300"/>
                </a:solidFill>
              </a:rPr>
              <a:t>Вследствие различий между собой люди по-разному воспринимают ситуации, в которых они оказываются, и не соглашаются, вследствие этого, по определенному поводу.</a:t>
            </a:r>
            <a:endParaRPr lang="ru-RU" altLang="ru-RU" sz="2200"/>
          </a:p>
        </p:txBody>
      </p:sp>
      <p:sp>
        <p:nvSpPr>
          <p:cNvPr id="146436" name="Прямоугольник 7"/>
          <p:cNvSpPr>
            <a:spLocks noChangeArrowheads="1"/>
          </p:cNvSpPr>
          <p:nvPr/>
        </p:nvSpPr>
        <p:spPr bwMode="auto">
          <a:xfrm>
            <a:off x="574675" y="1700213"/>
            <a:ext cx="7993063" cy="1108075"/>
          </a:xfrm>
          <a:prstGeom prst="rect">
            <a:avLst/>
          </a:prstGeom>
          <a:noFill/>
          <a:ln w="15875">
            <a:solidFill>
              <a:schemeClr val="tx1"/>
            </a:solidFill>
            <a:prstDash val="lgDash"/>
            <a:miter lim="800000"/>
            <a:headEnd/>
            <a:tailEnd/>
          </a:ln>
        </p:spPr>
        <p:txBody>
          <a:bodyPr>
            <a:spAutoFit/>
          </a:bodyPr>
          <a:lstStyle/>
          <a:p>
            <a:pPr algn="ctr" eaLnBrk="0" hangingPunct="0"/>
            <a:r>
              <a:rPr lang="ru-RU" altLang="ru-RU" sz="2200">
                <a:solidFill>
                  <a:srgbClr val="003300"/>
                </a:solidFill>
              </a:rPr>
              <a:t>Конфликт определяется тем, что </a:t>
            </a:r>
            <a:r>
              <a:rPr lang="ru-RU" altLang="ru-RU" sz="2200" b="1">
                <a:solidFill>
                  <a:srgbClr val="669900"/>
                </a:solidFill>
              </a:rPr>
              <a:t>сознательное поведение </a:t>
            </a:r>
            <a:r>
              <a:rPr lang="ru-RU" altLang="ru-RU" sz="2200">
                <a:solidFill>
                  <a:srgbClr val="003300"/>
                </a:solidFill>
              </a:rPr>
              <a:t>одной из сторон вызывает </a:t>
            </a:r>
            <a:r>
              <a:rPr lang="ru-RU" altLang="ru-RU" sz="2200" b="1">
                <a:solidFill>
                  <a:srgbClr val="669900"/>
                </a:solidFill>
              </a:rPr>
              <a:t>расстройство интересов </a:t>
            </a:r>
            <a:r>
              <a:rPr lang="ru-RU" altLang="ru-RU" sz="2200">
                <a:solidFill>
                  <a:srgbClr val="003300"/>
                </a:solidFill>
              </a:rPr>
              <a:t>другой стороны.</a:t>
            </a:r>
            <a:endParaRPr lang="ru-RU" altLang="ru-RU" sz="2200"/>
          </a:p>
        </p:txBody>
      </p:sp>
      <p:sp>
        <p:nvSpPr>
          <p:cNvPr id="146437" name="Прямоугольник 8"/>
          <p:cNvSpPr>
            <a:spLocks noChangeArrowheads="1"/>
          </p:cNvSpPr>
          <p:nvPr/>
        </p:nvSpPr>
        <p:spPr bwMode="auto">
          <a:xfrm>
            <a:off x="107950" y="2973388"/>
            <a:ext cx="8856663" cy="1108075"/>
          </a:xfrm>
          <a:prstGeom prst="rect">
            <a:avLst/>
          </a:prstGeom>
          <a:noFill/>
          <a:ln w="9525">
            <a:noFill/>
            <a:miter lim="800000"/>
            <a:headEnd/>
            <a:tailEnd/>
          </a:ln>
        </p:spPr>
        <p:txBody>
          <a:bodyPr>
            <a:spAutoFit/>
          </a:bodyPr>
          <a:lstStyle/>
          <a:p>
            <a:pPr algn="just" eaLnBrk="0" hangingPunct="0"/>
            <a:r>
              <a:rPr lang="ru-RU" altLang="ru-RU" sz="2200" b="1">
                <a:solidFill>
                  <a:srgbClr val="669900"/>
                </a:solidFill>
              </a:rPr>
              <a:t>Менеджер</a:t>
            </a:r>
            <a:r>
              <a:rPr lang="ru-RU" altLang="ru-RU" sz="2200">
                <a:solidFill>
                  <a:srgbClr val="003300"/>
                </a:solidFill>
              </a:rPr>
              <a:t> обычно находится </a:t>
            </a:r>
            <a:r>
              <a:rPr lang="ru-RU" altLang="ru-RU" sz="2200" b="1">
                <a:solidFill>
                  <a:srgbClr val="669900"/>
                </a:solidFill>
              </a:rPr>
              <a:t>в центре любого конфликта</a:t>
            </a:r>
            <a:r>
              <a:rPr lang="ru-RU" altLang="ru-RU" sz="2200">
                <a:solidFill>
                  <a:srgbClr val="003300"/>
                </a:solidFill>
              </a:rPr>
              <a:t>. В его задачу входит разрешение конфликтов всеми доступными средствами.</a:t>
            </a:r>
            <a:endParaRPr lang="ru-RU" altLang="ru-RU" sz="2200"/>
          </a:p>
        </p:txBody>
      </p:sp>
      <p:sp>
        <p:nvSpPr>
          <p:cNvPr id="10" name="Прямоугольник 9"/>
          <p:cNvSpPr/>
          <p:nvPr/>
        </p:nvSpPr>
        <p:spPr>
          <a:xfrm>
            <a:off x="1259632" y="4187648"/>
            <a:ext cx="4572000" cy="1107996"/>
          </a:xfrm>
          <a:prstGeom prst="rect">
            <a:avLst/>
          </a:prstGeom>
          <a:ln w="15875">
            <a:solidFill>
              <a:srgbClr val="003300"/>
            </a:solidFill>
          </a:ln>
          <a:effectLst>
            <a:outerShdw blurRad="50800" dist="38100" dir="2700000" algn="tl" rotWithShape="0">
              <a:prstClr val="black">
                <a:alpha val="40000"/>
              </a:prstClr>
            </a:outerShdw>
          </a:effectLst>
          <a:scene3d>
            <a:camera prst="orthographicFront"/>
            <a:lightRig rig="threePt" dir="t"/>
          </a:scene3d>
          <a:sp3d extrusionH="12700">
            <a:bevelT/>
          </a:sp3d>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a:solidFill>
                  <a:srgbClr val="003300"/>
                </a:solidFill>
                <a:latin typeface="Arial" panose="020B0604020202020204" pitchFamily="34" charset="0"/>
                <a:cs typeface="Arial" panose="020B0604020202020204" pitchFamily="34" charset="0"/>
              </a:rPr>
              <a:t>Управление конфликтами – одна из важнейших функций менеджмента. </a:t>
            </a:r>
            <a:endParaRPr lang="ru-RU" altLang="ru-RU" sz="2200">
              <a:latin typeface="Arial" panose="020B0604020202020204" pitchFamily="34" charset="0"/>
              <a:cs typeface="Arial" panose="020B0604020202020204" pitchFamily="34" charset="0"/>
            </a:endParaRPr>
          </a:p>
        </p:txBody>
      </p:sp>
      <p:sp>
        <p:nvSpPr>
          <p:cNvPr id="146441" name="Прямоугольник 10"/>
          <p:cNvSpPr>
            <a:spLocks noChangeArrowheads="1"/>
          </p:cNvSpPr>
          <p:nvPr/>
        </p:nvSpPr>
        <p:spPr bwMode="auto">
          <a:xfrm>
            <a:off x="107950" y="5340350"/>
            <a:ext cx="5400675" cy="1446213"/>
          </a:xfrm>
          <a:prstGeom prst="rect">
            <a:avLst/>
          </a:prstGeom>
          <a:noFill/>
          <a:ln w="9525">
            <a:noFill/>
            <a:miter lim="800000"/>
            <a:headEnd/>
            <a:tailEnd/>
          </a:ln>
        </p:spPr>
        <p:txBody>
          <a:bodyPr>
            <a:spAutoFit/>
          </a:bodyPr>
          <a:lstStyle/>
          <a:p>
            <a:pPr algn="just" eaLnBrk="0" hangingPunct="0"/>
            <a:r>
              <a:rPr lang="ru-RU" altLang="ru-RU" sz="2200">
                <a:solidFill>
                  <a:srgbClr val="003300"/>
                </a:solidFill>
              </a:rPr>
              <a:t>Для эффективного управления необходимо знать виды конфликтов, причины их возникновения, пути устранения.</a:t>
            </a:r>
            <a:endParaRPr lang="ru-RU" altLang="ru-RU" sz="2200"/>
          </a:p>
        </p:txBody>
      </p:sp>
      <p:sp>
        <p:nvSpPr>
          <p:cNvPr id="14644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644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7AF3453-3A9F-4DA3-AA98-5FC1CB237556}" type="slidenum">
              <a:rPr lang="ru-RU" altLang="ru-RU" sz="800" smtClean="0">
                <a:solidFill>
                  <a:srgbClr val="003300"/>
                </a:solidFill>
                <a:latin typeface="Arial" charset="0"/>
                <a:cs typeface="Arial" charset="0"/>
              </a:rPr>
              <a:pPr fontAlgn="base">
                <a:spcBef>
                  <a:spcPct val="0"/>
                </a:spcBef>
                <a:spcAft>
                  <a:spcPct val="0"/>
                </a:spcAft>
              </a:pPr>
              <a:t>142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Line 1"/>
          <p:cNvSpPr>
            <a:spLocks noChangeShapeType="1"/>
          </p:cNvSpPr>
          <p:nvPr/>
        </p:nvSpPr>
        <p:spPr bwMode="auto">
          <a:xfrm>
            <a:off x="7118350" y="852488"/>
            <a:ext cx="0" cy="0"/>
          </a:xfrm>
          <a:prstGeom prst="line">
            <a:avLst/>
          </a:prstGeom>
          <a:noFill/>
          <a:ln w="9525">
            <a:solidFill>
              <a:srgbClr val="000000"/>
            </a:solidFill>
            <a:round/>
            <a:headEnd/>
            <a:tailEnd type="triangle" w="med" len="med"/>
          </a:ln>
        </p:spPr>
        <p:txBody>
          <a:bodyPr/>
          <a:lstStyle/>
          <a:p>
            <a:endParaRPr lang="ru-RU"/>
          </a:p>
        </p:txBody>
      </p:sp>
      <p:sp>
        <p:nvSpPr>
          <p:cNvPr id="6" name="Прямоугольник 5"/>
          <p:cNvSpPr/>
          <p:nvPr/>
        </p:nvSpPr>
        <p:spPr>
          <a:xfrm>
            <a:off x="2916238" y="115888"/>
            <a:ext cx="2303462" cy="1323975"/>
          </a:xfrm>
          <a:prstGeom prst="rect">
            <a:avLst/>
          </a:prstGeom>
          <a:ln w="19050">
            <a:noFill/>
          </a:ln>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ts val="3200"/>
              </a:lnSpc>
              <a:defRPr/>
            </a:pP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Целей</a:t>
            </a:r>
          </a:p>
          <a:p>
            <a:pPr>
              <a:lnSpc>
                <a:spcPts val="3200"/>
              </a:lnSpc>
              <a:defRPr/>
            </a:pP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Познания</a:t>
            </a:r>
          </a:p>
          <a:p>
            <a:pPr>
              <a:lnSpc>
                <a:spcPts val="3200"/>
              </a:lnSpc>
              <a:defRPr/>
            </a:pP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Чувственный</a:t>
            </a:r>
          </a:p>
        </p:txBody>
      </p:sp>
      <p:sp>
        <p:nvSpPr>
          <p:cNvPr id="9" name="Прямоугольник 8"/>
          <p:cNvSpPr/>
          <p:nvPr/>
        </p:nvSpPr>
        <p:spPr>
          <a:xfrm>
            <a:off x="6732588" y="333375"/>
            <a:ext cx="1584325" cy="71913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200">
                <a:solidFill>
                  <a:srgbClr val="003300"/>
                </a:solidFill>
                <a:latin typeface="Arial" panose="020B0604020202020204" pitchFamily="34" charset="0"/>
                <a:cs typeface="Arial" panose="020B0604020202020204" pitchFamily="34" charset="0"/>
              </a:rPr>
              <a:t>Степень сложности</a:t>
            </a:r>
          </a:p>
        </p:txBody>
      </p:sp>
      <p:sp>
        <p:nvSpPr>
          <p:cNvPr id="10" name="Прямоугольник 9"/>
          <p:cNvSpPr/>
          <p:nvPr/>
        </p:nvSpPr>
        <p:spPr>
          <a:xfrm>
            <a:off x="468313" y="115888"/>
            <a:ext cx="2016125" cy="1296987"/>
          </a:xfrm>
          <a:prstGeom prst="rect">
            <a:avLst/>
          </a:prstGeom>
          <a:solidFill>
            <a:srgbClr val="336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000" dirty="0">
                <a:solidFill>
                  <a:schemeClr val="bg1"/>
                </a:solidFill>
                <a:latin typeface="Arial" panose="020B0604020202020204" pitchFamily="34" charset="0"/>
                <a:cs typeface="Arial" panose="020B0604020202020204" pitchFamily="34" charset="0"/>
              </a:rPr>
              <a:t>ТИПЫ КОНФЛИКТОВ</a:t>
            </a:r>
          </a:p>
        </p:txBody>
      </p:sp>
      <p:sp>
        <p:nvSpPr>
          <p:cNvPr id="11" name="Стрелка вниз 10"/>
          <p:cNvSpPr/>
          <p:nvPr/>
        </p:nvSpPr>
        <p:spPr>
          <a:xfrm>
            <a:off x="5724525" y="115888"/>
            <a:ext cx="863600" cy="1296987"/>
          </a:xfrm>
          <a:prstGeom prst="downArrow">
            <a:avLst/>
          </a:prstGeom>
          <a:solidFill>
            <a:srgbClr val="336600"/>
          </a:solid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3" name="Прямоугольник 12"/>
          <p:cNvSpPr/>
          <p:nvPr/>
        </p:nvSpPr>
        <p:spPr>
          <a:xfrm>
            <a:off x="107950" y="1700213"/>
            <a:ext cx="8856663" cy="831850"/>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 целей</a:t>
            </a:r>
            <a:r>
              <a:rPr lang="ru-RU" altLang="ru-RU" sz="240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 </a:t>
            </a:r>
            <a:r>
              <a:rPr lang="ru-RU" altLang="ru-RU" sz="2400">
                <a:solidFill>
                  <a:srgbClr val="003300"/>
                </a:solidFill>
                <a:latin typeface="Arial" panose="020B0604020202020204" pitchFamily="34" charset="0"/>
                <a:cs typeface="Arial" panose="020B0604020202020204" pitchFamily="34" charset="0"/>
              </a:rPr>
              <a:t>участвующие в конфликте стороны по-разному видят желаемое состояние объекта </a:t>
            </a:r>
            <a:r>
              <a:rPr lang="ru-RU" altLang="ru-RU" sz="2400">
                <a:solidFill>
                  <a:srgbClr val="669900"/>
                </a:solidFill>
                <a:latin typeface="Arial" panose="020B0604020202020204" pitchFamily="34" charset="0"/>
                <a:cs typeface="Arial" panose="020B0604020202020204" pitchFamily="34" charset="0"/>
              </a:rPr>
              <a:t>в будущем</a:t>
            </a:r>
            <a:r>
              <a:rPr lang="ru-RU" altLang="ru-RU" sz="2400">
                <a:solidFill>
                  <a:srgbClr val="003300"/>
                </a:solidFill>
                <a:latin typeface="Arial" panose="020B0604020202020204" pitchFamily="34" charset="0"/>
                <a:cs typeface="Arial" panose="020B0604020202020204" pitchFamily="34" charset="0"/>
              </a:rPr>
              <a:t>.</a:t>
            </a:r>
            <a:endParaRPr lang="ru-RU" altLang="ru-RU" sz="2400">
              <a:latin typeface="Arial" panose="020B0604020202020204" pitchFamily="34" charset="0"/>
              <a:cs typeface="Arial" panose="020B0604020202020204" pitchFamily="34" charset="0"/>
            </a:endParaRPr>
          </a:p>
        </p:txBody>
      </p:sp>
      <p:sp>
        <p:nvSpPr>
          <p:cNvPr id="14" name="Прямоугольник 13"/>
          <p:cNvSpPr/>
          <p:nvPr/>
        </p:nvSpPr>
        <p:spPr>
          <a:xfrm>
            <a:off x="107950" y="3933825"/>
            <a:ext cx="8856663" cy="83026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eaLnBrk="0" hangingPunct="0">
              <a:defRPr/>
            </a:pP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 познания</a:t>
            </a:r>
            <a:r>
              <a:rPr lang="ru-RU" altLang="ru-RU" sz="2400" b="1">
                <a:solidFill>
                  <a:srgbClr val="669900"/>
                </a:solidFill>
                <a:latin typeface="Arial" panose="020B0604020202020204" pitchFamily="34" charset="0"/>
                <a:cs typeface="Arial" panose="020B0604020202020204" pitchFamily="34" charset="0"/>
              </a:rPr>
              <a:t>: </a:t>
            </a:r>
            <a:r>
              <a:rPr lang="ru-RU" altLang="ru-RU" sz="2400">
                <a:solidFill>
                  <a:srgbClr val="003300"/>
                </a:solidFill>
                <a:latin typeface="Arial" panose="020B0604020202020204" pitchFamily="34" charset="0"/>
                <a:cs typeface="Arial" panose="020B0604020202020204" pitchFamily="34" charset="0"/>
              </a:rPr>
              <a:t>ситуация, в которой у участников расходятся взгляды, идеи и мысли </a:t>
            </a:r>
            <a:r>
              <a:rPr lang="ru-RU" altLang="ru-RU" sz="2400">
                <a:solidFill>
                  <a:srgbClr val="669900"/>
                </a:solidFill>
                <a:latin typeface="Arial" panose="020B0604020202020204" pitchFamily="34" charset="0"/>
                <a:cs typeface="Arial" panose="020B0604020202020204" pitchFamily="34" charset="0"/>
              </a:rPr>
              <a:t>по решаемой проблеме</a:t>
            </a:r>
            <a:r>
              <a:rPr lang="ru-RU" altLang="ru-RU" sz="2400">
                <a:solidFill>
                  <a:srgbClr val="003300"/>
                </a:solidFill>
                <a:latin typeface="Arial" panose="020B0604020202020204" pitchFamily="34" charset="0"/>
                <a:cs typeface="Arial" panose="020B0604020202020204" pitchFamily="34" charset="0"/>
              </a:rPr>
              <a:t>.</a:t>
            </a:r>
            <a:endParaRPr lang="ru-RU" altLang="ru-RU" sz="2400">
              <a:latin typeface="Arial" panose="020B0604020202020204" pitchFamily="34" charset="0"/>
              <a:cs typeface="Arial" panose="020B0604020202020204" pitchFamily="34" charset="0"/>
            </a:endParaRPr>
          </a:p>
        </p:txBody>
      </p:sp>
      <p:sp>
        <p:nvSpPr>
          <p:cNvPr id="147465" name="Прямоугольник 14"/>
          <p:cNvSpPr>
            <a:spLocks noChangeArrowheads="1"/>
          </p:cNvSpPr>
          <p:nvPr/>
        </p:nvSpPr>
        <p:spPr bwMode="auto">
          <a:xfrm>
            <a:off x="1116013" y="4941888"/>
            <a:ext cx="7704137" cy="1784350"/>
          </a:xfrm>
          <a:prstGeom prst="rect">
            <a:avLst/>
          </a:prstGeom>
          <a:noFill/>
          <a:ln w="9525">
            <a:noFill/>
            <a:miter lim="800000"/>
            <a:headEnd/>
            <a:tailEnd/>
          </a:ln>
        </p:spPr>
        <p:txBody>
          <a:bodyPr>
            <a:spAutoFit/>
          </a:bodyPr>
          <a:lstStyle/>
          <a:p>
            <a:pPr algn="just" eaLnBrk="0" hangingPunct="0"/>
            <a:r>
              <a:rPr lang="ru-RU" altLang="ru-RU" sz="2200" b="1" i="1">
                <a:solidFill>
                  <a:srgbClr val="003300"/>
                </a:solidFill>
              </a:rPr>
              <a:t>Пример:</a:t>
            </a:r>
            <a:r>
              <a:rPr lang="ru-RU" altLang="ru-RU" sz="2200" i="1">
                <a:solidFill>
                  <a:srgbClr val="003300"/>
                </a:solidFill>
              </a:rPr>
              <a:t> несогласие между нач. отдела кадров и нач. цеха по вопросам стимулирования труда работников. Разрешение подобных конфликтов требует больше времени, чем в предыдущем случае, т.к. требуется выйти на другой уровень знаний.</a:t>
            </a:r>
            <a:endParaRPr lang="ru-RU" altLang="ru-RU" sz="2200" i="1"/>
          </a:p>
        </p:txBody>
      </p:sp>
      <p:cxnSp>
        <p:nvCxnSpPr>
          <p:cNvPr id="17" name="Прямая соединительная линия 16"/>
          <p:cNvCxnSpPr/>
          <p:nvPr/>
        </p:nvCxnSpPr>
        <p:spPr>
          <a:xfrm rot="5400000">
            <a:off x="0" y="5842001"/>
            <a:ext cx="1800225" cy="0"/>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147467" name="Прямоугольник 18"/>
          <p:cNvSpPr>
            <a:spLocks noChangeArrowheads="1"/>
          </p:cNvSpPr>
          <p:nvPr/>
        </p:nvSpPr>
        <p:spPr bwMode="auto">
          <a:xfrm>
            <a:off x="1116013" y="2636838"/>
            <a:ext cx="7704137" cy="1108075"/>
          </a:xfrm>
          <a:prstGeom prst="rect">
            <a:avLst/>
          </a:prstGeom>
          <a:noFill/>
          <a:ln w="9525">
            <a:noFill/>
            <a:miter lim="800000"/>
            <a:headEnd/>
            <a:tailEnd/>
          </a:ln>
        </p:spPr>
        <p:txBody>
          <a:bodyPr>
            <a:spAutoFit/>
          </a:bodyPr>
          <a:lstStyle/>
          <a:p>
            <a:pPr algn="just" eaLnBrk="0" hangingPunct="0"/>
            <a:r>
              <a:rPr lang="ru-RU" altLang="ru-RU" sz="2200" b="1" i="1">
                <a:solidFill>
                  <a:srgbClr val="003300"/>
                </a:solidFill>
              </a:rPr>
              <a:t>Пример:</a:t>
            </a:r>
            <a:r>
              <a:rPr lang="ru-RU" altLang="ru-RU" sz="2200" i="1">
                <a:solidFill>
                  <a:srgbClr val="003300"/>
                </a:solidFill>
              </a:rPr>
              <a:t> несогласие между директором и гл.инженером по поводу сроков освоения новой продукции.</a:t>
            </a:r>
            <a:endParaRPr lang="ru-RU" altLang="ru-RU" sz="2200" i="1"/>
          </a:p>
        </p:txBody>
      </p:sp>
      <p:cxnSp>
        <p:nvCxnSpPr>
          <p:cNvPr id="20" name="Прямая соединительная линия 19"/>
          <p:cNvCxnSpPr/>
          <p:nvPr/>
        </p:nvCxnSpPr>
        <p:spPr>
          <a:xfrm rot="5400000">
            <a:off x="468313" y="3068638"/>
            <a:ext cx="863600" cy="0"/>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468313" y="115888"/>
            <a:ext cx="8207375" cy="1296987"/>
          </a:xfrm>
          <a:prstGeom prst="rect">
            <a:avLst/>
          </a:prstGeom>
          <a:noFill/>
          <a:ln w="317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4747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747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26C8B27-289A-4FC2-871F-1415830F584E}" type="slidenum">
              <a:rPr lang="ru-RU" altLang="ru-RU" sz="800" smtClean="0">
                <a:solidFill>
                  <a:srgbClr val="003300"/>
                </a:solidFill>
                <a:latin typeface="Arial" charset="0"/>
                <a:cs typeface="Arial" charset="0"/>
              </a:rPr>
              <a:pPr fontAlgn="base">
                <a:spcBef>
                  <a:spcPct val="0"/>
                </a:spcBef>
                <a:spcAft>
                  <a:spcPct val="0"/>
                </a:spcAft>
              </a:pPr>
              <a:t>143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07950" y="260350"/>
            <a:ext cx="8928100" cy="2308225"/>
          </a:xfrm>
          <a:prstGeom prst="rect">
            <a:avLst/>
          </a:prstGeom>
          <a:noFill/>
          <a:ln w="9525">
            <a:noFill/>
            <a:miter lim="800000"/>
            <a:headEnd/>
            <a:tailEnd/>
          </a:ln>
          <a:effectLst/>
        </p:spPr>
        <p:txBody>
          <a:bodyPr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eaLnBrk="0" hangingPunct="0">
              <a:defRPr/>
            </a:pPr>
            <a:r>
              <a:rPr lang="ru-RU" altLang="ru-RU" sz="2400" b="1">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Чувственный конфликт:</a:t>
            </a:r>
            <a:r>
              <a:rPr lang="ru-RU" altLang="ru-RU" sz="240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 </a:t>
            </a:r>
            <a:r>
              <a:rPr lang="ru-RU" altLang="ru-RU" sz="2400">
                <a:solidFill>
                  <a:srgbClr val="003300"/>
                </a:solidFill>
                <a:latin typeface="Arial" panose="020B0604020202020204" pitchFamily="34" charset="0"/>
                <a:cs typeface="Arial" panose="020B0604020202020204" pitchFamily="34" charset="0"/>
              </a:rPr>
              <a:t>у участников различные </a:t>
            </a:r>
            <a:r>
              <a:rPr lang="ru-RU" altLang="ru-RU" sz="2400">
                <a:solidFill>
                  <a:srgbClr val="669900"/>
                </a:solidFill>
                <a:latin typeface="Arial" panose="020B0604020202020204" pitchFamily="34" charset="0"/>
                <a:cs typeface="Arial" panose="020B0604020202020204" pitchFamily="34" charset="0"/>
              </a:rPr>
              <a:t>чувства и эмоции</a:t>
            </a:r>
            <a:r>
              <a:rPr lang="ru-RU" altLang="ru-RU" sz="2400">
                <a:solidFill>
                  <a:srgbClr val="003300"/>
                </a:solidFill>
                <a:latin typeface="Arial" panose="020B0604020202020204" pitchFamily="34" charset="0"/>
                <a:cs typeface="Arial" panose="020B0604020202020204" pitchFamily="34" charset="0"/>
              </a:rPr>
              <a:t>, лежащие в основе их отношений друг с другом как личностей. Люди вызывают друг у друга раздражение стилем поведения, ведения дел, взаимодействия или поведения в целом. Эти конфликты наиболее сложны, в их основе лежат причины, связанные с </a:t>
            </a:r>
            <a:r>
              <a:rPr lang="ru-RU" altLang="ru-RU" sz="2400">
                <a:solidFill>
                  <a:srgbClr val="669900"/>
                </a:solidFill>
                <a:latin typeface="Arial" panose="020B0604020202020204" pitchFamily="34" charset="0"/>
                <a:cs typeface="Arial" panose="020B0604020202020204" pitchFamily="34" charset="0"/>
              </a:rPr>
              <a:t>психикой личностей</a:t>
            </a:r>
            <a:r>
              <a:rPr lang="ru-RU" altLang="ru-RU" sz="2400">
                <a:solidFill>
                  <a:srgbClr val="003300"/>
                </a:solidFill>
                <a:latin typeface="Arial" panose="020B0604020202020204" pitchFamily="34" charset="0"/>
                <a:cs typeface="Arial" panose="020B0604020202020204" pitchFamily="34" charset="0"/>
              </a:rPr>
              <a:t>.</a:t>
            </a:r>
            <a:endParaRPr lang="ru-RU" altLang="ru-RU" sz="2400">
              <a:latin typeface="Arial" panose="020B0604020202020204" pitchFamily="34" charset="0"/>
              <a:cs typeface="Arial" panose="020B0604020202020204" pitchFamily="34" charset="0"/>
            </a:endParaRPr>
          </a:p>
        </p:txBody>
      </p:sp>
      <p:sp>
        <p:nvSpPr>
          <p:cNvPr id="148483" name="Прямоугольник 2"/>
          <p:cNvSpPr>
            <a:spLocks noChangeArrowheads="1"/>
          </p:cNvSpPr>
          <p:nvPr/>
        </p:nvSpPr>
        <p:spPr bwMode="auto">
          <a:xfrm>
            <a:off x="971550" y="2924175"/>
            <a:ext cx="7129463" cy="1201738"/>
          </a:xfrm>
          <a:prstGeom prst="rect">
            <a:avLst/>
          </a:prstGeom>
          <a:noFill/>
          <a:ln w="15875">
            <a:solidFill>
              <a:schemeClr val="tx1"/>
            </a:solidFill>
            <a:prstDash val="lgDash"/>
            <a:miter lim="800000"/>
            <a:headEnd/>
            <a:tailEnd/>
          </a:ln>
        </p:spPr>
        <p:txBody>
          <a:bodyPr>
            <a:spAutoFit/>
          </a:bodyPr>
          <a:lstStyle/>
          <a:p>
            <a:pPr algn="ctr" eaLnBrk="0" hangingPunct="0"/>
            <a:r>
              <a:rPr lang="ru-RU" altLang="ru-RU" sz="2400">
                <a:solidFill>
                  <a:srgbClr val="003300"/>
                </a:solidFill>
              </a:rPr>
              <a:t>Конфликты могут иметь  </a:t>
            </a:r>
            <a:r>
              <a:rPr lang="ru-RU" altLang="ru-RU" sz="2400" b="1">
                <a:solidFill>
                  <a:srgbClr val="669900"/>
                </a:solidFill>
              </a:rPr>
              <a:t>конструктивное</a:t>
            </a:r>
            <a:r>
              <a:rPr lang="ru-RU" altLang="ru-RU" sz="2400">
                <a:solidFill>
                  <a:srgbClr val="003300"/>
                </a:solidFill>
              </a:rPr>
              <a:t> </a:t>
            </a:r>
            <a:r>
              <a:rPr lang="ru-RU" altLang="ru-RU" sz="2400" b="1">
                <a:solidFill>
                  <a:srgbClr val="669900"/>
                </a:solidFill>
              </a:rPr>
              <a:t>начало или стать разрушительными</a:t>
            </a:r>
            <a:r>
              <a:rPr lang="ru-RU" altLang="ru-RU" sz="2400">
                <a:solidFill>
                  <a:srgbClr val="003300"/>
                </a:solidFill>
              </a:rPr>
              <a:t>. </a:t>
            </a:r>
          </a:p>
          <a:p>
            <a:pPr algn="ctr" eaLnBrk="0" hangingPunct="0"/>
            <a:r>
              <a:rPr lang="ru-RU" altLang="ru-RU" sz="2400">
                <a:solidFill>
                  <a:srgbClr val="003300"/>
                </a:solidFill>
              </a:rPr>
              <a:t>Все зависит от управления конфликтами.</a:t>
            </a:r>
          </a:p>
        </p:txBody>
      </p:sp>
      <p:sp>
        <p:nvSpPr>
          <p:cNvPr id="4" name="Прямоугольник 3"/>
          <p:cNvSpPr/>
          <p:nvPr/>
        </p:nvSpPr>
        <p:spPr>
          <a:xfrm>
            <a:off x="1619250" y="4652963"/>
            <a:ext cx="5832475" cy="1570037"/>
          </a:xfrm>
          <a:prstGeom prst="rect">
            <a:avLst/>
          </a:prstGeom>
          <a:ln w="19050">
            <a:solidFill>
              <a:srgbClr val="003300"/>
            </a:solidFill>
          </a:ln>
          <a:effectLst>
            <a:outerShdw blurRad="50800" dist="38100" dir="2700000" algn="tl" rotWithShape="0">
              <a:prstClr val="black">
                <a:alpha val="40000"/>
              </a:prstClr>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defRPr/>
            </a:pPr>
            <a:r>
              <a:rPr lang="ru-RU" altLang="ru-RU" sz="2400">
                <a:solidFill>
                  <a:srgbClr val="003300"/>
                </a:solidFill>
                <a:latin typeface="Arial" panose="020B0604020202020204" pitchFamily="34" charset="0"/>
                <a:cs typeface="Arial" panose="020B0604020202020204" pitchFamily="34" charset="0"/>
              </a:rPr>
              <a:t>Разрушительные последствия возникают, если конфликт находится на низком или </a:t>
            </a:r>
          </a:p>
          <a:p>
            <a:pPr algn="ctr" eaLnBrk="0" hangingPunct="0">
              <a:defRPr/>
            </a:pPr>
            <a:r>
              <a:rPr lang="ru-RU" altLang="ru-RU" sz="2400">
                <a:solidFill>
                  <a:srgbClr val="003300"/>
                </a:solidFill>
                <a:latin typeface="Arial" panose="020B0604020202020204" pitchFamily="34" charset="0"/>
                <a:cs typeface="Arial" panose="020B0604020202020204" pitchFamily="34" charset="0"/>
              </a:rPr>
              <a:t>на высоком уровне.</a:t>
            </a:r>
            <a:r>
              <a:rPr lang="ru-RU" altLang="ru-RU" sz="2400">
                <a:latin typeface="Arial" panose="020B0604020202020204" pitchFamily="34" charset="0"/>
                <a:cs typeface="Arial" panose="020B0604020202020204" pitchFamily="34" charset="0"/>
              </a:rPr>
              <a:t> </a:t>
            </a:r>
          </a:p>
        </p:txBody>
      </p:sp>
      <p:sp>
        <p:nvSpPr>
          <p:cNvPr id="14848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848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FD9015B-9BC7-4014-9158-D971405B1A05}" type="slidenum">
              <a:rPr lang="ru-RU" altLang="ru-RU" sz="800" smtClean="0">
                <a:solidFill>
                  <a:srgbClr val="003300"/>
                </a:solidFill>
                <a:latin typeface="Arial" charset="0"/>
                <a:cs typeface="Arial" charset="0"/>
              </a:rPr>
              <a:pPr fontAlgn="base">
                <a:spcBef>
                  <a:spcPct val="0"/>
                </a:spcBef>
                <a:spcAft>
                  <a:spcPct val="0"/>
                </a:spcAft>
              </a:pPr>
              <a:t>144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Line 1"/>
          <p:cNvSpPr>
            <a:spLocks noChangeShapeType="1"/>
          </p:cNvSpPr>
          <p:nvPr/>
        </p:nvSpPr>
        <p:spPr bwMode="auto">
          <a:xfrm>
            <a:off x="1985963" y="4710113"/>
            <a:ext cx="5486400" cy="0"/>
          </a:xfrm>
          <a:prstGeom prst="line">
            <a:avLst/>
          </a:prstGeom>
          <a:noFill/>
          <a:ln w="31750">
            <a:solidFill>
              <a:srgbClr val="003300"/>
            </a:solidFill>
            <a:round/>
            <a:headEnd/>
            <a:tailEnd type="triangle" w="med" len="med"/>
          </a:ln>
        </p:spPr>
        <p:txBody>
          <a:bodyPr/>
          <a:lstStyle/>
          <a:p>
            <a:endParaRPr lang="ru-RU"/>
          </a:p>
        </p:txBody>
      </p:sp>
      <p:sp>
        <p:nvSpPr>
          <p:cNvPr id="149507" name="Line 3"/>
          <p:cNvSpPr>
            <a:spLocks noChangeShapeType="1"/>
          </p:cNvSpPr>
          <p:nvPr/>
        </p:nvSpPr>
        <p:spPr bwMode="auto">
          <a:xfrm flipV="1">
            <a:off x="1985963" y="1973263"/>
            <a:ext cx="0" cy="2743200"/>
          </a:xfrm>
          <a:prstGeom prst="line">
            <a:avLst/>
          </a:prstGeom>
          <a:noFill/>
          <a:ln w="31750">
            <a:solidFill>
              <a:srgbClr val="003300"/>
            </a:solidFill>
            <a:round/>
            <a:headEnd/>
            <a:tailEnd type="triangle" w="med" len="med"/>
          </a:ln>
        </p:spPr>
        <p:txBody>
          <a:bodyPr/>
          <a:lstStyle/>
          <a:p>
            <a:endParaRPr lang="ru-RU"/>
          </a:p>
        </p:txBody>
      </p:sp>
      <p:sp>
        <p:nvSpPr>
          <p:cNvPr id="149508" name="Freeform 2"/>
          <p:cNvSpPr>
            <a:spLocks/>
          </p:cNvSpPr>
          <p:nvPr/>
        </p:nvSpPr>
        <p:spPr bwMode="auto">
          <a:xfrm>
            <a:off x="1979613" y="2924175"/>
            <a:ext cx="5124450" cy="1798638"/>
          </a:xfrm>
          <a:custGeom>
            <a:avLst/>
            <a:gdLst>
              <a:gd name="T0" fmla="*/ 2147483647 w 8070"/>
              <a:gd name="T1" fmla="*/ 2147483647 h 2833"/>
              <a:gd name="T2" fmla="*/ 2147483647 w 8070"/>
              <a:gd name="T3" fmla="*/ 2147483647 h 2833"/>
              <a:gd name="T4" fmla="*/ 2147483647 w 8070"/>
              <a:gd name="T5" fmla="*/ 2147483647 h 2833"/>
              <a:gd name="T6" fmla="*/ 2147483647 w 8070"/>
              <a:gd name="T7" fmla="*/ 2147483647 h 2833"/>
              <a:gd name="T8" fmla="*/ 2147483647 w 8070"/>
              <a:gd name="T9" fmla="*/ 2147483647 h 2833"/>
              <a:gd name="T10" fmla="*/ 2147483647 w 8070"/>
              <a:gd name="T11" fmla="*/ 2147483647 h 2833"/>
              <a:gd name="T12" fmla="*/ 2147483647 w 8070"/>
              <a:gd name="T13" fmla="*/ 2147483647 h 2833"/>
              <a:gd name="T14" fmla="*/ 2147483647 w 8070"/>
              <a:gd name="T15" fmla="*/ 2147483647 h 2833"/>
              <a:gd name="T16" fmla="*/ 2147483647 w 8070"/>
              <a:gd name="T17" fmla="*/ 2147483647 h 2833"/>
              <a:gd name="T18" fmla="*/ 2147483647 w 8070"/>
              <a:gd name="T19" fmla="*/ 2147483647 h 2833"/>
              <a:gd name="T20" fmla="*/ 2147483647 w 8070"/>
              <a:gd name="T21" fmla="*/ 2147483647 h 2833"/>
              <a:gd name="T22" fmla="*/ 2147483647 w 8070"/>
              <a:gd name="T23" fmla="*/ 2147483647 h 2833"/>
              <a:gd name="T24" fmla="*/ 2147483647 w 8070"/>
              <a:gd name="T25" fmla="*/ 2147483647 h 2833"/>
              <a:gd name="T26" fmla="*/ 2147483647 w 8070"/>
              <a:gd name="T27" fmla="*/ 2147483647 h 2833"/>
              <a:gd name="T28" fmla="*/ 2147483647 w 8070"/>
              <a:gd name="T29" fmla="*/ 2147483647 h 2833"/>
              <a:gd name="T30" fmla="*/ 2147483647 w 8070"/>
              <a:gd name="T31" fmla="*/ 2147483647 h 2833"/>
              <a:gd name="T32" fmla="*/ 2147483647 w 8070"/>
              <a:gd name="T33" fmla="*/ 2147483647 h 2833"/>
              <a:gd name="T34" fmla="*/ 2147483647 w 8070"/>
              <a:gd name="T35" fmla="*/ 2147483647 h 2833"/>
              <a:gd name="T36" fmla="*/ 2147483647 w 8070"/>
              <a:gd name="T37" fmla="*/ 2147483647 h 2833"/>
              <a:gd name="T38" fmla="*/ 2147483647 w 8070"/>
              <a:gd name="T39" fmla="*/ 2147483647 h 2833"/>
              <a:gd name="T40" fmla="*/ 2147483647 w 8070"/>
              <a:gd name="T41" fmla="*/ 2147483647 h 2833"/>
              <a:gd name="T42" fmla="*/ 2147483647 w 8070"/>
              <a:gd name="T43" fmla="*/ 2147483647 h 2833"/>
              <a:gd name="T44" fmla="*/ 2147483647 w 8070"/>
              <a:gd name="T45" fmla="*/ 2147483647 h 2833"/>
              <a:gd name="T46" fmla="*/ 2147483647 w 8070"/>
              <a:gd name="T47" fmla="*/ 2147483647 h 2833"/>
              <a:gd name="T48" fmla="*/ 2147483647 w 8070"/>
              <a:gd name="T49" fmla="*/ 2147483647 h 2833"/>
              <a:gd name="T50" fmla="*/ 2147483647 w 8070"/>
              <a:gd name="T51" fmla="*/ 2147483647 h 2833"/>
              <a:gd name="T52" fmla="*/ 2147483647 w 8070"/>
              <a:gd name="T53" fmla="*/ 2147483647 h 2833"/>
              <a:gd name="T54" fmla="*/ 2147483647 w 8070"/>
              <a:gd name="T55" fmla="*/ 2147483647 h 2833"/>
              <a:gd name="T56" fmla="*/ 2147483647 w 8070"/>
              <a:gd name="T57" fmla="*/ 2147483647 h 2833"/>
              <a:gd name="T58" fmla="*/ 2147483647 w 8070"/>
              <a:gd name="T59" fmla="*/ 2147483647 h 2833"/>
              <a:gd name="T60" fmla="*/ 2147483647 w 8070"/>
              <a:gd name="T61" fmla="*/ 2147483647 h 2833"/>
              <a:gd name="T62" fmla="*/ 2147483647 w 8070"/>
              <a:gd name="T63" fmla="*/ 2147483647 h 2833"/>
              <a:gd name="T64" fmla="*/ 2147483647 w 8070"/>
              <a:gd name="T65" fmla="*/ 2147483647 h 2833"/>
              <a:gd name="T66" fmla="*/ 2147483647 w 8070"/>
              <a:gd name="T67" fmla="*/ 2147483647 h 28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070" h="2833">
                <a:moveTo>
                  <a:pt x="0" y="2790"/>
                </a:moveTo>
                <a:cubicBezTo>
                  <a:pt x="16" y="2724"/>
                  <a:pt x="47" y="2661"/>
                  <a:pt x="60" y="2595"/>
                </a:cubicBezTo>
                <a:cubicBezTo>
                  <a:pt x="65" y="2570"/>
                  <a:pt x="64" y="2543"/>
                  <a:pt x="75" y="2520"/>
                </a:cubicBezTo>
                <a:cubicBezTo>
                  <a:pt x="89" y="2491"/>
                  <a:pt x="139" y="2462"/>
                  <a:pt x="165" y="2445"/>
                </a:cubicBezTo>
                <a:cubicBezTo>
                  <a:pt x="186" y="2383"/>
                  <a:pt x="216" y="2361"/>
                  <a:pt x="255" y="2310"/>
                </a:cubicBezTo>
                <a:cubicBezTo>
                  <a:pt x="277" y="2282"/>
                  <a:pt x="315" y="2220"/>
                  <a:pt x="315" y="2220"/>
                </a:cubicBezTo>
                <a:cubicBezTo>
                  <a:pt x="321" y="2134"/>
                  <a:pt x="315" y="1995"/>
                  <a:pt x="360" y="1905"/>
                </a:cubicBezTo>
                <a:cubicBezTo>
                  <a:pt x="368" y="1889"/>
                  <a:pt x="383" y="1876"/>
                  <a:pt x="390" y="1860"/>
                </a:cubicBezTo>
                <a:cubicBezTo>
                  <a:pt x="403" y="1831"/>
                  <a:pt x="410" y="1800"/>
                  <a:pt x="420" y="1770"/>
                </a:cubicBezTo>
                <a:cubicBezTo>
                  <a:pt x="429" y="1742"/>
                  <a:pt x="516" y="1670"/>
                  <a:pt x="540" y="1650"/>
                </a:cubicBezTo>
                <a:cubicBezTo>
                  <a:pt x="589" y="1609"/>
                  <a:pt x="613" y="1581"/>
                  <a:pt x="675" y="1560"/>
                </a:cubicBezTo>
                <a:cubicBezTo>
                  <a:pt x="680" y="1545"/>
                  <a:pt x="678" y="1525"/>
                  <a:pt x="690" y="1515"/>
                </a:cubicBezTo>
                <a:cubicBezTo>
                  <a:pt x="706" y="1502"/>
                  <a:pt x="731" y="1507"/>
                  <a:pt x="750" y="1500"/>
                </a:cubicBezTo>
                <a:cubicBezTo>
                  <a:pt x="771" y="1492"/>
                  <a:pt x="791" y="1481"/>
                  <a:pt x="810" y="1470"/>
                </a:cubicBezTo>
                <a:cubicBezTo>
                  <a:pt x="982" y="1372"/>
                  <a:pt x="714" y="1519"/>
                  <a:pt x="900" y="1395"/>
                </a:cubicBezTo>
                <a:cubicBezTo>
                  <a:pt x="930" y="1375"/>
                  <a:pt x="1013" y="1347"/>
                  <a:pt x="1050" y="1335"/>
                </a:cubicBezTo>
                <a:cubicBezTo>
                  <a:pt x="1151" y="1234"/>
                  <a:pt x="1034" y="1335"/>
                  <a:pt x="1155" y="1275"/>
                </a:cubicBezTo>
                <a:cubicBezTo>
                  <a:pt x="1187" y="1259"/>
                  <a:pt x="1213" y="1231"/>
                  <a:pt x="1245" y="1215"/>
                </a:cubicBezTo>
                <a:cubicBezTo>
                  <a:pt x="1299" y="1188"/>
                  <a:pt x="1357" y="1169"/>
                  <a:pt x="1410" y="1140"/>
                </a:cubicBezTo>
                <a:cubicBezTo>
                  <a:pt x="1457" y="1114"/>
                  <a:pt x="1507" y="1088"/>
                  <a:pt x="1545" y="1050"/>
                </a:cubicBezTo>
                <a:cubicBezTo>
                  <a:pt x="1661" y="934"/>
                  <a:pt x="1603" y="961"/>
                  <a:pt x="1695" y="930"/>
                </a:cubicBezTo>
                <a:cubicBezTo>
                  <a:pt x="1741" y="862"/>
                  <a:pt x="1796" y="843"/>
                  <a:pt x="1860" y="795"/>
                </a:cubicBezTo>
                <a:cubicBezTo>
                  <a:pt x="1906" y="760"/>
                  <a:pt x="1947" y="707"/>
                  <a:pt x="1995" y="675"/>
                </a:cubicBezTo>
                <a:cubicBezTo>
                  <a:pt x="2008" y="666"/>
                  <a:pt x="2026" y="667"/>
                  <a:pt x="2040" y="660"/>
                </a:cubicBezTo>
                <a:cubicBezTo>
                  <a:pt x="2066" y="647"/>
                  <a:pt x="2092" y="632"/>
                  <a:pt x="2115" y="615"/>
                </a:cubicBezTo>
                <a:cubicBezTo>
                  <a:pt x="2166" y="577"/>
                  <a:pt x="2187" y="546"/>
                  <a:pt x="2250" y="525"/>
                </a:cubicBezTo>
                <a:cubicBezTo>
                  <a:pt x="2389" y="421"/>
                  <a:pt x="2233" y="532"/>
                  <a:pt x="2370" y="450"/>
                </a:cubicBezTo>
                <a:cubicBezTo>
                  <a:pt x="2434" y="412"/>
                  <a:pt x="2501" y="370"/>
                  <a:pt x="2565" y="330"/>
                </a:cubicBezTo>
                <a:cubicBezTo>
                  <a:pt x="2586" y="317"/>
                  <a:pt x="2603" y="296"/>
                  <a:pt x="2625" y="285"/>
                </a:cubicBezTo>
                <a:cubicBezTo>
                  <a:pt x="2653" y="271"/>
                  <a:pt x="2689" y="273"/>
                  <a:pt x="2715" y="255"/>
                </a:cubicBezTo>
                <a:cubicBezTo>
                  <a:pt x="2786" y="207"/>
                  <a:pt x="2743" y="231"/>
                  <a:pt x="2850" y="195"/>
                </a:cubicBezTo>
                <a:cubicBezTo>
                  <a:pt x="2939" y="165"/>
                  <a:pt x="3018" y="110"/>
                  <a:pt x="3105" y="75"/>
                </a:cubicBezTo>
                <a:cubicBezTo>
                  <a:pt x="3196" y="39"/>
                  <a:pt x="3296" y="24"/>
                  <a:pt x="3390" y="0"/>
                </a:cubicBezTo>
                <a:cubicBezTo>
                  <a:pt x="3575" y="5"/>
                  <a:pt x="3760" y="4"/>
                  <a:pt x="3945" y="15"/>
                </a:cubicBezTo>
                <a:cubicBezTo>
                  <a:pt x="4068" y="23"/>
                  <a:pt x="4197" y="60"/>
                  <a:pt x="4320" y="75"/>
                </a:cubicBezTo>
                <a:cubicBezTo>
                  <a:pt x="4469" y="94"/>
                  <a:pt x="4620" y="106"/>
                  <a:pt x="4770" y="120"/>
                </a:cubicBezTo>
                <a:cubicBezTo>
                  <a:pt x="4860" y="143"/>
                  <a:pt x="4937" y="199"/>
                  <a:pt x="5025" y="225"/>
                </a:cubicBezTo>
                <a:cubicBezTo>
                  <a:pt x="5054" y="234"/>
                  <a:pt x="5085" y="233"/>
                  <a:pt x="5115" y="240"/>
                </a:cubicBezTo>
                <a:cubicBezTo>
                  <a:pt x="5208" y="261"/>
                  <a:pt x="5295" y="300"/>
                  <a:pt x="5385" y="330"/>
                </a:cubicBezTo>
                <a:cubicBezTo>
                  <a:pt x="5425" y="360"/>
                  <a:pt x="5470" y="385"/>
                  <a:pt x="5505" y="420"/>
                </a:cubicBezTo>
                <a:cubicBezTo>
                  <a:pt x="5530" y="445"/>
                  <a:pt x="5553" y="473"/>
                  <a:pt x="5580" y="495"/>
                </a:cubicBezTo>
                <a:cubicBezTo>
                  <a:pt x="5677" y="574"/>
                  <a:pt x="5791" y="631"/>
                  <a:pt x="5880" y="720"/>
                </a:cubicBezTo>
                <a:cubicBezTo>
                  <a:pt x="5903" y="743"/>
                  <a:pt x="5916" y="774"/>
                  <a:pt x="5940" y="795"/>
                </a:cubicBezTo>
                <a:cubicBezTo>
                  <a:pt x="5980" y="831"/>
                  <a:pt x="6034" y="849"/>
                  <a:pt x="6075" y="885"/>
                </a:cubicBezTo>
                <a:cubicBezTo>
                  <a:pt x="6124" y="928"/>
                  <a:pt x="6172" y="982"/>
                  <a:pt x="6225" y="1020"/>
                </a:cubicBezTo>
                <a:cubicBezTo>
                  <a:pt x="6346" y="1107"/>
                  <a:pt x="6224" y="986"/>
                  <a:pt x="6345" y="1095"/>
                </a:cubicBezTo>
                <a:cubicBezTo>
                  <a:pt x="6409" y="1152"/>
                  <a:pt x="6455" y="1213"/>
                  <a:pt x="6525" y="1260"/>
                </a:cubicBezTo>
                <a:cubicBezTo>
                  <a:pt x="6554" y="1346"/>
                  <a:pt x="6518" y="1268"/>
                  <a:pt x="6600" y="1350"/>
                </a:cubicBezTo>
                <a:cubicBezTo>
                  <a:pt x="6630" y="1380"/>
                  <a:pt x="6649" y="1421"/>
                  <a:pt x="6675" y="1455"/>
                </a:cubicBezTo>
                <a:cubicBezTo>
                  <a:pt x="6706" y="1547"/>
                  <a:pt x="6766" y="1609"/>
                  <a:pt x="6825" y="1680"/>
                </a:cubicBezTo>
                <a:cubicBezTo>
                  <a:pt x="6837" y="1694"/>
                  <a:pt x="6840" y="1715"/>
                  <a:pt x="6855" y="1725"/>
                </a:cubicBezTo>
                <a:cubicBezTo>
                  <a:pt x="6872" y="1736"/>
                  <a:pt x="6895" y="1735"/>
                  <a:pt x="6915" y="1740"/>
                </a:cubicBezTo>
                <a:cubicBezTo>
                  <a:pt x="6963" y="1772"/>
                  <a:pt x="7020" y="1793"/>
                  <a:pt x="7065" y="1830"/>
                </a:cubicBezTo>
                <a:cubicBezTo>
                  <a:pt x="7123" y="1879"/>
                  <a:pt x="7181" y="1923"/>
                  <a:pt x="7245" y="1965"/>
                </a:cubicBezTo>
                <a:cubicBezTo>
                  <a:pt x="7279" y="1987"/>
                  <a:pt x="7317" y="2002"/>
                  <a:pt x="7350" y="2025"/>
                </a:cubicBezTo>
                <a:cubicBezTo>
                  <a:pt x="7367" y="2037"/>
                  <a:pt x="7378" y="2058"/>
                  <a:pt x="7395" y="2070"/>
                </a:cubicBezTo>
                <a:cubicBezTo>
                  <a:pt x="7413" y="2083"/>
                  <a:pt x="7438" y="2086"/>
                  <a:pt x="7455" y="2100"/>
                </a:cubicBezTo>
                <a:cubicBezTo>
                  <a:pt x="7488" y="2127"/>
                  <a:pt x="7511" y="2165"/>
                  <a:pt x="7545" y="2190"/>
                </a:cubicBezTo>
                <a:cubicBezTo>
                  <a:pt x="7565" y="2205"/>
                  <a:pt x="7587" y="2217"/>
                  <a:pt x="7605" y="2235"/>
                </a:cubicBezTo>
                <a:cubicBezTo>
                  <a:pt x="7633" y="2263"/>
                  <a:pt x="7651" y="2299"/>
                  <a:pt x="7680" y="2325"/>
                </a:cubicBezTo>
                <a:cubicBezTo>
                  <a:pt x="7707" y="2349"/>
                  <a:pt x="7745" y="2360"/>
                  <a:pt x="7770" y="2385"/>
                </a:cubicBezTo>
                <a:cubicBezTo>
                  <a:pt x="7790" y="2405"/>
                  <a:pt x="7810" y="2425"/>
                  <a:pt x="7830" y="2445"/>
                </a:cubicBezTo>
                <a:cubicBezTo>
                  <a:pt x="7864" y="2548"/>
                  <a:pt x="7875" y="2580"/>
                  <a:pt x="7935" y="2670"/>
                </a:cubicBezTo>
                <a:cubicBezTo>
                  <a:pt x="7968" y="2720"/>
                  <a:pt x="7923" y="2724"/>
                  <a:pt x="7995" y="2760"/>
                </a:cubicBezTo>
                <a:cubicBezTo>
                  <a:pt x="8018" y="2771"/>
                  <a:pt x="8045" y="2770"/>
                  <a:pt x="8070" y="2775"/>
                </a:cubicBezTo>
                <a:cubicBezTo>
                  <a:pt x="8065" y="2790"/>
                  <a:pt x="8069" y="2813"/>
                  <a:pt x="8055" y="2820"/>
                </a:cubicBezTo>
                <a:cubicBezTo>
                  <a:pt x="8028" y="2833"/>
                  <a:pt x="7982" y="2787"/>
                  <a:pt x="7995" y="2760"/>
                </a:cubicBezTo>
                <a:cubicBezTo>
                  <a:pt x="8000" y="2750"/>
                  <a:pt x="8015" y="2770"/>
                  <a:pt x="8025" y="2775"/>
                </a:cubicBezTo>
              </a:path>
            </a:pathLst>
          </a:custGeom>
          <a:noFill/>
          <a:ln w="31750">
            <a:solidFill>
              <a:srgbClr val="003300"/>
            </a:solidFill>
            <a:round/>
            <a:headEnd/>
            <a:tailEnd/>
          </a:ln>
        </p:spPr>
        <p:txBody>
          <a:bodyPr/>
          <a:lstStyle/>
          <a:p>
            <a:endParaRPr lang="ru-RU"/>
          </a:p>
        </p:txBody>
      </p:sp>
      <p:sp>
        <p:nvSpPr>
          <p:cNvPr id="9" name="Прямоугольник 8"/>
          <p:cNvSpPr/>
          <p:nvPr/>
        </p:nvSpPr>
        <p:spPr>
          <a:xfrm>
            <a:off x="899592" y="1737236"/>
            <a:ext cx="800219" cy="3094603"/>
          </a:xfrm>
          <a:prstGeom prst="rect">
            <a:avLst/>
          </a:prstGeom>
        </p:spPr>
        <p:txBody>
          <a:bodyPr vert="vert270">
            <a:spAutoFit/>
          </a:bodyPr>
          <a:lstStyle/>
          <a:p>
            <a:pPr algn="ctr">
              <a:defRPr/>
            </a:pPr>
            <a:r>
              <a:rPr lang="ru-RU" sz="2000" b="1" dirty="0">
                <a:solidFill>
                  <a:srgbClr val="669900"/>
                </a:solidFill>
                <a:effectLst>
                  <a:outerShdw blurRad="38100" dist="38100" dir="2700000" algn="tl">
                    <a:srgbClr val="000000">
                      <a:alpha val="43137"/>
                    </a:srgbClr>
                  </a:outerShdw>
                </a:effectLst>
                <a:latin typeface="Arial" panose="020B0604020202020204" pitchFamily="34" charset="0"/>
                <a:ea typeface="Times New Roman" pitchFamily="18" charset="0"/>
                <a:cs typeface="Arial" panose="020B0604020202020204" pitchFamily="34" charset="0"/>
              </a:rPr>
              <a:t>Работоспособность</a:t>
            </a:r>
            <a:endParaRPr lang="ru-RU" sz="20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eaLnBrk="0" hangingPunct="0">
              <a:defRPr/>
            </a:pPr>
            <a:r>
              <a:rPr lang="ru-RU" sz="2000" b="1" dirty="0">
                <a:solidFill>
                  <a:srgbClr val="669900"/>
                </a:solidFill>
                <a:effectLst>
                  <a:outerShdw blurRad="38100" dist="38100" dir="2700000" algn="tl">
                    <a:srgbClr val="000000">
                      <a:alpha val="43137"/>
                    </a:srgbClr>
                  </a:outerShdw>
                </a:effectLst>
                <a:latin typeface="Arial" panose="020B0604020202020204" pitchFamily="34" charset="0"/>
                <a:ea typeface="Times New Roman" pitchFamily="18" charset="0"/>
                <a:cs typeface="Arial" panose="020B0604020202020204" pitchFamily="34" charset="0"/>
              </a:rPr>
              <a:t>организации   </a:t>
            </a:r>
            <a:endParaRPr lang="ru-RU" sz="20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Прямоугольник 9"/>
          <p:cNvSpPr/>
          <p:nvPr/>
        </p:nvSpPr>
        <p:spPr>
          <a:xfrm>
            <a:off x="1763713" y="4868863"/>
            <a:ext cx="6337300" cy="400050"/>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defRPr/>
            </a:pPr>
            <a:r>
              <a:rPr lang="ru-RU" altLang="ru-RU" sz="2000" dirty="0">
                <a:solidFill>
                  <a:srgbClr val="003300"/>
                </a:solidFill>
                <a:latin typeface="Arial" panose="020B0604020202020204" pitchFamily="34" charset="0"/>
                <a:cs typeface="Arial" panose="020B0604020202020204" pitchFamily="34" charset="0"/>
              </a:rPr>
              <a:t>Низкий       </a:t>
            </a:r>
            <a:r>
              <a:rPr lang="ru-RU" altLang="ru-RU" sz="20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Уровень  конфликта      </a:t>
            </a:r>
            <a:r>
              <a:rPr lang="ru-RU" altLang="ru-RU" sz="2000" dirty="0">
                <a:solidFill>
                  <a:srgbClr val="003300"/>
                </a:solidFill>
                <a:latin typeface="Arial" panose="020B0604020202020204" pitchFamily="34" charset="0"/>
                <a:cs typeface="Arial" panose="020B0604020202020204" pitchFamily="34" charset="0"/>
              </a:rPr>
              <a:t> Высокий</a:t>
            </a:r>
          </a:p>
        </p:txBody>
      </p:sp>
      <p:sp>
        <p:nvSpPr>
          <p:cNvPr id="149511" name="Прямоугольник 10"/>
          <p:cNvSpPr>
            <a:spLocks noChangeArrowheads="1"/>
          </p:cNvSpPr>
          <p:nvPr/>
        </p:nvSpPr>
        <p:spPr bwMode="auto">
          <a:xfrm>
            <a:off x="3419475" y="3284538"/>
            <a:ext cx="2089150" cy="1200150"/>
          </a:xfrm>
          <a:prstGeom prst="rect">
            <a:avLst/>
          </a:prstGeom>
          <a:noFill/>
          <a:ln w="9525">
            <a:noFill/>
            <a:miter lim="800000"/>
            <a:headEnd/>
            <a:tailEnd/>
          </a:ln>
        </p:spPr>
        <p:txBody>
          <a:bodyPr>
            <a:spAutoFit/>
          </a:bodyPr>
          <a:lstStyle/>
          <a:p>
            <a:pPr algn="ctr"/>
            <a:r>
              <a:rPr lang="ru-RU" altLang="ru-RU" sz="2400">
                <a:solidFill>
                  <a:srgbClr val="003300"/>
                </a:solidFill>
              </a:rPr>
              <a:t>Нормальная ситуация в организации</a:t>
            </a:r>
          </a:p>
        </p:txBody>
      </p:sp>
      <p:sp>
        <p:nvSpPr>
          <p:cNvPr id="8" name="Прямоугольник 7"/>
          <p:cNvSpPr/>
          <p:nvPr/>
        </p:nvSpPr>
        <p:spPr>
          <a:xfrm>
            <a:off x="611188" y="188913"/>
            <a:ext cx="7705725" cy="954087"/>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800" b="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Работоспособность организации в зависимости от уровня  конфликта </a:t>
            </a:r>
            <a:endParaRPr lang="ru-RU" altLang="ru-RU" sz="2800"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14951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4951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F4E5D89-7766-4656-B5B7-A6318AD07744}" type="slidenum">
              <a:rPr lang="ru-RU" altLang="ru-RU" sz="800" smtClean="0">
                <a:solidFill>
                  <a:srgbClr val="003300"/>
                </a:solidFill>
                <a:latin typeface="Arial" charset="0"/>
                <a:cs typeface="Arial" charset="0"/>
              </a:rPr>
              <a:pPr fontAlgn="base">
                <a:spcBef>
                  <a:spcPct val="0"/>
                </a:spcBef>
                <a:spcAft>
                  <a:spcPct val="0"/>
                </a:spcAft>
              </a:pPr>
              <a:t>145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79388" y="207963"/>
            <a:ext cx="8785225" cy="1077912"/>
          </a:xfrm>
          <a:prstGeom prst="rect">
            <a:avLst/>
          </a:prstGeom>
          <a:noFill/>
          <a:ln w="9525">
            <a:noFill/>
            <a:miter lim="800000"/>
            <a:headEnd/>
            <a:tailEnd/>
          </a:ln>
          <a:effectLst/>
        </p:spPr>
        <p:txBody>
          <a:bodyPr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sz="2000" dirty="0">
                <a:solidFill>
                  <a:srgbClr val="003300"/>
                </a:solidFill>
                <a:latin typeface="Arial" panose="020B0604020202020204" pitchFamily="34" charset="0"/>
                <a:cs typeface="Arial" panose="020B0604020202020204" pitchFamily="34" charset="0"/>
              </a:rPr>
              <a:t>ОТРИЦАТЕЛЬНЫЕ СВОЙСТВА </a:t>
            </a:r>
            <a:r>
              <a:rPr lang="ru-RU" altLang="ru-RU" sz="20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КОНФЛИКТА НИЗКОГО УРОВНЯ</a:t>
            </a:r>
            <a:r>
              <a:rPr lang="ru-RU" altLang="ru-RU" sz="2000" dirty="0">
                <a:solidFill>
                  <a:srgbClr val="003300"/>
                </a:solidFill>
                <a:latin typeface="Arial" panose="020B0604020202020204" pitchFamily="34" charset="0"/>
                <a:cs typeface="Arial" panose="020B0604020202020204" pitchFamily="34" charset="0"/>
              </a:rPr>
              <a:t>: </a:t>
            </a:r>
          </a:p>
          <a:p>
            <a:pPr algn="just">
              <a:defRPr/>
            </a:pPr>
            <a:endParaRPr lang="ru-RU" altLang="ru-RU" sz="400" dirty="0">
              <a:solidFill>
                <a:srgbClr val="003300"/>
              </a:solidFill>
              <a:latin typeface="Arial" panose="020B0604020202020204" pitchFamily="34" charset="0"/>
              <a:cs typeface="Arial" panose="020B0604020202020204" pitchFamily="34" charset="0"/>
            </a:endParaRPr>
          </a:p>
          <a:p>
            <a:pPr algn="just">
              <a:defRPr/>
            </a:pPr>
            <a:r>
              <a:rPr lang="ru-RU" altLang="ru-RU" sz="2000" dirty="0">
                <a:solidFill>
                  <a:srgbClr val="003300"/>
                </a:solidFill>
                <a:latin typeface="Arial" panose="020B0604020202020204" pitchFamily="34" charset="0"/>
                <a:cs typeface="Arial" panose="020B0604020202020204" pitchFamily="34" charset="0"/>
              </a:rPr>
              <a:t>чаще всего он остается </a:t>
            </a:r>
            <a:r>
              <a:rPr lang="ru-RU" altLang="ru-RU" sz="2000" dirty="0">
                <a:solidFill>
                  <a:srgbClr val="669900"/>
                </a:solidFill>
                <a:latin typeface="Arial" panose="020B0604020202020204" pitchFamily="34" charset="0"/>
                <a:cs typeface="Arial" panose="020B0604020202020204" pitchFamily="34" charset="0"/>
              </a:rPr>
              <a:t>незамеченным</a:t>
            </a:r>
            <a:r>
              <a:rPr lang="ru-RU" altLang="ru-RU" sz="2000" dirty="0">
                <a:solidFill>
                  <a:srgbClr val="003300"/>
                </a:solidFill>
                <a:latin typeface="Arial" panose="020B0604020202020204" pitchFamily="34" charset="0"/>
                <a:cs typeface="Arial" panose="020B0604020202020204" pitchFamily="34" charset="0"/>
              </a:rPr>
              <a:t> и не находит адекватного разрешения. </a:t>
            </a:r>
          </a:p>
        </p:txBody>
      </p:sp>
      <p:sp>
        <p:nvSpPr>
          <p:cNvPr id="4" name="Скругленный прямоугольник 3"/>
          <p:cNvSpPr/>
          <p:nvPr/>
        </p:nvSpPr>
        <p:spPr>
          <a:xfrm>
            <a:off x="107950" y="115888"/>
            <a:ext cx="8928100" cy="2736850"/>
          </a:xfrm>
          <a:prstGeom prst="roundRect">
            <a:avLst/>
          </a:prstGeom>
          <a:no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0532" name="Rectangle 1"/>
          <p:cNvSpPr>
            <a:spLocks noChangeArrowheads="1"/>
          </p:cNvSpPr>
          <p:nvPr/>
        </p:nvSpPr>
        <p:spPr bwMode="auto">
          <a:xfrm>
            <a:off x="2771775" y="1392238"/>
            <a:ext cx="6192838" cy="1322387"/>
          </a:xfrm>
          <a:prstGeom prst="rect">
            <a:avLst/>
          </a:prstGeom>
          <a:noFill/>
          <a:ln w="9525">
            <a:noFill/>
            <a:miter lim="800000"/>
            <a:headEnd/>
            <a:tailEnd/>
          </a:ln>
        </p:spPr>
        <p:txBody>
          <a:bodyPr anchor="ctr">
            <a:spAutoFit/>
          </a:bodyPr>
          <a:lstStyle/>
          <a:p>
            <a:pPr algn="just"/>
            <a:r>
              <a:rPr lang="ru-RU" altLang="ru-RU" sz="2000">
                <a:solidFill>
                  <a:srgbClr val="003300"/>
                </a:solidFill>
              </a:rPr>
              <a:t>Различия кажутся очень незначительными, чтобы побудить участников изменить решение. Но различия остаются и не могут не влиять на эффективность общей работы. </a:t>
            </a:r>
            <a:endParaRPr lang="ru-RU" altLang="ru-RU" sz="2000"/>
          </a:p>
        </p:txBody>
      </p:sp>
      <p:pic>
        <p:nvPicPr>
          <p:cNvPr id="150533" name="Picture 1"/>
          <p:cNvPicPr>
            <a:picLocks noChangeAspect="1" noChangeArrowheads="1"/>
          </p:cNvPicPr>
          <p:nvPr/>
        </p:nvPicPr>
        <p:blipFill>
          <a:blip r:embed="rId2"/>
          <a:srcRect/>
          <a:stretch>
            <a:fillRect/>
          </a:stretch>
        </p:blipFill>
        <p:spPr bwMode="auto">
          <a:xfrm>
            <a:off x="6300788" y="5013325"/>
            <a:ext cx="2519362" cy="1446213"/>
          </a:xfrm>
          <a:prstGeom prst="rect">
            <a:avLst/>
          </a:prstGeom>
          <a:noFill/>
          <a:ln w="9525">
            <a:noFill/>
            <a:miter lim="800000"/>
            <a:headEnd/>
            <a:tailEnd/>
          </a:ln>
        </p:spPr>
      </p:pic>
      <p:sp>
        <p:nvSpPr>
          <p:cNvPr id="9" name="Прямоугольник 8"/>
          <p:cNvSpPr/>
          <p:nvPr/>
        </p:nvSpPr>
        <p:spPr>
          <a:xfrm>
            <a:off x="179388" y="3213100"/>
            <a:ext cx="8569325" cy="86201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defRPr/>
            </a:pPr>
            <a:r>
              <a:rPr lang="ru-RU" altLang="ru-RU" sz="2000" dirty="0">
                <a:solidFill>
                  <a:srgbClr val="003300"/>
                </a:solidFill>
                <a:latin typeface="Arial" panose="020B0604020202020204" pitchFamily="34" charset="0"/>
                <a:cs typeface="Arial" panose="020B0604020202020204" pitchFamily="34" charset="0"/>
              </a:rPr>
              <a:t>КОНФЛИКТ, ДОСТИГШИЙ </a:t>
            </a:r>
            <a:r>
              <a:rPr lang="ru-RU" altLang="ru-RU" sz="20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ВЫСОКОГО УРОВНЯ</a:t>
            </a:r>
            <a:r>
              <a:rPr lang="ru-RU" altLang="ru-RU" sz="2000" dirty="0">
                <a:solidFill>
                  <a:srgbClr val="003300"/>
                </a:solidFill>
                <a:latin typeface="Arial" panose="020B0604020202020204" pitchFamily="34" charset="0"/>
                <a:cs typeface="Arial" panose="020B0604020202020204" pitchFamily="34" charset="0"/>
              </a:rPr>
              <a:t>, </a:t>
            </a:r>
          </a:p>
          <a:p>
            <a:pPr algn="just" eaLnBrk="0" hangingPunct="0">
              <a:defRPr/>
            </a:pPr>
            <a:endParaRPr lang="ru-RU" altLang="ru-RU" sz="1000" dirty="0">
              <a:solidFill>
                <a:srgbClr val="003300"/>
              </a:solidFill>
              <a:latin typeface="Arial" panose="020B0604020202020204" pitchFamily="34" charset="0"/>
              <a:cs typeface="Arial" panose="020B0604020202020204" pitchFamily="34" charset="0"/>
            </a:endParaRPr>
          </a:p>
          <a:p>
            <a:pPr algn="just" eaLnBrk="0" hangingPunct="0">
              <a:defRPr/>
            </a:pPr>
            <a:r>
              <a:rPr lang="ru-RU" altLang="ru-RU" sz="2000" dirty="0">
                <a:solidFill>
                  <a:srgbClr val="003300"/>
                </a:solidFill>
                <a:latin typeface="Arial" panose="020B0604020202020204" pitchFamily="34" charset="0"/>
                <a:cs typeface="Arial" panose="020B0604020202020204" pitchFamily="34" charset="0"/>
              </a:rPr>
              <a:t>сопровождается развитием </a:t>
            </a:r>
            <a:r>
              <a:rPr lang="ru-RU" altLang="ru-RU" sz="2000" dirty="0">
                <a:solidFill>
                  <a:srgbClr val="669900"/>
                </a:solidFill>
                <a:latin typeface="Arial" panose="020B0604020202020204" pitchFamily="34" charset="0"/>
                <a:cs typeface="Arial" panose="020B0604020202020204" pitchFamily="34" charset="0"/>
              </a:rPr>
              <a:t>стресса</a:t>
            </a:r>
            <a:r>
              <a:rPr lang="ru-RU" altLang="ru-RU" sz="2000" dirty="0">
                <a:solidFill>
                  <a:srgbClr val="003300"/>
                </a:solidFill>
                <a:latin typeface="Arial" panose="020B0604020202020204" pitchFamily="34" charset="0"/>
                <a:cs typeface="Arial" panose="020B0604020202020204" pitchFamily="34" charset="0"/>
              </a:rPr>
              <a:t> у его участников. </a:t>
            </a:r>
          </a:p>
        </p:txBody>
      </p:sp>
      <p:sp>
        <p:nvSpPr>
          <p:cNvPr id="10" name="Скругленный прямоугольник 9"/>
          <p:cNvSpPr/>
          <p:nvPr/>
        </p:nvSpPr>
        <p:spPr>
          <a:xfrm>
            <a:off x="107950" y="3213100"/>
            <a:ext cx="8928100" cy="3455988"/>
          </a:xfrm>
          <a:prstGeom prst="roundRect">
            <a:avLst/>
          </a:prstGeom>
          <a:no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0536" name="Прямоугольник 10"/>
          <p:cNvSpPr>
            <a:spLocks noChangeArrowheads="1"/>
          </p:cNvSpPr>
          <p:nvPr/>
        </p:nvSpPr>
        <p:spPr bwMode="auto">
          <a:xfrm>
            <a:off x="179388" y="4221163"/>
            <a:ext cx="8785225" cy="708025"/>
          </a:xfrm>
          <a:prstGeom prst="rect">
            <a:avLst/>
          </a:prstGeom>
          <a:noFill/>
          <a:ln w="9525">
            <a:noFill/>
            <a:miter lim="800000"/>
            <a:headEnd/>
            <a:tailEnd/>
          </a:ln>
        </p:spPr>
        <p:txBody>
          <a:bodyPr>
            <a:spAutoFit/>
          </a:bodyPr>
          <a:lstStyle/>
          <a:p>
            <a:pPr algn="just" eaLnBrk="0" hangingPunct="0"/>
            <a:r>
              <a:rPr lang="ru-RU" altLang="ru-RU" sz="2000">
                <a:solidFill>
                  <a:srgbClr val="003300"/>
                </a:solidFill>
              </a:rPr>
              <a:t>Это ведет к снижению морали и сплоченности, разрушению коммуникационных сетей. </a:t>
            </a:r>
            <a:endParaRPr lang="ru-RU" altLang="ru-RU" sz="2000"/>
          </a:p>
        </p:txBody>
      </p:sp>
      <p:pic>
        <p:nvPicPr>
          <p:cNvPr id="150537" name="Picture 2"/>
          <p:cNvPicPr>
            <a:picLocks noChangeAspect="1" noChangeArrowheads="1"/>
          </p:cNvPicPr>
          <p:nvPr/>
        </p:nvPicPr>
        <p:blipFill>
          <a:blip r:embed="rId3"/>
          <a:srcRect/>
          <a:stretch>
            <a:fillRect/>
          </a:stretch>
        </p:blipFill>
        <p:spPr bwMode="auto">
          <a:xfrm>
            <a:off x="323850" y="1412875"/>
            <a:ext cx="2333625" cy="1343025"/>
          </a:xfrm>
          <a:prstGeom prst="rect">
            <a:avLst/>
          </a:prstGeom>
          <a:noFill/>
          <a:ln w="9525">
            <a:noFill/>
            <a:miter lim="800000"/>
            <a:headEnd/>
            <a:tailEnd/>
          </a:ln>
        </p:spPr>
      </p:pic>
      <p:sp>
        <p:nvSpPr>
          <p:cNvPr id="150538" name="Прямоугольник 13"/>
          <p:cNvSpPr>
            <a:spLocks noChangeArrowheads="1"/>
          </p:cNvSpPr>
          <p:nvPr/>
        </p:nvSpPr>
        <p:spPr bwMode="auto">
          <a:xfrm>
            <a:off x="179388" y="4941888"/>
            <a:ext cx="5976937" cy="1323975"/>
          </a:xfrm>
          <a:prstGeom prst="rect">
            <a:avLst/>
          </a:prstGeom>
          <a:noFill/>
          <a:ln w="9525">
            <a:noFill/>
            <a:miter lim="800000"/>
            <a:headEnd/>
            <a:tailEnd/>
          </a:ln>
        </p:spPr>
        <p:txBody>
          <a:bodyPr>
            <a:spAutoFit/>
          </a:bodyPr>
          <a:lstStyle/>
          <a:p>
            <a:pPr algn="just" eaLnBrk="0" hangingPunct="0"/>
            <a:r>
              <a:rPr lang="ru-RU" altLang="ru-RU" sz="2000">
                <a:solidFill>
                  <a:srgbClr val="003300"/>
                </a:solidFill>
              </a:rPr>
              <a:t>Решения принимаются в условиях скрытой или искаженной информации и не обладают достаточной мотивирующей силой; </a:t>
            </a:r>
            <a:r>
              <a:rPr lang="ru-RU" altLang="ru-RU" sz="2000" b="1">
                <a:solidFill>
                  <a:srgbClr val="669900"/>
                </a:solidFill>
              </a:rPr>
              <a:t>организация распадается на глазах</a:t>
            </a:r>
            <a:r>
              <a:rPr lang="ru-RU" altLang="ru-RU" sz="2000">
                <a:solidFill>
                  <a:srgbClr val="003300"/>
                </a:solidFill>
              </a:rPr>
              <a:t>.</a:t>
            </a:r>
            <a:endParaRPr lang="ru-RU" altLang="ru-RU" sz="2000"/>
          </a:p>
        </p:txBody>
      </p:sp>
      <p:sp>
        <p:nvSpPr>
          <p:cNvPr id="15053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054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C742E94-3A0D-4EE7-A758-B713F7E165C5}" type="slidenum">
              <a:rPr lang="ru-RU" altLang="ru-RU" sz="800" smtClean="0">
                <a:solidFill>
                  <a:srgbClr val="003300"/>
                </a:solidFill>
                <a:latin typeface="Arial" charset="0"/>
                <a:cs typeface="Arial" charset="0"/>
              </a:rPr>
              <a:pPr fontAlgn="base">
                <a:spcBef>
                  <a:spcPct val="0"/>
                </a:spcBef>
                <a:spcAft>
                  <a:spcPct val="0"/>
                </a:spcAft>
              </a:pPr>
              <a:t>146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950" y="115888"/>
            <a:ext cx="8928100" cy="2462212"/>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Конструктивные конфликты </a:t>
            </a:r>
            <a:r>
              <a:rPr lang="ru-RU" altLang="ru-RU" sz="2200" dirty="0">
                <a:solidFill>
                  <a:srgbClr val="003300"/>
                </a:solidFill>
                <a:latin typeface="Arial" panose="020B0604020202020204" pitchFamily="34" charset="0"/>
                <a:cs typeface="Arial" panose="020B0604020202020204" pitchFamily="34" charset="0"/>
              </a:rPr>
              <a:t>возможны на уровнях, достаточных для мотивации (</a:t>
            </a:r>
            <a:r>
              <a:rPr lang="ru-RU" altLang="ru-RU" sz="2200" dirty="0">
                <a:solidFill>
                  <a:srgbClr val="669900"/>
                </a:solidFill>
                <a:latin typeface="Arial" panose="020B0604020202020204" pitchFamily="34" charset="0"/>
                <a:cs typeface="Arial" panose="020B0604020202020204" pitchFamily="34" charset="0"/>
              </a:rPr>
              <a:t>конфликт целей или познания</a:t>
            </a:r>
            <a:r>
              <a:rPr lang="ru-RU" altLang="ru-RU" sz="2200" dirty="0">
                <a:solidFill>
                  <a:srgbClr val="003300"/>
                </a:solidFill>
                <a:latin typeface="Arial" panose="020B0604020202020204" pitchFamily="34" charset="0"/>
                <a:cs typeface="Arial" panose="020B0604020202020204" pitchFamily="34" charset="0"/>
              </a:rPr>
              <a:t>).</a:t>
            </a:r>
          </a:p>
          <a:p>
            <a:pPr algn="just">
              <a:defRPr/>
            </a:pPr>
            <a:r>
              <a:rPr lang="ru-RU" altLang="ru-RU" sz="1000" dirty="0">
                <a:solidFill>
                  <a:srgbClr val="003300"/>
                </a:solidFill>
                <a:latin typeface="Arial" panose="020B0604020202020204" pitchFamily="34" charset="0"/>
                <a:cs typeface="Arial" panose="020B0604020202020204" pitchFamily="34" charset="0"/>
              </a:rPr>
              <a:t> </a:t>
            </a:r>
          </a:p>
          <a:p>
            <a:pPr algn="just">
              <a:defRPr/>
            </a:pPr>
            <a:r>
              <a:rPr lang="ru-RU" altLang="ru-RU" sz="2200" b="1" dirty="0">
                <a:solidFill>
                  <a:srgbClr val="003300"/>
                </a:solidFill>
                <a:latin typeface="Arial" panose="020B0604020202020204" pitchFamily="34" charset="0"/>
                <a:cs typeface="Arial" panose="020B0604020202020204" pitchFamily="34" charset="0"/>
              </a:rPr>
              <a:t>Развитие конфликта сопровождается</a:t>
            </a:r>
            <a:r>
              <a:rPr lang="en-US" altLang="ru-RU" sz="2200" b="1" dirty="0">
                <a:solidFill>
                  <a:srgbClr val="003300"/>
                </a:solidFill>
                <a:latin typeface="Arial" panose="020B0604020202020204" pitchFamily="34" charset="0"/>
                <a:cs typeface="Arial" panose="020B0604020202020204" pitchFamily="34" charset="0"/>
              </a:rPr>
              <a:t>:</a:t>
            </a:r>
            <a:endParaRPr lang="ru-RU" altLang="ru-RU" sz="2200" b="1" dirty="0">
              <a:solidFill>
                <a:srgbClr val="003300"/>
              </a:solidFill>
              <a:latin typeface="Arial" panose="020B0604020202020204" pitchFamily="34" charset="0"/>
              <a:cs typeface="Arial" panose="020B0604020202020204" pitchFamily="34" charset="0"/>
            </a:endParaRPr>
          </a:p>
          <a:p>
            <a:pPr algn="just">
              <a:defRPr/>
            </a:pPr>
            <a:endParaRPr lang="ru-RU" altLang="ru-RU" sz="1000" dirty="0">
              <a:solidFill>
                <a:srgbClr val="003300"/>
              </a:solidFill>
              <a:latin typeface="Arial" panose="020B0604020202020204" pitchFamily="34" charset="0"/>
              <a:cs typeface="Arial" panose="020B0604020202020204" pitchFamily="34" charset="0"/>
            </a:endParaRPr>
          </a:p>
          <a:p>
            <a:pPr algn="just">
              <a:buFont typeface="Arial" charset="0"/>
              <a:buChar char="•"/>
              <a:defRPr/>
            </a:pPr>
            <a:r>
              <a:rPr lang="ru-RU" altLang="ru-RU" sz="2000" dirty="0">
                <a:solidFill>
                  <a:srgbClr val="003300"/>
                </a:solidFill>
                <a:latin typeface="Arial" panose="020B0604020202020204" pitchFamily="34" charset="0"/>
                <a:cs typeface="Arial" panose="020B0604020202020204" pitchFamily="34" charset="0"/>
              </a:rPr>
              <a:t> повышенным обменом информацией,</a:t>
            </a:r>
          </a:p>
          <a:p>
            <a:pPr algn="just">
              <a:buFont typeface="Arial" charset="0"/>
              <a:buChar char="•"/>
              <a:defRPr/>
            </a:pPr>
            <a:r>
              <a:rPr lang="ru-RU" altLang="ru-RU" sz="2000" dirty="0">
                <a:solidFill>
                  <a:srgbClr val="003300"/>
                </a:solidFill>
                <a:latin typeface="Arial" panose="020B0604020202020204" pitchFamily="34" charset="0"/>
                <a:cs typeface="Arial" panose="020B0604020202020204" pitchFamily="34" charset="0"/>
              </a:rPr>
              <a:t> согласованием позиций,</a:t>
            </a:r>
          </a:p>
          <a:p>
            <a:pPr algn="just">
              <a:buFont typeface="Arial" charset="0"/>
              <a:buChar char="•"/>
              <a:defRPr/>
            </a:pPr>
            <a:r>
              <a:rPr lang="ru-RU" altLang="ru-RU" sz="2000" dirty="0">
                <a:solidFill>
                  <a:srgbClr val="003300"/>
                </a:solidFill>
                <a:latin typeface="Arial" panose="020B0604020202020204" pitchFamily="34" charset="0"/>
                <a:cs typeface="Arial" panose="020B0604020202020204" pitchFamily="34" charset="0"/>
              </a:rPr>
              <a:t> желанием понять друг друга. </a:t>
            </a:r>
          </a:p>
        </p:txBody>
      </p:sp>
      <p:sp>
        <p:nvSpPr>
          <p:cNvPr id="151555" name="Прямоугольник 3"/>
          <p:cNvSpPr>
            <a:spLocks noChangeArrowheads="1"/>
          </p:cNvSpPr>
          <p:nvPr/>
        </p:nvSpPr>
        <p:spPr bwMode="auto">
          <a:xfrm>
            <a:off x="339725" y="2781300"/>
            <a:ext cx="8424863" cy="1322388"/>
          </a:xfrm>
          <a:prstGeom prst="rect">
            <a:avLst/>
          </a:prstGeom>
          <a:noFill/>
          <a:ln w="15875">
            <a:solidFill>
              <a:srgbClr val="003300"/>
            </a:solidFill>
            <a:prstDash val="lgDash"/>
            <a:miter lim="800000"/>
            <a:headEnd/>
            <a:tailEnd/>
          </a:ln>
        </p:spPr>
        <p:txBody>
          <a:bodyPr>
            <a:spAutoFit/>
          </a:bodyPr>
          <a:lstStyle/>
          <a:p>
            <a:pPr algn="just"/>
            <a:r>
              <a:rPr lang="ru-RU" altLang="ru-RU" sz="2000">
                <a:solidFill>
                  <a:srgbClr val="003300"/>
                </a:solidFill>
              </a:rPr>
              <a:t>При обсуждении различий, которые необходимо учитывать и нельзя совместить в существующем виде, вырабатывается </a:t>
            </a:r>
            <a:r>
              <a:rPr lang="ru-RU" altLang="ru-RU" sz="2000" b="1">
                <a:solidFill>
                  <a:srgbClr val="669900"/>
                </a:solidFill>
              </a:rPr>
              <a:t>совместное решение</a:t>
            </a:r>
            <a:r>
              <a:rPr lang="ru-RU" altLang="ru-RU" sz="2000">
                <a:solidFill>
                  <a:srgbClr val="003300"/>
                </a:solidFill>
              </a:rPr>
              <a:t>, основанное на творческом подходе к проблеме. Подобное решение приводит к повышению эффективности работы.</a:t>
            </a:r>
          </a:p>
        </p:txBody>
      </p:sp>
      <p:sp>
        <p:nvSpPr>
          <p:cNvPr id="151556" name="Прямоугольник 4"/>
          <p:cNvSpPr>
            <a:spLocks noChangeArrowheads="1"/>
          </p:cNvSpPr>
          <p:nvPr/>
        </p:nvSpPr>
        <p:spPr bwMode="auto">
          <a:xfrm>
            <a:off x="971550" y="4581525"/>
            <a:ext cx="7848600" cy="830263"/>
          </a:xfrm>
          <a:prstGeom prst="rect">
            <a:avLst/>
          </a:prstGeom>
          <a:noFill/>
          <a:ln w="9525">
            <a:noFill/>
            <a:miter lim="800000"/>
            <a:headEnd/>
            <a:tailEnd/>
          </a:ln>
        </p:spPr>
        <p:txBody>
          <a:bodyPr>
            <a:spAutoFit/>
          </a:bodyPr>
          <a:lstStyle/>
          <a:p>
            <a:pPr algn="just" eaLnBrk="0" hangingPunct="0"/>
            <a:r>
              <a:rPr lang="ru-RU" altLang="ru-RU" sz="1600" b="1" i="1">
                <a:solidFill>
                  <a:srgbClr val="003300"/>
                </a:solidFill>
              </a:rPr>
              <a:t>Пример:</a:t>
            </a:r>
            <a:r>
              <a:rPr lang="ru-RU" altLang="ru-RU" sz="1600" i="1">
                <a:solidFill>
                  <a:srgbClr val="003300"/>
                </a:solidFill>
              </a:rPr>
              <a:t> разное восприятие нового продукта работниками конструкторского отдела, производственного и маркетинга, позволяет лучше учесть потребительские запросы и возможности организации.</a:t>
            </a:r>
            <a:endParaRPr lang="ru-RU" altLang="ru-RU" sz="1600" i="1"/>
          </a:p>
        </p:txBody>
      </p:sp>
      <p:cxnSp>
        <p:nvCxnSpPr>
          <p:cNvPr id="6" name="Прямая соединительная линия 5"/>
          <p:cNvCxnSpPr/>
          <p:nvPr/>
        </p:nvCxnSpPr>
        <p:spPr>
          <a:xfrm rot="5400000">
            <a:off x="215900" y="4997450"/>
            <a:ext cx="1079500" cy="0"/>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151558" name="Прямоугольник 6"/>
          <p:cNvSpPr>
            <a:spLocks noChangeArrowheads="1"/>
          </p:cNvSpPr>
          <p:nvPr/>
        </p:nvSpPr>
        <p:spPr bwMode="auto">
          <a:xfrm>
            <a:off x="107950" y="5661025"/>
            <a:ext cx="8928100" cy="1108075"/>
          </a:xfrm>
          <a:prstGeom prst="rect">
            <a:avLst/>
          </a:prstGeom>
          <a:noFill/>
          <a:ln w="9525">
            <a:noFill/>
            <a:miter lim="800000"/>
            <a:headEnd/>
            <a:tailEnd/>
          </a:ln>
        </p:spPr>
        <p:txBody>
          <a:bodyPr>
            <a:spAutoFit/>
          </a:bodyPr>
          <a:lstStyle/>
          <a:p>
            <a:pPr algn="just" eaLnBrk="0" hangingPunct="0"/>
            <a:r>
              <a:rPr lang="ru-RU" altLang="ru-RU" sz="2200">
                <a:solidFill>
                  <a:srgbClr val="003300"/>
                </a:solidFill>
              </a:rPr>
              <a:t>Конструктивные конфликты часто искусственно встраиваются в структуру организации для получения нужного эффекта. Визирование документов «разумное» в разных службах. </a:t>
            </a:r>
          </a:p>
        </p:txBody>
      </p:sp>
      <p:sp>
        <p:nvSpPr>
          <p:cNvPr id="15155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156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92688B2-CC39-48DF-A3A4-AD59B98D1036}" type="slidenum">
              <a:rPr lang="ru-RU" altLang="ru-RU" sz="800" smtClean="0">
                <a:solidFill>
                  <a:srgbClr val="003300"/>
                </a:solidFill>
                <a:latin typeface="Arial" charset="0"/>
                <a:cs typeface="Arial" charset="0"/>
              </a:rPr>
              <a:pPr fontAlgn="base">
                <a:spcBef>
                  <a:spcPct val="0"/>
                </a:spcBef>
                <a:spcAft>
                  <a:spcPct val="0"/>
                </a:spcAft>
              </a:pPr>
              <a:t>147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825" y="333375"/>
            <a:ext cx="3889375" cy="6191250"/>
          </a:xfrm>
          <a:prstGeom prst="rect">
            <a:avLst/>
          </a:prstGeom>
          <a:noFill/>
          <a:ln w="38100">
            <a:solidFill>
              <a:srgbClr val="003300"/>
            </a:solidFill>
          </a:ln>
          <a:effectLst>
            <a:outerShdw blurRad="50800" dist="38100" dir="27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a:tabLst>
                <a:tab pos="457200" algn="l"/>
              </a:tabLst>
              <a:defRPr>
                <a:solidFill>
                  <a:schemeClr val="tx1"/>
                </a:solidFill>
                <a:latin typeface="Calibri" pitchFamily="34" charset="0"/>
              </a:defRPr>
            </a:lvl1pPr>
            <a:lvl2pPr marL="742950" indent="-285750">
              <a:tabLst>
                <a:tab pos="457200" algn="l"/>
              </a:tabLst>
              <a:defRPr>
                <a:solidFill>
                  <a:schemeClr val="tx1"/>
                </a:solidFill>
                <a:latin typeface="Calibri" pitchFamily="34" charset="0"/>
              </a:defRPr>
            </a:lvl2pPr>
            <a:lvl3pPr marL="1143000" indent="-228600">
              <a:tabLst>
                <a:tab pos="457200" algn="l"/>
              </a:tabLst>
              <a:defRPr>
                <a:solidFill>
                  <a:schemeClr val="tx1"/>
                </a:solidFill>
                <a:latin typeface="Calibri" pitchFamily="34" charset="0"/>
              </a:defRPr>
            </a:lvl3pPr>
            <a:lvl4pPr marL="1600200" indent="-228600">
              <a:tabLst>
                <a:tab pos="457200" algn="l"/>
              </a:tabLst>
              <a:defRPr>
                <a:solidFill>
                  <a:schemeClr val="tx1"/>
                </a:solidFill>
                <a:latin typeface="Calibri" pitchFamily="34" charset="0"/>
              </a:defRPr>
            </a:lvl4pPr>
            <a:lvl5pPr marL="2057400" indent="-228600">
              <a:tabLst>
                <a:tab pos="457200" algn="l"/>
              </a:tabLst>
              <a:defRPr>
                <a:solidFill>
                  <a:schemeClr val="tx1"/>
                </a:solidFill>
                <a:latin typeface="Calibri" pitchFamily="34" charset="0"/>
              </a:defRPr>
            </a:lvl5pPr>
            <a:lvl6pPr marL="2514600" indent="-228600" fontAlgn="base">
              <a:spcBef>
                <a:spcPct val="0"/>
              </a:spcBef>
              <a:spcAft>
                <a:spcPct val="0"/>
              </a:spcAft>
              <a:tabLst>
                <a:tab pos="457200" algn="l"/>
              </a:tabLst>
              <a:defRPr>
                <a:solidFill>
                  <a:schemeClr val="tx1"/>
                </a:solidFill>
                <a:latin typeface="Calibri" pitchFamily="34" charset="0"/>
              </a:defRPr>
            </a:lvl6pPr>
            <a:lvl7pPr marL="2971800" indent="-228600" fontAlgn="base">
              <a:spcBef>
                <a:spcPct val="0"/>
              </a:spcBef>
              <a:spcAft>
                <a:spcPct val="0"/>
              </a:spcAft>
              <a:tabLst>
                <a:tab pos="457200" algn="l"/>
              </a:tabLst>
              <a:defRPr>
                <a:solidFill>
                  <a:schemeClr val="tx1"/>
                </a:solidFill>
                <a:latin typeface="Calibri" pitchFamily="34" charset="0"/>
              </a:defRPr>
            </a:lvl7pPr>
            <a:lvl8pPr marL="3429000" indent="-228600" fontAlgn="base">
              <a:spcBef>
                <a:spcPct val="0"/>
              </a:spcBef>
              <a:spcAft>
                <a:spcPct val="0"/>
              </a:spcAft>
              <a:tabLst>
                <a:tab pos="457200" algn="l"/>
              </a:tabLst>
              <a:defRPr>
                <a:solidFill>
                  <a:schemeClr val="tx1"/>
                </a:solidFill>
                <a:latin typeface="Calibri" pitchFamily="34" charset="0"/>
              </a:defRPr>
            </a:lvl8pPr>
            <a:lvl9pPr marL="3886200" indent="-228600" fontAlgn="base">
              <a:spcBef>
                <a:spcPct val="0"/>
              </a:spcBef>
              <a:spcAft>
                <a:spcPct val="0"/>
              </a:spcAft>
              <a:tabLst>
                <a:tab pos="457200" algn="l"/>
              </a:tabLst>
              <a:defRPr>
                <a:solidFill>
                  <a:schemeClr val="tx1"/>
                </a:solidFill>
                <a:latin typeface="Calibri" pitchFamily="34" charset="0"/>
              </a:defRPr>
            </a:lvl9pPr>
          </a:lstStyle>
          <a:p>
            <a:pPr algn="ctr">
              <a:defRPr/>
            </a:pPr>
            <a:endParaRPr lang="ru-RU" altLang="ru-RU" sz="1400" b="1">
              <a:solidFill>
                <a:srgbClr val="003300"/>
              </a:solidFill>
              <a:latin typeface="Arial" panose="020B0604020202020204" pitchFamily="34" charset="0"/>
              <a:cs typeface="Arial" panose="020B0604020202020204" pitchFamily="34" charset="0"/>
            </a:endParaRPr>
          </a:p>
          <a:p>
            <a:pPr algn="ctr">
              <a:defRPr/>
            </a:pPr>
            <a:r>
              <a:rPr lang="ru-RU" altLang="ru-RU" sz="2800" b="1">
                <a:solidFill>
                  <a:srgbClr val="003300"/>
                </a:solidFill>
                <a:latin typeface="Arial" panose="020B0604020202020204" pitchFamily="34" charset="0"/>
                <a:cs typeface="Arial" panose="020B0604020202020204" pitchFamily="34" charset="0"/>
              </a:rPr>
              <a:t>Источники </a:t>
            </a:r>
          </a:p>
          <a:p>
            <a:pPr algn="ctr">
              <a:defRPr/>
            </a:pPr>
            <a:r>
              <a:rPr lang="ru-RU" altLang="ru-RU" sz="2800" b="1">
                <a:solidFill>
                  <a:srgbClr val="003300"/>
                </a:solidFill>
                <a:latin typeface="Arial" panose="020B0604020202020204" pitchFamily="34" charset="0"/>
                <a:cs typeface="Arial" panose="020B0604020202020204" pitchFamily="34" charset="0"/>
              </a:rPr>
              <a:t>конфликтов:</a:t>
            </a:r>
          </a:p>
        </p:txBody>
      </p:sp>
      <p:sp>
        <p:nvSpPr>
          <p:cNvPr id="3" name="Прямоугольник 2"/>
          <p:cNvSpPr/>
          <p:nvPr/>
        </p:nvSpPr>
        <p:spPr>
          <a:xfrm>
            <a:off x="5003800" y="333375"/>
            <a:ext cx="3889375" cy="6191250"/>
          </a:xfrm>
          <a:prstGeom prst="rect">
            <a:avLst/>
          </a:prstGeom>
          <a:noFill/>
          <a:ln w="38100">
            <a:solidFill>
              <a:srgbClr val="003300"/>
            </a:solidFill>
          </a:ln>
          <a:effectLst>
            <a:outerShdw blurRad="50800" dist="38100" dir="27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ru-RU" altLang="ru-RU" sz="1400" b="1">
              <a:solidFill>
                <a:srgbClr val="003300"/>
              </a:solidFill>
              <a:latin typeface="Arial" panose="020B0604020202020204" pitchFamily="34" charset="0"/>
              <a:cs typeface="Arial" panose="020B0604020202020204" pitchFamily="34" charset="0"/>
            </a:endParaRPr>
          </a:p>
          <a:p>
            <a:pPr algn="ctr">
              <a:defRPr/>
            </a:pPr>
            <a:r>
              <a:rPr lang="ru-RU" altLang="ru-RU" sz="2800" b="1">
                <a:solidFill>
                  <a:srgbClr val="003300"/>
                </a:solidFill>
                <a:latin typeface="Arial" panose="020B0604020202020204" pitchFamily="34" charset="0"/>
                <a:cs typeface="Arial" panose="020B0604020202020204" pitchFamily="34" charset="0"/>
              </a:rPr>
              <a:t>Пути разрешения конфликтов:</a:t>
            </a:r>
          </a:p>
          <a:p>
            <a:pPr algn="ctr">
              <a:defRPr/>
            </a:pPr>
            <a:endParaRPr lang="ru-RU" altLang="ru-RU">
              <a:solidFill>
                <a:srgbClr val="FFFFFF"/>
              </a:solidFill>
              <a:latin typeface="Arial" panose="020B0604020202020204" pitchFamily="34" charset="0"/>
              <a:cs typeface="Arial" panose="020B0604020202020204" pitchFamily="34" charset="0"/>
            </a:endParaRPr>
          </a:p>
        </p:txBody>
      </p:sp>
      <p:sp>
        <p:nvSpPr>
          <p:cNvPr id="152580" name="Прямоугольник 3"/>
          <p:cNvSpPr>
            <a:spLocks noChangeArrowheads="1"/>
          </p:cNvSpPr>
          <p:nvPr/>
        </p:nvSpPr>
        <p:spPr bwMode="auto">
          <a:xfrm>
            <a:off x="5148263" y="1773238"/>
            <a:ext cx="3600450" cy="4584700"/>
          </a:xfrm>
          <a:prstGeom prst="rect">
            <a:avLst/>
          </a:prstGeom>
          <a:noFill/>
          <a:ln w="9525">
            <a:noFill/>
            <a:miter lim="800000"/>
            <a:headEnd/>
            <a:tailEnd/>
          </a:ln>
        </p:spPr>
        <p:txBody>
          <a:bodyPr>
            <a:spAutoFit/>
          </a:bodyPr>
          <a:lstStyle/>
          <a:p>
            <a:pPr eaLnBrk="0" hangingPunct="0">
              <a:lnSpc>
                <a:spcPts val="3200"/>
              </a:lnSpc>
              <a:buFontTx/>
              <a:buChar char="•"/>
              <a:tabLst>
                <a:tab pos="457200" algn="l"/>
              </a:tabLst>
            </a:pPr>
            <a:r>
              <a:rPr lang="ru-RU" altLang="ru-RU" sz="2400">
                <a:solidFill>
                  <a:srgbClr val="003300"/>
                </a:solidFill>
              </a:rPr>
              <a:t> Сила;</a:t>
            </a:r>
            <a:endParaRPr lang="ru-RU" altLang="ru-RU" sz="2400"/>
          </a:p>
          <a:p>
            <a:pPr eaLnBrk="0" hangingPunct="0">
              <a:lnSpc>
                <a:spcPts val="3200"/>
              </a:lnSpc>
              <a:buFontTx/>
              <a:buChar char="•"/>
              <a:tabLst>
                <a:tab pos="457200" algn="l"/>
              </a:tabLst>
            </a:pPr>
            <a:r>
              <a:rPr lang="ru-RU" altLang="ru-RU" sz="2400">
                <a:solidFill>
                  <a:srgbClr val="003300"/>
                </a:solidFill>
              </a:rPr>
              <a:t> Власть;</a:t>
            </a:r>
            <a:endParaRPr lang="ru-RU" altLang="ru-RU" sz="2400"/>
          </a:p>
          <a:p>
            <a:pPr eaLnBrk="0" hangingPunct="0">
              <a:lnSpc>
                <a:spcPts val="3200"/>
              </a:lnSpc>
              <a:buFontTx/>
              <a:buChar char="•"/>
              <a:tabLst>
                <a:tab pos="457200" algn="l"/>
              </a:tabLst>
            </a:pPr>
            <a:r>
              <a:rPr lang="ru-RU" altLang="ru-RU" sz="2400">
                <a:solidFill>
                  <a:srgbClr val="003300"/>
                </a:solidFill>
              </a:rPr>
              <a:t> Убеждение;</a:t>
            </a:r>
            <a:endParaRPr lang="ru-RU" altLang="ru-RU" sz="2400"/>
          </a:p>
          <a:p>
            <a:pPr eaLnBrk="0" hangingPunct="0">
              <a:lnSpc>
                <a:spcPts val="3200"/>
              </a:lnSpc>
              <a:buFontTx/>
              <a:buChar char="•"/>
              <a:tabLst>
                <a:tab pos="457200" algn="l"/>
              </a:tabLst>
            </a:pPr>
            <a:r>
              <a:rPr lang="ru-RU" altLang="ru-RU" sz="2400">
                <a:solidFill>
                  <a:srgbClr val="003300"/>
                </a:solidFill>
              </a:rPr>
              <a:t> Сотрудничество;</a:t>
            </a:r>
            <a:endParaRPr lang="ru-RU" altLang="ru-RU" sz="2400"/>
          </a:p>
          <a:p>
            <a:pPr eaLnBrk="0" hangingPunct="0">
              <a:lnSpc>
                <a:spcPts val="3200"/>
              </a:lnSpc>
              <a:buFontTx/>
              <a:buChar char="•"/>
              <a:tabLst>
                <a:tab pos="457200" algn="l"/>
              </a:tabLst>
            </a:pPr>
            <a:r>
              <a:rPr lang="ru-RU" altLang="ru-RU" sz="2400">
                <a:solidFill>
                  <a:srgbClr val="003300"/>
                </a:solidFill>
              </a:rPr>
              <a:t> Компромисс;</a:t>
            </a:r>
            <a:endParaRPr lang="ru-RU" altLang="ru-RU" sz="2400"/>
          </a:p>
          <a:p>
            <a:pPr eaLnBrk="0" hangingPunct="0">
              <a:lnSpc>
                <a:spcPts val="3200"/>
              </a:lnSpc>
              <a:buFontTx/>
              <a:buChar char="•"/>
              <a:tabLst>
                <a:tab pos="457200" algn="l"/>
              </a:tabLst>
            </a:pPr>
            <a:r>
              <a:rPr lang="ru-RU" altLang="ru-RU" sz="2400">
                <a:solidFill>
                  <a:srgbClr val="003300"/>
                </a:solidFill>
              </a:rPr>
              <a:t> Уход от конфликтов;</a:t>
            </a:r>
            <a:endParaRPr lang="ru-RU" altLang="ru-RU" sz="2400"/>
          </a:p>
          <a:p>
            <a:pPr eaLnBrk="0" hangingPunct="0">
              <a:lnSpc>
                <a:spcPts val="3200"/>
              </a:lnSpc>
              <a:buFontTx/>
              <a:buChar char="•"/>
              <a:tabLst>
                <a:tab pos="457200" algn="l"/>
              </a:tabLst>
            </a:pPr>
            <a:r>
              <a:rPr lang="ru-RU" altLang="ru-RU" sz="2400">
                <a:solidFill>
                  <a:srgbClr val="003300"/>
                </a:solidFill>
              </a:rPr>
              <a:t> Согласие сдаться;</a:t>
            </a:r>
            <a:endParaRPr lang="ru-RU" altLang="ru-RU" sz="2400"/>
          </a:p>
          <a:p>
            <a:pPr eaLnBrk="0" hangingPunct="0">
              <a:lnSpc>
                <a:spcPts val="3200"/>
              </a:lnSpc>
              <a:buFontTx/>
              <a:buChar char="•"/>
              <a:tabLst>
                <a:tab pos="457200" algn="l"/>
              </a:tabLst>
            </a:pPr>
            <a:r>
              <a:rPr lang="ru-RU" altLang="ru-RU" sz="2400">
                <a:solidFill>
                  <a:srgbClr val="003300"/>
                </a:solidFill>
              </a:rPr>
              <a:t> Привлечение третьей силы;</a:t>
            </a:r>
            <a:endParaRPr lang="ru-RU" altLang="ru-RU" sz="2400"/>
          </a:p>
          <a:p>
            <a:pPr eaLnBrk="0" hangingPunct="0">
              <a:lnSpc>
                <a:spcPts val="3200"/>
              </a:lnSpc>
              <a:buFontTx/>
              <a:buChar char="•"/>
              <a:tabLst>
                <a:tab pos="457200" algn="l"/>
              </a:tabLst>
            </a:pPr>
            <a:r>
              <a:rPr lang="ru-RU" altLang="ru-RU" sz="2400">
                <a:solidFill>
                  <a:srgbClr val="003300"/>
                </a:solidFill>
              </a:rPr>
              <a:t> Ведение игры     </a:t>
            </a:r>
          </a:p>
          <a:p>
            <a:pPr eaLnBrk="0" hangingPunct="0">
              <a:lnSpc>
                <a:spcPts val="3200"/>
              </a:lnSpc>
              <a:tabLst>
                <a:tab pos="457200" algn="l"/>
              </a:tabLst>
            </a:pPr>
            <a:r>
              <a:rPr lang="ru-RU" altLang="ru-RU" sz="2400">
                <a:solidFill>
                  <a:srgbClr val="003300"/>
                </a:solidFill>
              </a:rPr>
              <a:t>и т.д.</a:t>
            </a:r>
            <a:endParaRPr lang="ru-RU" altLang="ru-RU" sz="2400"/>
          </a:p>
        </p:txBody>
      </p:sp>
      <p:sp>
        <p:nvSpPr>
          <p:cNvPr id="152581" name="Прямоугольник 4"/>
          <p:cNvSpPr>
            <a:spLocks noChangeArrowheads="1"/>
          </p:cNvSpPr>
          <p:nvPr/>
        </p:nvSpPr>
        <p:spPr bwMode="auto">
          <a:xfrm>
            <a:off x="395288" y="1773238"/>
            <a:ext cx="3600450" cy="4195762"/>
          </a:xfrm>
          <a:prstGeom prst="rect">
            <a:avLst/>
          </a:prstGeom>
          <a:noFill/>
          <a:ln w="9525">
            <a:noFill/>
            <a:miter lim="800000"/>
            <a:headEnd/>
            <a:tailEnd/>
          </a:ln>
        </p:spPr>
        <p:txBody>
          <a:bodyPr>
            <a:spAutoFit/>
          </a:bodyPr>
          <a:lstStyle/>
          <a:p>
            <a:pPr eaLnBrk="0" hangingPunct="0">
              <a:lnSpc>
                <a:spcPts val="3200"/>
              </a:lnSpc>
              <a:buFontTx/>
              <a:buChar char="•"/>
              <a:tabLst>
                <a:tab pos="457200" algn="l"/>
              </a:tabLst>
            </a:pPr>
            <a:r>
              <a:rPr lang="ru-RU" altLang="ru-RU" sz="2400">
                <a:solidFill>
                  <a:srgbClr val="003300"/>
                </a:solidFill>
              </a:rPr>
              <a:t> Дефицит ресурсов;</a:t>
            </a:r>
            <a:endParaRPr lang="ru-RU" altLang="ru-RU" sz="2400"/>
          </a:p>
          <a:p>
            <a:pPr eaLnBrk="0" hangingPunct="0">
              <a:lnSpc>
                <a:spcPts val="3200"/>
              </a:lnSpc>
              <a:buFontTx/>
              <a:buChar char="•"/>
              <a:tabLst>
                <a:tab pos="457200" algn="l"/>
              </a:tabLst>
            </a:pPr>
            <a:r>
              <a:rPr lang="ru-RU" altLang="ru-RU" sz="2400">
                <a:solidFill>
                  <a:srgbClr val="003300"/>
                </a:solidFill>
              </a:rPr>
              <a:t> Неодинаковый вклад в дело;</a:t>
            </a:r>
            <a:endParaRPr lang="ru-RU" altLang="ru-RU" sz="2400"/>
          </a:p>
          <a:p>
            <a:pPr eaLnBrk="0" hangingPunct="0">
              <a:lnSpc>
                <a:spcPts val="3200"/>
              </a:lnSpc>
              <a:buFontTx/>
              <a:buChar char="•"/>
              <a:tabLst>
                <a:tab pos="457200" algn="l"/>
              </a:tabLst>
            </a:pPr>
            <a:r>
              <a:rPr lang="ru-RU" altLang="ru-RU" sz="2400">
                <a:solidFill>
                  <a:srgbClr val="003300"/>
                </a:solidFill>
              </a:rPr>
              <a:t> Несбывшиеся ожидания;</a:t>
            </a:r>
            <a:endParaRPr lang="ru-RU" altLang="ru-RU" sz="2400"/>
          </a:p>
          <a:p>
            <a:pPr eaLnBrk="0" hangingPunct="0">
              <a:lnSpc>
                <a:spcPts val="3200"/>
              </a:lnSpc>
              <a:buFontTx/>
              <a:buChar char="•"/>
              <a:tabLst>
                <a:tab pos="457200" algn="l"/>
              </a:tabLst>
            </a:pPr>
            <a:r>
              <a:rPr lang="ru-RU" altLang="ru-RU" sz="2400">
                <a:solidFill>
                  <a:srgbClr val="003300"/>
                </a:solidFill>
              </a:rPr>
              <a:t> Недостаток самостоятельности;</a:t>
            </a:r>
            <a:endParaRPr lang="ru-RU" altLang="ru-RU" sz="2400"/>
          </a:p>
          <a:p>
            <a:pPr eaLnBrk="0" hangingPunct="0">
              <a:lnSpc>
                <a:spcPts val="3200"/>
              </a:lnSpc>
              <a:buFontTx/>
              <a:buChar char="•"/>
              <a:tabLst>
                <a:tab pos="457200" algn="l"/>
              </a:tabLst>
            </a:pPr>
            <a:r>
              <a:rPr lang="ru-RU" altLang="ru-RU" sz="2400">
                <a:solidFill>
                  <a:srgbClr val="003300"/>
                </a:solidFill>
              </a:rPr>
              <a:t> Неправильно выбранное руководство.</a:t>
            </a:r>
            <a:endParaRPr lang="ru-RU" altLang="ru-RU" sz="2400"/>
          </a:p>
        </p:txBody>
      </p:sp>
      <p:sp>
        <p:nvSpPr>
          <p:cNvPr id="15258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258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38B990D-CB28-4295-83B9-5F039E690B1F}" type="slidenum">
              <a:rPr lang="ru-RU" altLang="ru-RU" sz="800" smtClean="0">
                <a:solidFill>
                  <a:srgbClr val="003300"/>
                </a:solidFill>
                <a:latin typeface="Arial" charset="0"/>
                <a:cs typeface="Arial" charset="0"/>
              </a:rPr>
              <a:pPr fontAlgn="base">
                <a:spcBef>
                  <a:spcPct val="0"/>
                </a:spcBef>
                <a:spcAft>
                  <a:spcPct val="0"/>
                </a:spcAft>
              </a:pPr>
              <a:t>148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Прямоугольник 2"/>
          <p:cNvSpPr>
            <a:spLocks noChangeArrowheads="1"/>
          </p:cNvSpPr>
          <p:nvPr/>
        </p:nvSpPr>
        <p:spPr bwMode="auto">
          <a:xfrm>
            <a:off x="107950" y="765175"/>
            <a:ext cx="8928100" cy="830263"/>
          </a:xfrm>
          <a:prstGeom prst="rect">
            <a:avLst/>
          </a:prstGeom>
          <a:noFill/>
          <a:ln w="9525">
            <a:noFill/>
            <a:miter lim="800000"/>
            <a:headEnd/>
            <a:tailEnd/>
          </a:ln>
        </p:spPr>
        <p:txBody>
          <a:bodyPr>
            <a:spAutoFit/>
          </a:bodyPr>
          <a:lstStyle/>
          <a:p>
            <a:pPr algn="just" eaLnBrk="0" hangingPunct="0">
              <a:tabLst>
                <a:tab pos="457200" algn="l"/>
              </a:tabLst>
            </a:pPr>
            <a:r>
              <a:rPr lang="ru-RU" altLang="ru-RU" sz="2400">
                <a:solidFill>
                  <a:srgbClr val="003300"/>
                </a:solidFill>
              </a:rPr>
              <a:t>В соответствии с уровнями организационного взаимодействия существуют </a:t>
            </a:r>
            <a:r>
              <a:rPr lang="ru-RU" altLang="ru-RU" sz="2400" b="1">
                <a:solidFill>
                  <a:srgbClr val="669900"/>
                </a:solidFill>
              </a:rPr>
              <a:t>5 уровней конфликтов</a:t>
            </a:r>
            <a:r>
              <a:rPr lang="ru-RU" altLang="ru-RU" sz="2400">
                <a:solidFill>
                  <a:srgbClr val="003300"/>
                </a:solidFill>
              </a:rPr>
              <a:t>:</a:t>
            </a:r>
            <a:endParaRPr lang="ru-RU" altLang="ru-RU" sz="2400"/>
          </a:p>
        </p:txBody>
      </p:sp>
      <p:sp>
        <p:nvSpPr>
          <p:cNvPr id="4" name="Прямоугольник 3"/>
          <p:cNvSpPr/>
          <p:nvPr/>
        </p:nvSpPr>
        <p:spPr>
          <a:xfrm>
            <a:off x="0" y="115888"/>
            <a:ext cx="9144000" cy="523875"/>
          </a:xfrm>
          <a:prstGeom prst="rect">
            <a:avLst/>
          </a:prstGeom>
        </p:spPr>
        <p:txBody>
          <a:bodyPr>
            <a:spAutoFit/>
          </a:bodyPr>
          <a:lstStyle>
            <a:lvl1pPr>
              <a:tabLst>
                <a:tab pos="457200" algn="l"/>
              </a:tabLst>
              <a:defRPr>
                <a:solidFill>
                  <a:schemeClr val="tx1"/>
                </a:solidFill>
                <a:latin typeface="Calibri" pitchFamily="34" charset="0"/>
              </a:defRPr>
            </a:lvl1pPr>
            <a:lvl2pPr marL="742950" indent="-285750">
              <a:tabLst>
                <a:tab pos="457200" algn="l"/>
              </a:tabLst>
              <a:defRPr>
                <a:solidFill>
                  <a:schemeClr val="tx1"/>
                </a:solidFill>
                <a:latin typeface="Calibri" pitchFamily="34" charset="0"/>
              </a:defRPr>
            </a:lvl2pPr>
            <a:lvl3pPr marL="1143000" indent="-228600">
              <a:tabLst>
                <a:tab pos="457200" algn="l"/>
              </a:tabLst>
              <a:defRPr>
                <a:solidFill>
                  <a:schemeClr val="tx1"/>
                </a:solidFill>
                <a:latin typeface="Calibri" pitchFamily="34" charset="0"/>
              </a:defRPr>
            </a:lvl3pPr>
            <a:lvl4pPr marL="1600200" indent="-228600">
              <a:tabLst>
                <a:tab pos="457200" algn="l"/>
              </a:tabLst>
              <a:defRPr>
                <a:solidFill>
                  <a:schemeClr val="tx1"/>
                </a:solidFill>
                <a:latin typeface="Calibri" pitchFamily="34" charset="0"/>
              </a:defRPr>
            </a:lvl4pPr>
            <a:lvl5pPr marL="2057400" indent="-228600">
              <a:tabLst>
                <a:tab pos="457200" algn="l"/>
              </a:tabLst>
              <a:defRPr>
                <a:solidFill>
                  <a:schemeClr val="tx1"/>
                </a:solidFill>
                <a:latin typeface="Calibri" pitchFamily="34" charset="0"/>
              </a:defRPr>
            </a:lvl5pPr>
            <a:lvl6pPr marL="2514600" indent="-228600" fontAlgn="base">
              <a:spcBef>
                <a:spcPct val="0"/>
              </a:spcBef>
              <a:spcAft>
                <a:spcPct val="0"/>
              </a:spcAft>
              <a:tabLst>
                <a:tab pos="457200" algn="l"/>
              </a:tabLst>
              <a:defRPr>
                <a:solidFill>
                  <a:schemeClr val="tx1"/>
                </a:solidFill>
                <a:latin typeface="Calibri" pitchFamily="34" charset="0"/>
              </a:defRPr>
            </a:lvl6pPr>
            <a:lvl7pPr marL="2971800" indent="-228600" fontAlgn="base">
              <a:spcBef>
                <a:spcPct val="0"/>
              </a:spcBef>
              <a:spcAft>
                <a:spcPct val="0"/>
              </a:spcAft>
              <a:tabLst>
                <a:tab pos="457200" algn="l"/>
              </a:tabLst>
              <a:defRPr>
                <a:solidFill>
                  <a:schemeClr val="tx1"/>
                </a:solidFill>
                <a:latin typeface="Calibri" pitchFamily="34" charset="0"/>
              </a:defRPr>
            </a:lvl7pPr>
            <a:lvl8pPr marL="3429000" indent="-228600" fontAlgn="base">
              <a:spcBef>
                <a:spcPct val="0"/>
              </a:spcBef>
              <a:spcAft>
                <a:spcPct val="0"/>
              </a:spcAft>
              <a:tabLst>
                <a:tab pos="457200" algn="l"/>
              </a:tabLst>
              <a:defRPr>
                <a:solidFill>
                  <a:schemeClr val="tx1"/>
                </a:solidFill>
                <a:latin typeface="Calibri" pitchFamily="34" charset="0"/>
              </a:defRPr>
            </a:lvl8pPr>
            <a:lvl9pPr marL="3886200" indent="-228600" fontAlgn="base">
              <a:spcBef>
                <a:spcPct val="0"/>
              </a:spcBef>
              <a:spcAft>
                <a:spcPct val="0"/>
              </a:spcAft>
              <a:tabLst>
                <a:tab pos="457200" algn="l"/>
              </a:tabLst>
              <a:defRPr>
                <a:solidFill>
                  <a:schemeClr val="tx1"/>
                </a:solidFill>
                <a:latin typeface="Calibri" pitchFamily="34" charset="0"/>
              </a:defRPr>
            </a:lvl9pPr>
          </a:lstStyle>
          <a:p>
            <a:pPr algn="ctr">
              <a:defRPr/>
            </a:pPr>
            <a:r>
              <a:rPr lang="ru-RU" altLang="ru-RU" sz="2800" b="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ИЕРАРХИЧЕСКИЕ УРОВНИ КОНФЛИКТА</a:t>
            </a:r>
          </a:p>
        </p:txBody>
      </p:sp>
      <p:sp>
        <p:nvSpPr>
          <p:cNvPr id="153604" name="Прямоугольник 4"/>
          <p:cNvSpPr>
            <a:spLocks noChangeArrowheads="1"/>
          </p:cNvSpPr>
          <p:nvPr/>
        </p:nvSpPr>
        <p:spPr bwMode="auto">
          <a:xfrm>
            <a:off x="919163" y="5441950"/>
            <a:ext cx="8064500" cy="1014413"/>
          </a:xfrm>
          <a:prstGeom prst="rect">
            <a:avLst/>
          </a:prstGeom>
          <a:noFill/>
          <a:ln w="9525">
            <a:noFill/>
            <a:miter lim="800000"/>
            <a:headEnd/>
            <a:tailEnd/>
          </a:ln>
        </p:spPr>
        <p:txBody>
          <a:bodyPr>
            <a:spAutoFit/>
          </a:bodyPr>
          <a:lstStyle/>
          <a:p>
            <a:pPr algn="just" eaLnBrk="0" hangingPunct="0">
              <a:tabLst>
                <a:tab pos="457200" algn="l"/>
              </a:tabLst>
            </a:pPr>
            <a:r>
              <a:rPr lang="ru-RU" altLang="ru-RU" sz="2000" i="1">
                <a:solidFill>
                  <a:srgbClr val="003300"/>
                </a:solidFill>
              </a:rPr>
              <a:t>Наличие связей между уровнями можно интерпретировать </a:t>
            </a:r>
            <a:r>
              <a:rPr lang="ru-RU" altLang="ru-RU" sz="2000" b="1" i="1">
                <a:solidFill>
                  <a:srgbClr val="003300"/>
                </a:solidFill>
              </a:rPr>
              <a:t>примером</a:t>
            </a:r>
            <a:r>
              <a:rPr lang="ru-RU" altLang="ru-RU" sz="2000" i="1">
                <a:solidFill>
                  <a:srgbClr val="003300"/>
                </a:solidFill>
              </a:rPr>
              <a:t>: внутриличностный конфликт может заставить человека действовать агрессивно по отношению к другим.</a:t>
            </a:r>
            <a:r>
              <a:rPr lang="ru-RU" altLang="ru-RU" sz="2000" i="1"/>
              <a:t> </a:t>
            </a:r>
          </a:p>
        </p:txBody>
      </p:sp>
      <p:sp>
        <p:nvSpPr>
          <p:cNvPr id="153605" name="Прямоугольник 5"/>
          <p:cNvSpPr>
            <a:spLocks noChangeArrowheads="1"/>
          </p:cNvSpPr>
          <p:nvPr/>
        </p:nvSpPr>
        <p:spPr bwMode="auto">
          <a:xfrm>
            <a:off x="107950" y="1916113"/>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Внутриличностный конфликт</a:t>
            </a:r>
          </a:p>
        </p:txBody>
      </p:sp>
      <p:sp>
        <p:nvSpPr>
          <p:cNvPr id="153606" name="Прямоугольник 6"/>
          <p:cNvSpPr>
            <a:spLocks noChangeArrowheads="1"/>
          </p:cNvSpPr>
          <p:nvPr/>
        </p:nvSpPr>
        <p:spPr bwMode="auto">
          <a:xfrm>
            <a:off x="1116013" y="2565400"/>
            <a:ext cx="4572000" cy="461963"/>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Межличностный конфликт</a:t>
            </a:r>
          </a:p>
        </p:txBody>
      </p:sp>
      <p:sp>
        <p:nvSpPr>
          <p:cNvPr id="153607" name="Прямоугольник 7"/>
          <p:cNvSpPr>
            <a:spLocks noChangeArrowheads="1"/>
          </p:cNvSpPr>
          <p:nvPr/>
        </p:nvSpPr>
        <p:spPr bwMode="auto">
          <a:xfrm>
            <a:off x="2124075" y="3213100"/>
            <a:ext cx="4572000" cy="461963"/>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внутри группы</a:t>
            </a:r>
          </a:p>
        </p:txBody>
      </p:sp>
      <p:sp>
        <p:nvSpPr>
          <p:cNvPr id="153608" name="Прямоугольник 8"/>
          <p:cNvSpPr>
            <a:spLocks noChangeArrowheads="1"/>
          </p:cNvSpPr>
          <p:nvPr/>
        </p:nvSpPr>
        <p:spPr bwMode="auto">
          <a:xfrm>
            <a:off x="3348038" y="3860800"/>
            <a:ext cx="4572000" cy="461963"/>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между группами</a:t>
            </a:r>
          </a:p>
        </p:txBody>
      </p:sp>
      <p:sp>
        <p:nvSpPr>
          <p:cNvPr id="153609" name="Прямоугольник 9"/>
          <p:cNvSpPr>
            <a:spLocks noChangeArrowheads="1"/>
          </p:cNvSpPr>
          <p:nvPr/>
        </p:nvSpPr>
        <p:spPr bwMode="auto">
          <a:xfrm>
            <a:off x="4427538" y="4508500"/>
            <a:ext cx="4572000" cy="461963"/>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внутри организации</a:t>
            </a:r>
          </a:p>
        </p:txBody>
      </p:sp>
      <p:cxnSp>
        <p:nvCxnSpPr>
          <p:cNvPr id="11" name="Прямая соединительная линия 10"/>
          <p:cNvCxnSpPr/>
          <p:nvPr/>
        </p:nvCxnSpPr>
        <p:spPr>
          <a:xfrm rot="5400000">
            <a:off x="108744" y="5949157"/>
            <a:ext cx="1150937" cy="0"/>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15361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361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E1590D0-4F65-40B1-916E-57645967320D}" type="slidenum">
              <a:rPr lang="ru-RU" altLang="ru-RU" sz="800" smtClean="0">
                <a:solidFill>
                  <a:srgbClr val="003300"/>
                </a:solidFill>
                <a:latin typeface="Arial" charset="0"/>
                <a:cs typeface="Arial" charset="0"/>
              </a:rPr>
              <a:pPr fontAlgn="base">
                <a:spcBef>
                  <a:spcPct val="0"/>
                </a:spcBef>
                <a:spcAft>
                  <a:spcPct val="0"/>
                </a:spcAft>
              </a:pPr>
              <a:t>149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авнобедренный треугольник 2"/>
          <p:cNvSpPr/>
          <p:nvPr/>
        </p:nvSpPr>
        <p:spPr>
          <a:xfrm>
            <a:off x="107950" y="765175"/>
            <a:ext cx="8928100" cy="5759450"/>
          </a:xfrm>
          <a:prstGeom prst="triangle">
            <a:avLst/>
          </a:prstGeom>
          <a:gradFill>
            <a:gsLst>
              <a:gs pos="0">
                <a:srgbClr val="669900"/>
              </a:gs>
              <a:gs pos="100000">
                <a:schemeClr val="bg1"/>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6387" name="Прямоугольник 3"/>
          <p:cNvSpPr>
            <a:spLocks noChangeArrowheads="1"/>
          </p:cNvSpPr>
          <p:nvPr/>
        </p:nvSpPr>
        <p:spPr bwMode="auto">
          <a:xfrm>
            <a:off x="0" y="115888"/>
            <a:ext cx="9144000" cy="523875"/>
          </a:xfrm>
          <a:prstGeom prst="rect">
            <a:avLst/>
          </a:prstGeom>
          <a:noFill/>
          <a:ln w="9525">
            <a:noFill/>
            <a:miter lim="800000"/>
            <a:headEnd/>
            <a:tailEnd/>
          </a:ln>
        </p:spPr>
        <p:txBody>
          <a:bodyPr>
            <a:spAutoFit/>
          </a:bodyPr>
          <a:lstStyle/>
          <a:p>
            <a:pPr algn="ctr" hangingPunct="0"/>
            <a:r>
              <a:rPr lang="ru-RU" altLang="ru-RU" sz="2800" b="1">
                <a:solidFill>
                  <a:srgbClr val="669900"/>
                </a:solidFill>
              </a:rPr>
              <a:t>Уровни управления</a:t>
            </a:r>
          </a:p>
        </p:txBody>
      </p:sp>
      <p:sp>
        <p:nvSpPr>
          <p:cNvPr id="16388" name="Прямоугольник 4"/>
          <p:cNvSpPr>
            <a:spLocks noChangeArrowheads="1"/>
          </p:cNvSpPr>
          <p:nvPr/>
        </p:nvSpPr>
        <p:spPr bwMode="auto">
          <a:xfrm>
            <a:off x="2424113" y="2060575"/>
            <a:ext cx="4295775" cy="2154238"/>
          </a:xfrm>
          <a:prstGeom prst="rect">
            <a:avLst/>
          </a:prstGeom>
          <a:noFill/>
          <a:ln w="9525">
            <a:noFill/>
            <a:miter lim="800000"/>
            <a:headEnd/>
            <a:tailEnd/>
          </a:ln>
        </p:spPr>
        <p:txBody>
          <a:bodyPr>
            <a:spAutoFit/>
          </a:bodyPr>
          <a:lstStyle/>
          <a:p>
            <a:pPr algn="ctr" hangingPunct="0"/>
            <a:r>
              <a:rPr lang="ru-RU" altLang="ru-RU" b="1" u="sng">
                <a:solidFill>
                  <a:srgbClr val="003300"/>
                </a:solidFill>
              </a:rPr>
              <a:t>Высший </a:t>
            </a:r>
          </a:p>
          <a:p>
            <a:pPr algn="ctr" hangingPunct="0"/>
            <a:r>
              <a:rPr lang="ru-RU" altLang="ru-RU" b="1" u="sng">
                <a:solidFill>
                  <a:srgbClr val="003300"/>
                </a:solidFill>
              </a:rPr>
              <a:t>(институциональный) </a:t>
            </a:r>
          </a:p>
          <a:p>
            <a:pPr algn="ctr" hangingPunct="0"/>
            <a:endParaRPr lang="ru-RU" altLang="ru-RU" sz="800">
              <a:solidFill>
                <a:srgbClr val="003300"/>
              </a:solidFill>
            </a:endParaRPr>
          </a:p>
          <a:p>
            <a:pPr algn="ctr" hangingPunct="0"/>
            <a:r>
              <a:rPr lang="ru-RU" altLang="ru-RU">
                <a:solidFill>
                  <a:srgbClr val="003300"/>
                </a:solidFill>
              </a:rPr>
              <a:t>отвечает за принятие </a:t>
            </a:r>
          </a:p>
          <a:p>
            <a:pPr algn="ctr" hangingPunct="0"/>
            <a:r>
              <a:rPr lang="ru-RU" altLang="ru-RU">
                <a:solidFill>
                  <a:srgbClr val="003300"/>
                </a:solidFill>
              </a:rPr>
              <a:t>решений для всей организации</a:t>
            </a:r>
          </a:p>
          <a:p>
            <a:pPr algn="ctr" hangingPunct="0"/>
            <a:r>
              <a:rPr lang="ru-RU" altLang="ru-RU">
                <a:solidFill>
                  <a:srgbClr val="003300"/>
                </a:solidFill>
              </a:rPr>
              <a:t>(вид деятельности, видение, миссия, стратегия, структура, корпоративная культура, тип производства и т.п.)</a:t>
            </a:r>
          </a:p>
        </p:txBody>
      </p:sp>
      <p:sp>
        <p:nvSpPr>
          <p:cNvPr id="16389" name="Прямоугольник 5"/>
          <p:cNvSpPr>
            <a:spLocks noChangeArrowheads="1"/>
          </p:cNvSpPr>
          <p:nvPr/>
        </p:nvSpPr>
        <p:spPr bwMode="auto">
          <a:xfrm>
            <a:off x="668338" y="5756275"/>
            <a:ext cx="7488237" cy="768350"/>
          </a:xfrm>
          <a:prstGeom prst="rect">
            <a:avLst/>
          </a:prstGeom>
          <a:noFill/>
          <a:ln w="9525">
            <a:noFill/>
            <a:miter lim="800000"/>
            <a:headEnd/>
            <a:tailEnd/>
          </a:ln>
        </p:spPr>
        <p:txBody>
          <a:bodyPr>
            <a:spAutoFit/>
          </a:bodyPr>
          <a:lstStyle/>
          <a:p>
            <a:pPr algn="ctr" hangingPunct="0"/>
            <a:r>
              <a:rPr lang="ru-RU" altLang="ru-RU" b="1" u="sng">
                <a:solidFill>
                  <a:srgbClr val="003300"/>
                </a:solidFill>
              </a:rPr>
              <a:t>Низовой (технический) </a:t>
            </a:r>
          </a:p>
          <a:p>
            <a:pPr algn="ctr" hangingPunct="0"/>
            <a:endParaRPr lang="ru-RU" altLang="ru-RU" sz="800">
              <a:solidFill>
                <a:srgbClr val="003300"/>
              </a:solidFill>
            </a:endParaRPr>
          </a:p>
          <a:p>
            <a:pPr algn="ctr" hangingPunct="0"/>
            <a:r>
              <a:rPr lang="ru-RU" altLang="ru-RU">
                <a:solidFill>
                  <a:srgbClr val="003300"/>
                </a:solidFill>
              </a:rPr>
              <a:t>отвечает за выполнение заданий и использование ресурсов</a:t>
            </a:r>
          </a:p>
        </p:txBody>
      </p:sp>
      <p:sp>
        <p:nvSpPr>
          <p:cNvPr id="16390" name="Прямоугольник 6"/>
          <p:cNvSpPr>
            <a:spLocks noChangeArrowheads="1"/>
          </p:cNvSpPr>
          <p:nvPr/>
        </p:nvSpPr>
        <p:spPr bwMode="auto">
          <a:xfrm>
            <a:off x="1692275" y="4365625"/>
            <a:ext cx="5543550" cy="1322388"/>
          </a:xfrm>
          <a:prstGeom prst="rect">
            <a:avLst/>
          </a:prstGeom>
          <a:noFill/>
          <a:ln w="9525">
            <a:noFill/>
            <a:miter lim="800000"/>
            <a:headEnd/>
            <a:tailEnd/>
          </a:ln>
        </p:spPr>
        <p:txBody>
          <a:bodyPr>
            <a:spAutoFit/>
          </a:bodyPr>
          <a:lstStyle/>
          <a:p>
            <a:pPr algn="ctr" hangingPunct="0"/>
            <a:r>
              <a:rPr lang="ru-RU" altLang="ru-RU" b="1" u="sng">
                <a:solidFill>
                  <a:srgbClr val="003300"/>
                </a:solidFill>
              </a:rPr>
              <a:t>Средний (управленческий) </a:t>
            </a:r>
          </a:p>
          <a:p>
            <a:pPr algn="ctr" hangingPunct="0"/>
            <a:endParaRPr lang="ru-RU" altLang="ru-RU" sz="800">
              <a:solidFill>
                <a:srgbClr val="003300"/>
              </a:solidFill>
            </a:endParaRPr>
          </a:p>
          <a:p>
            <a:pPr algn="ctr" hangingPunct="0"/>
            <a:r>
              <a:rPr lang="ru-RU" altLang="ru-RU">
                <a:solidFill>
                  <a:srgbClr val="003300"/>
                </a:solidFill>
              </a:rPr>
              <a:t>трансформирует решения высшего руководства в задачи понятные руководителям технического уровня</a:t>
            </a:r>
          </a:p>
        </p:txBody>
      </p:sp>
      <p:sp>
        <p:nvSpPr>
          <p:cNvPr id="1639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639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2AF63FF-CF56-4D96-A3A1-8DA991CBA340}" type="slidenum">
              <a:rPr lang="ru-RU" altLang="ru-RU" sz="800" smtClean="0">
                <a:solidFill>
                  <a:srgbClr val="003300"/>
                </a:solidFill>
                <a:latin typeface="Arial" charset="0"/>
                <a:cs typeface="Arial" charset="0"/>
              </a:rPr>
              <a:pPr fontAlgn="base">
                <a:spcBef>
                  <a:spcPct val="0"/>
                </a:spcBef>
                <a:spcAft>
                  <a:spcPct val="0"/>
                </a:spcAft>
              </a:pPr>
              <a:t>15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Прямоугольник 4"/>
          <p:cNvSpPr>
            <a:spLocks noChangeArrowheads="1"/>
          </p:cNvSpPr>
          <p:nvPr/>
        </p:nvSpPr>
        <p:spPr bwMode="auto">
          <a:xfrm>
            <a:off x="2124075" y="115888"/>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Внутриличностный конфликт</a:t>
            </a:r>
          </a:p>
        </p:txBody>
      </p:sp>
      <p:sp>
        <p:nvSpPr>
          <p:cNvPr id="6" name="Прямоугольник 5"/>
          <p:cNvSpPr/>
          <p:nvPr/>
        </p:nvSpPr>
        <p:spPr>
          <a:xfrm>
            <a:off x="468313" y="1125538"/>
            <a:ext cx="8351837" cy="461962"/>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sz="2400" b="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 целей                  </a:t>
            </a:r>
            <a:r>
              <a:rPr lang="ru-RU" altLang="ru-RU" sz="2400" b="1" dirty="0" smtClean="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Познавательный </a:t>
            </a:r>
            <a:r>
              <a:rPr lang="ru-RU" altLang="ru-RU" sz="2400" b="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a:t>
            </a:r>
            <a:endParaRPr lang="ru-RU" altLang="ru-RU" sz="2400" b="1"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13" name="Стрелка углом вверх 12"/>
          <p:cNvSpPr/>
          <p:nvPr/>
        </p:nvSpPr>
        <p:spPr>
          <a:xfrm rot="10800000">
            <a:off x="1331913" y="333375"/>
            <a:ext cx="719137" cy="719138"/>
          </a:xfrm>
          <a:prstGeom prst="bentUpArrow">
            <a:avLst>
              <a:gd name="adj1" fmla="val 11772"/>
              <a:gd name="adj2" fmla="val 17384"/>
              <a:gd name="adj3" fmla="val 25000"/>
            </a:avLst>
          </a:prstGeom>
          <a:solidFill>
            <a:srgbClr val="336600"/>
          </a:solidFill>
          <a:ln>
            <a:noFill/>
          </a:ln>
          <a:effectLst>
            <a:outerShdw blurRad="50800" dist="50800" dir="5400000" algn="ctr" rotWithShape="0">
              <a:srgbClr val="808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4" name="Стрелка углом вверх 13"/>
          <p:cNvSpPr/>
          <p:nvPr/>
        </p:nvSpPr>
        <p:spPr>
          <a:xfrm rot="10800000" flipH="1">
            <a:off x="6804025" y="333375"/>
            <a:ext cx="711200" cy="719138"/>
          </a:xfrm>
          <a:prstGeom prst="bentUpArrow">
            <a:avLst>
              <a:gd name="adj1" fmla="val 11772"/>
              <a:gd name="adj2" fmla="val 17384"/>
              <a:gd name="adj3" fmla="val 25000"/>
            </a:avLst>
          </a:prstGeom>
          <a:solidFill>
            <a:srgbClr val="336600"/>
          </a:solidFill>
          <a:ln>
            <a:noFill/>
          </a:ln>
          <a:effectLst>
            <a:outerShdw blurRad="50800" dist="50800" dir="5400000" algn="ctr" rotWithShape="0">
              <a:srgbClr val="808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atin typeface="Arial" panose="020B0604020202020204" pitchFamily="34" charset="0"/>
              <a:cs typeface="Arial" panose="020B0604020202020204" pitchFamily="34" charset="0"/>
            </a:endParaRPr>
          </a:p>
        </p:txBody>
      </p:sp>
      <p:sp>
        <p:nvSpPr>
          <p:cNvPr id="16" name="Прямоугольник 15"/>
          <p:cNvSpPr/>
          <p:nvPr/>
        </p:nvSpPr>
        <p:spPr>
          <a:xfrm>
            <a:off x="107950" y="1943100"/>
            <a:ext cx="8928100" cy="144621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dirty="0" err="1">
                <a:solidFill>
                  <a:srgbClr val="003300"/>
                </a:solidFill>
                <a:latin typeface="Arial" panose="020B0604020202020204" pitchFamily="34" charset="0"/>
                <a:cs typeface="Arial" panose="020B0604020202020204" pitchFamily="34" charset="0"/>
              </a:rPr>
              <a:t>Внутриличностный</a:t>
            </a:r>
            <a:r>
              <a:rPr lang="ru-RU" altLang="ru-RU" sz="2200" dirty="0">
                <a:solidFill>
                  <a:srgbClr val="003300"/>
                </a:solidFill>
                <a:latin typeface="Arial" panose="020B0604020202020204" pitchFamily="34" charset="0"/>
                <a:cs typeface="Arial" panose="020B0604020202020204" pitchFamily="34" charset="0"/>
              </a:rPr>
              <a:t> конфликт становится </a:t>
            </a:r>
            <a:r>
              <a:rPr lang="ru-RU" altLang="ru-RU" sz="2200" b="1" dirty="0">
                <a:solidFill>
                  <a:srgbClr val="336600"/>
                </a:solidFill>
                <a:effectLst>
                  <a:outerShdw blurRad="38100" dist="38100" dir="2700000" algn="tl">
                    <a:srgbClr val="C0C0C0"/>
                  </a:outerShdw>
                </a:effectLst>
                <a:latin typeface="Arial" panose="020B0604020202020204" pitchFamily="34" charset="0"/>
                <a:cs typeface="Arial" panose="020B0604020202020204" pitchFamily="34" charset="0"/>
              </a:rPr>
              <a:t>конфликтом целей</a:t>
            </a:r>
            <a:r>
              <a:rPr lang="ru-RU" altLang="ru-RU" sz="2200" dirty="0">
                <a:solidFill>
                  <a:srgbClr val="003300"/>
                </a:solidFill>
                <a:latin typeface="Arial" panose="020B0604020202020204" pitchFamily="34" charset="0"/>
                <a:cs typeface="Arial" panose="020B0604020202020204" pitchFamily="34" charset="0"/>
              </a:rPr>
              <a:t>, если индивид пытается достичь </a:t>
            </a:r>
            <a:r>
              <a:rPr lang="ru-RU" altLang="ru-RU" sz="2200" b="1" dirty="0">
                <a:solidFill>
                  <a:srgbClr val="669900"/>
                </a:solidFill>
                <a:latin typeface="Arial" panose="020B0604020202020204" pitchFamily="34" charset="0"/>
                <a:cs typeface="Arial" panose="020B0604020202020204" pitchFamily="34" charset="0"/>
              </a:rPr>
              <a:t>взаимоисключающих целей</a:t>
            </a:r>
            <a:r>
              <a:rPr lang="ru-RU" altLang="ru-RU" sz="2200" dirty="0">
                <a:solidFill>
                  <a:srgbClr val="003300"/>
                </a:solidFill>
                <a:latin typeface="Arial" panose="020B0604020202020204" pitchFamily="34" charset="0"/>
                <a:cs typeface="Arial" panose="020B0604020202020204" pitchFamily="34" charset="0"/>
              </a:rPr>
              <a:t>. При увеличении количества альтернатив растет интенсивность конфликта </a:t>
            </a:r>
            <a:r>
              <a:rPr lang="ru-RU" altLang="ru-RU" sz="2200" i="1" dirty="0">
                <a:solidFill>
                  <a:srgbClr val="003300"/>
                </a:solidFill>
                <a:latin typeface="Arial" panose="020B0604020202020204" pitchFamily="34" charset="0"/>
                <a:cs typeface="Arial" panose="020B0604020202020204" pitchFamily="34" charset="0"/>
              </a:rPr>
              <a:t>(например, выбор места работы выпускником вуза). </a:t>
            </a:r>
            <a:endParaRPr lang="ru-RU" altLang="ru-RU" sz="2200" i="1" dirty="0">
              <a:latin typeface="Arial" panose="020B0604020202020204" pitchFamily="34" charset="0"/>
              <a:cs typeface="Arial" panose="020B0604020202020204" pitchFamily="34" charset="0"/>
            </a:endParaRPr>
          </a:p>
        </p:txBody>
      </p:sp>
      <p:cxnSp>
        <p:nvCxnSpPr>
          <p:cNvPr id="18" name="Прямая соединительная линия 17"/>
          <p:cNvCxnSpPr/>
          <p:nvPr/>
        </p:nvCxnSpPr>
        <p:spPr>
          <a:xfrm rot="10800000">
            <a:off x="827088" y="3573463"/>
            <a:ext cx="7489825" cy="0"/>
          </a:xfrm>
          <a:prstGeom prst="line">
            <a:avLst/>
          </a:prstGeom>
          <a:ln w="25400">
            <a:solidFill>
              <a:srgbClr val="336600"/>
            </a:solidFill>
          </a:ln>
        </p:spPr>
        <p:style>
          <a:lnRef idx="1">
            <a:schemeClr val="accent1"/>
          </a:lnRef>
          <a:fillRef idx="0">
            <a:schemeClr val="accent1"/>
          </a:fillRef>
          <a:effectRef idx="0">
            <a:schemeClr val="accent1"/>
          </a:effectRef>
          <a:fontRef idx="minor">
            <a:schemeClr val="tx1"/>
          </a:fontRef>
        </p:style>
      </p:cxnSp>
      <p:sp>
        <p:nvSpPr>
          <p:cNvPr id="11" name="Прямоугольник 10"/>
          <p:cNvSpPr/>
          <p:nvPr/>
        </p:nvSpPr>
        <p:spPr>
          <a:xfrm>
            <a:off x="107950" y="3814763"/>
            <a:ext cx="8928100" cy="2800350"/>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b="1">
                <a:solidFill>
                  <a:srgbClr val="336600"/>
                </a:solidFill>
                <a:effectLst>
                  <a:outerShdw blurRad="38100" dist="38100" dir="2700000" algn="tl">
                    <a:srgbClr val="C0C0C0"/>
                  </a:outerShdw>
                </a:effectLst>
                <a:latin typeface="Arial" panose="020B0604020202020204" pitchFamily="34" charset="0"/>
                <a:cs typeface="Arial" panose="020B0604020202020204" pitchFamily="34" charset="0"/>
              </a:rPr>
              <a:t>Познавательный конфликт </a:t>
            </a:r>
            <a:r>
              <a:rPr lang="ru-RU" altLang="ru-RU" sz="2200">
                <a:solidFill>
                  <a:srgbClr val="003300"/>
                </a:solidFill>
                <a:latin typeface="Arial" panose="020B0604020202020204" pitchFamily="34" charset="0"/>
                <a:cs typeface="Arial" panose="020B0604020202020204" pitchFamily="34" charset="0"/>
              </a:rPr>
              <a:t>имеет место, когда человек признает </a:t>
            </a:r>
            <a:r>
              <a:rPr lang="ru-RU" altLang="ru-RU" sz="2200" b="1">
                <a:solidFill>
                  <a:srgbClr val="669900"/>
                </a:solidFill>
                <a:latin typeface="Arial" panose="020B0604020202020204" pitchFamily="34" charset="0"/>
                <a:cs typeface="Arial" panose="020B0604020202020204" pitchFamily="34" charset="0"/>
              </a:rPr>
              <a:t>несостоятельность</a:t>
            </a:r>
            <a:r>
              <a:rPr lang="ru-RU" altLang="ru-RU" sz="2200">
                <a:solidFill>
                  <a:srgbClr val="003300"/>
                </a:solidFill>
                <a:latin typeface="Arial" panose="020B0604020202020204" pitchFamily="34" charset="0"/>
                <a:cs typeface="Arial" panose="020B0604020202020204" pitchFamily="34" charset="0"/>
              </a:rPr>
              <a:t> своих </a:t>
            </a:r>
            <a:r>
              <a:rPr lang="ru-RU" altLang="ru-RU" sz="2200" b="1">
                <a:solidFill>
                  <a:srgbClr val="669900"/>
                </a:solidFill>
                <a:latin typeface="Arial" panose="020B0604020202020204" pitchFamily="34" charset="0"/>
                <a:cs typeface="Arial" panose="020B0604020202020204" pitchFamily="34" charset="0"/>
              </a:rPr>
              <a:t>мыслей</a:t>
            </a:r>
            <a:r>
              <a:rPr lang="ru-RU" altLang="ru-RU" sz="2200">
                <a:solidFill>
                  <a:srgbClr val="003300"/>
                </a:solidFill>
                <a:latin typeface="Arial" panose="020B0604020202020204" pitchFamily="34" charset="0"/>
                <a:cs typeface="Arial" panose="020B0604020202020204" pitchFamily="34" charset="0"/>
              </a:rPr>
              <a:t>, </a:t>
            </a:r>
            <a:r>
              <a:rPr lang="ru-RU" altLang="ru-RU" sz="2200" b="1">
                <a:solidFill>
                  <a:srgbClr val="669900"/>
                </a:solidFill>
                <a:latin typeface="Arial" panose="020B0604020202020204" pitchFamily="34" charset="0"/>
                <a:cs typeface="Arial" panose="020B0604020202020204" pitchFamily="34" charset="0"/>
              </a:rPr>
              <a:t>ценностей</a:t>
            </a:r>
            <a:r>
              <a:rPr lang="ru-RU" altLang="ru-RU" sz="2200">
                <a:solidFill>
                  <a:srgbClr val="003300"/>
                </a:solidFill>
                <a:latin typeface="Arial" panose="020B0604020202020204" pitchFamily="34" charset="0"/>
                <a:cs typeface="Arial" panose="020B0604020202020204" pitchFamily="34" charset="0"/>
              </a:rPr>
              <a:t> или своего </a:t>
            </a:r>
            <a:r>
              <a:rPr lang="ru-RU" altLang="ru-RU" sz="2200" b="1">
                <a:solidFill>
                  <a:srgbClr val="669900"/>
                </a:solidFill>
                <a:latin typeface="Arial" panose="020B0604020202020204" pitchFamily="34" charset="0"/>
                <a:cs typeface="Arial" panose="020B0604020202020204" pitchFamily="34" charset="0"/>
              </a:rPr>
              <a:t>поведения</a:t>
            </a:r>
            <a:r>
              <a:rPr lang="ru-RU" altLang="ru-RU" sz="2200">
                <a:solidFill>
                  <a:srgbClr val="003300"/>
                </a:solidFill>
                <a:latin typeface="Arial" panose="020B0604020202020204" pitchFamily="34" charset="0"/>
                <a:cs typeface="Arial" panose="020B0604020202020204" pitchFamily="34" charset="0"/>
              </a:rPr>
              <a:t>. Человек начинает чувствовать себя не совсем комфортно и пытается выйти из этого положения путем ликвидации этой несостоятельности через изменение своих мыслей, ценностей и поведения, или через получение большего количества информации о проблеме, рождающей эту несостоятельность. </a:t>
            </a:r>
            <a:endParaRPr lang="ru-RU" altLang="ru-RU" sz="2200">
              <a:latin typeface="Arial" panose="020B0604020202020204" pitchFamily="34" charset="0"/>
              <a:cs typeface="Arial" panose="020B0604020202020204" pitchFamily="34" charset="0"/>
            </a:endParaRPr>
          </a:p>
        </p:txBody>
      </p:sp>
      <p:sp>
        <p:nvSpPr>
          <p:cNvPr id="15463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463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61A4039-73A4-4A4F-8B98-24C0E1703C1A}" type="slidenum">
              <a:rPr lang="ru-RU" altLang="ru-RU" sz="800" smtClean="0">
                <a:solidFill>
                  <a:srgbClr val="003300"/>
                </a:solidFill>
                <a:latin typeface="Arial" charset="0"/>
                <a:cs typeface="Arial" charset="0"/>
              </a:rPr>
              <a:pPr fontAlgn="base">
                <a:spcBef>
                  <a:spcPct val="0"/>
                </a:spcBef>
                <a:spcAft>
                  <a:spcPct val="0"/>
                </a:spcAft>
              </a:pPr>
              <a:t>150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Прямоугольник 7"/>
          <p:cNvSpPr>
            <a:spLocks noChangeArrowheads="1"/>
          </p:cNvSpPr>
          <p:nvPr/>
        </p:nvSpPr>
        <p:spPr bwMode="auto">
          <a:xfrm>
            <a:off x="107950" y="765175"/>
            <a:ext cx="8928100" cy="1878013"/>
          </a:xfrm>
          <a:prstGeom prst="rect">
            <a:avLst/>
          </a:prstGeom>
          <a:noFill/>
          <a:ln w="9525">
            <a:noFill/>
            <a:miter lim="800000"/>
            <a:headEnd/>
            <a:tailEnd/>
          </a:ln>
        </p:spPr>
        <p:txBody>
          <a:bodyPr>
            <a:spAutoFit/>
          </a:bodyPr>
          <a:lstStyle/>
          <a:p>
            <a:pPr algn="just"/>
            <a:r>
              <a:rPr lang="ru-RU" altLang="ru-RU" sz="2400">
                <a:solidFill>
                  <a:srgbClr val="003300"/>
                </a:solidFill>
              </a:rPr>
              <a:t>Проявляется как столкновение личностей по поводу целей и познания, ценностей и поведения. </a:t>
            </a:r>
          </a:p>
          <a:p>
            <a:pPr algn="just"/>
            <a:endParaRPr lang="ru-RU" altLang="ru-RU" sz="2000">
              <a:solidFill>
                <a:srgbClr val="003300"/>
              </a:solidFill>
            </a:endParaRPr>
          </a:p>
          <a:p>
            <a:pPr algn="just"/>
            <a:r>
              <a:rPr lang="ru-RU" altLang="ru-RU" sz="2400">
                <a:solidFill>
                  <a:srgbClr val="003300"/>
                </a:solidFill>
              </a:rPr>
              <a:t>Люди, вступившие в такой конфликт, имеют </a:t>
            </a:r>
            <a:r>
              <a:rPr lang="ru-RU" altLang="ru-RU" sz="2400" b="1">
                <a:solidFill>
                  <a:srgbClr val="669900"/>
                </a:solidFill>
              </a:rPr>
              <a:t>пять</a:t>
            </a:r>
            <a:r>
              <a:rPr lang="ru-RU" altLang="ru-RU" sz="2400">
                <a:solidFill>
                  <a:srgbClr val="003300"/>
                </a:solidFill>
              </a:rPr>
              <a:t> возможных путей выхода :</a:t>
            </a:r>
            <a:endParaRPr lang="ru-RU" altLang="ru-RU" sz="2400"/>
          </a:p>
        </p:txBody>
      </p:sp>
      <p:sp>
        <p:nvSpPr>
          <p:cNvPr id="155651" name="Прямоугольник 8"/>
          <p:cNvSpPr>
            <a:spLocks noChangeArrowheads="1"/>
          </p:cNvSpPr>
          <p:nvPr/>
        </p:nvSpPr>
        <p:spPr bwMode="auto">
          <a:xfrm>
            <a:off x="2124075" y="115888"/>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Межличностный конфликт</a:t>
            </a:r>
          </a:p>
        </p:txBody>
      </p:sp>
      <p:sp>
        <p:nvSpPr>
          <p:cNvPr id="155652" name="Прямоугольник 9"/>
          <p:cNvSpPr>
            <a:spLocks noChangeArrowheads="1"/>
          </p:cNvSpPr>
          <p:nvPr/>
        </p:nvSpPr>
        <p:spPr bwMode="auto">
          <a:xfrm>
            <a:off x="1295400" y="3500438"/>
            <a:ext cx="3744913" cy="1016000"/>
          </a:xfrm>
          <a:prstGeom prst="rect">
            <a:avLst/>
          </a:prstGeom>
          <a:solidFill>
            <a:srgbClr val="99CC00"/>
          </a:solidFill>
          <a:ln w="15875">
            <a:solidFill>
              <a:srgbClr val="003300"/>
            </a:solidFill>
            <a:miter lim="800000"/>
            <a:headEnd/>
            <a:tailEnd/>
          </a:ln>
        </p:spPr>
        <p:txBody>
          <a:bodyPr>
            <a:spAutoFit/>
          </a:bodyPr>
          <a:lstStyle/>
          <a:p>
            <a:pPr eaLnBrk="0" hangingPunct="0"/>
            <a:r>
              <a:rPr lang="ru-RU" altLang="ru-RU">
                <a:solidFill>
                  <a:srgbClr val="003300"/>
                </a:solidFill>
              </a:rPr>
              <a:t>Разрешение  силой </a:t>
            </a:r>
          </a:p>
          <a:p>
            <a:pPr eaLnBrk="0" hangingPunct="0"/>
            <a:r>
              <a:rPr lang="ru-RU" altLang="ru-RU" i="1">
                <a:solidFill>
                  <a:srgbClr val="003300"/>
                </a:solidFill>
              </a:rPr>
              <a:t>(выиграл – проиграл)</a:t>
            </a:r>
          </a:p>
          <a:p>
            <a:pPr eaLnBrk="0" hangingPunct="0"/>
            <a:endParaRPr lang="ru-RU" altLang="ru-RU" sz="2400" i="1">
              <a:solidFill>
                <a:srgbClr val="003300"/>
              </a:solidFill>
            </a:endParaRPr>
          </a:p>
        </p:txBody>
      </p:sp>
      <p:sp>
        <p:nvSpPr>
          <p:cNvPr id="155653" name="Прямоугольник 10"/>
          <p:cNvSpPr>
            <a:spLocks noChangeArrowheads="1"/>
          </p:cNvSpPr>
          <p:nvPr/>
        </p:nvSpPr>
        <p:spPr bwMode="auto">
          <a:xfrm>
            <a:off x="1295400" y="4508500"/>
            <a:ext cx="3744913" cy="1016000"/>
          </a:xfrm>
          <a:prstGeom prst="rect">
            <a:avLst/>
          </a:prstGeom>
          <a:solidFill>
            <a:srgbClr val="99CC00"/>
          </a:solidFill>
          <a:ln w="15875">
            <a:solidFill>
              <a:srgbClr val="003300"/>
            </a:solidFill>
            <a:miter lim="800000"/>
            <a:headEnd/>
            <a:tailEnd/>
          </a:ln>
        </p:spPr>
        <p:txBody>
          <a:bodyPr>
            <a:spAutoFit/>
          </a:bodyPr>
          <a:lstStyle/>
          <a:p>
            <a:pPr algn="ctr"/>
            <a:endParaRPr lang="ru-RU" altLang="ru-RU" sz="2400">
              <a:solidFill>
                <a:srgbClr val="003300"/>
              </a:solidFill>
            </a:endParaRPr>
          </a:p>
          <a:p>
            <a:r>
              <a:rPr lang="ru-RU" altLang="ru-RU">
                <a:solidFill>
                  <a:srgbClr val="003300"/>
                </a:solidFill>
              </a:rPr>
              <a:t>Уход  от конфликта </a:t>
            </a:r>
          </a:p>
          <a:p>
            <a:r>
              <a:rPr lang="ru-RU" altLang="ru-RU" i="1">
                <a:solidFill>
                  <a:srgbClr val="003300"/>
                </a:solidFill>
              </a:rPr>
              <a:t>(проиграл – проиграл) </a:t>
            </a:r>
          </a:p>
        </p:txBody>
      </p:sp>
      <p:sp>
        <p:nvSpPr>
          <p:cNvPr id="155654" name="Прямоугольник 11"/>
          <p:cNvSpPr>
            <a:spLocks noChangeArrowheads="1"/>
          </p:cNvSpPr>
          <p:nvPr/>
        </p:nvSpPr>
        <p:spPr bwMode="auto">
          <a:xfrm>
            <a:off x="5040313" y="3500438"/>
            <a:ext cx="3744912" cy="1077912"/>
          </a:xfrm>
          <a:prstGeom prst="rect">
            <a:avLst/>
          </a:prstGeom>
          <a:solidFill>
            <a:srgbClr val="99CC00"/>
          </a:solidFill>
          <a:ln w="15875">
            <a:solidFill>
              <a:srgbClr val="003300"/>
            </a:solidFill>
            <a:miter lim="800000"/>
            <a:headEnd/>
            <a:tailEnd/>
          </a:ln>
        </p:spPr>
        <p:txBody>
          <a:bodyPr>
            <a:spAutoFit/>
          </a:bodyPr>
          <a:lstStyle/>
          <a:p>
            <a:pPr algn="r" eaLnBrk="0" hangingPunct="0"/>
            <a:r>
              <a:rPr lang="ru-RU" altLang="ru-RU" sz="1600">
                <a:solidFill>
                  <a:srgbClr val="003300"/>
                </a:solidFill>
              </a:rPr>
              <a:t>Разрешение через сотрудничество</a:t>
            </a:r>
          </a:p>
          <a:p>
            <a:pPr algn="r" eaLnBrk="0" hangingPunct="0"/>
            <a:r>
              <a:rPr lang="ru-RU" altLang="ru-RU" i="1">
                <a:solidFill>
                  <a:srgbClr val="003300"/>
                </a:solidFill>
              </a:rPr>
              <a:t>(выиграл – выиграл)</a:t>
            </a:r>
            <a:endParaRPr lang="ru-RU" altLang="ru-RU" sz="2400" i="1">
              <a:solidFill>
                <a:srgbClr val="003300"/>
              </a:solidFill>
            </a:endParaRPr>
          </a:p>
          <a:p>
            <a:pPr algn="ctr" eaLnBrk="0" hangingPunct="0"/>
            <a:endParaRPr lang="ru-RU" altLang="ru-RU" sz="2400">
              <a:solidFill>
                <a:srgbClr val="003300"/>
              </a:solidFill>
            </a:endParaRPr>
          </a:p>
        </p:txBody>
      </p:sp>
      <p:sp>
        <p:nvSpPr>
          <p:cNvPr id="155655" name="Прямоугольник 12"/>
          <p:cNvSpPr>
            <a:spLocks noChangeArrowheads="1"/>
          </p:cNvSpPr>
          <p:nvPr/>
        </p:nvSpPr>
        <p:spPr bwMode="auto">
          <a:xfrm>
            <a:off x="5040313" y="4540250"/>
            <a:ext cx="3744912" cy="984250"/>
          </a:xfrm>
          <a:prstGeom prst="rect">
            <a:avLst/>
          </a:prstGeom>
          <a:solidFill>
            <a:srgbClr val="99CC00"/>
          </a:solidFill>
          <a:ln w="15875">
            <a:solidFill>
              <a:srgbClr val="003300"/>
            </a:solidFill>
            <a:miter lim="800000"/>
            <a:headEnd/>
            <a:tailEnd/>
          </a:ln>
        </p:spPr>
        <p:txBody>
          <a:bodyPr>
            <a:spAutoFit/>
          </a:bodyPr>
          <a:lstStyle/>
          <a:p>
            <a:pPr algn="r"/>
            <a:endParaRPr lang="ru-RU" altLang="ru-RU" sz="2400">
              <a:solidFill>
                <a:srgbClr val="003300"/>
              </a:solidFill>
            </a:endParaRPr>
          </a:p>
          <a:p>
            <a:pPr algn="r"/>
            <a:r>
              <a:rPr lang="ru-RU" altLang="ru-RU" sz="1600">
                <a:solidFill>
                  <a:srgbClr val="003300"/>
                </a:solidFill>
              </a:rPr>
              <a:t>Войти в положение другой стороны</a:t>
            </a:r>
          </a:p>
          <a:p>
            <a:pPr algn="r" eaLnBrk="0" hangingPunct="0"/>
            <a:r>
              <a:rPr lang="ru-RU" altLang="ru-RU" i="1">
                <a:solidFill>
                  <a:srgbClr val="003300"/>
                </a:solidFill>
              </a:rPr>
              <a:t>(не выиграл – выиграл)</a:t>
            </a:r>
          </a:p>
        </p:txBody>
      </p:sp>
      <p:sp>
        <p:nvSpPr>
          <p:cNvPr id="155656" name="Прямоугольник 14"/>
          <p:cNvSpPr>
            <a:spLocks noChangeArrowheads="1"/>
          </p:cNvSpPr>
          <p:nvPr/>
        </p:nvSpPr>
        <p:spPr bwMode="auto">
          <a:xfrm>
            <a:off x="3635375" y="4005263"/>
            <a:ext cx="2736850" cy="923925"/>
          </a:xfrm>
          <a:prstGeom prst="rect">
            <a:avLst/>
          </a:prstGeom>
          <a:solidFill>
            <a:srgbClr val="99CC00"/>
          </a:solidFill>
          <a:ln w="15875">
            <a:solidFill>
              <a:srgbClr val="003300"/>
            </a:solidFill>
            <a:miter lim="800000"/>
            <a:headEnd/>
            <a:tailEnd/>
          </a:ln>
        </p:spPr>
        <p:txBody>
          <a:bodyPr>
            <a:spAutoFit/>
          </a:bodyPr>
          <a:lstStyle/>
          <a:p>
            <a:pPr algn="ctr"/>
            <a:r>
              <a:rPr lang="ru-RU" altLang="ru-RU">
                <a:solidFill>
                  <a:srgbClr val="003300"/>
                </a:solidFill>
              </a:rPr>
              <a:t>Через компромисс</a:t>
            </a:r>
          </a:p>
          <a:p>
            <a:pPr algn="ctr" eaLnBrk="0" hangingPunct="0"/>
            <a:r>
              <a:rPr lang="ru-RU" altLang="ru-RU" i="1">
                <a:solidFill>
                  <a:srgbClr val="003300"/>
                </a:solidFill>
              </a:rPr>
              <a:t>(не проиграл – </a:t>
            </a:r>
          </a:p>
          <a:p>
            <a:pPr algn="ctr" eaLnBrk="0" hangingPunct="0"/>
            <a:r>
              <a:rPr lang="ru-RU" altLang="ru-RU" i="1">
                <a:solidFill>
                  <a:srgbClr val="003300"/>
                </a:solidFill>
              </a:rPr>
              <a:t>не проиграл)</a:t>
            </a:r>
          </a:p>
        </p:txBody>
      </p:sp>
      <p:sp>
        <p:nvSpPr>
          <p:cNvPr id="16" name="Прямоугольник 15"/>
          <p:cNvSpPr/>
          <p:nvPr/>
        </p:nvSpPr>
        <p:spPr>
          <a:xfrm>
            <a:off x="107950" y="5589588"/>
            <a:ext cx="8748713" cy="369887"/>
          </a:xfrm>
          <a:prstGeom prst="rect">
            <a:avLst/>
          </a:prstGeom>
          <a:effectLst>
            <a:outerShdw blurRad="50800" dist="50800" dir="5400000" algn="ctr" rotWithShape="0">
              <a:srgbClr val="8080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defRPr/>
            </a:pPr>
            <a:r>
              <a:rPr lang="ru-RU" altLang="ru-RU" dirty="0">
                <a:solidFill>
                  <a:srgbClr val="003300"/>
                </a:solidFill>
                <a:latin typeface="Arial" panose="020B0604020202020204" pitchFamily="34" charset="0"/>
                <a:cs typeface="Arial" panose="020B0604020202020204" pitchFamily="34" charset="0"/>
              </a:rPr>
              <a:t> Низкий                                  </a:t>
            </a:r>
            <a:r>
              <a:rPr lang="ru-RU" altLang="ru-RU" dirty="0" smtClean="0">
                <a:solidFill>
                  <a:srgbClr val="003300"/>
                </a:solidFill>
                <a:latin typeface="Arial" panose="020B0604020202020204" pitchFamily="34" charset="0"/>
                <a:cs typeface="Arial" panose="020B0604020202020204" pitchFamily="34" charset="0"/>
              </a:rPr>
              <a:t>              </a:t>
            </a:r>
            <a:r>
              <a:rPr lang="ru-RU" altLang="ru-RU" dirty="0">
                <a:solidFill>
                  <a:srgbClr val="003300"/>
                </a:solidFill>
                <a:latin typeface="Arial" panose="020B0604020202020204" pitchFamily="34" charset="0"/>
                <a:cs typeface="Arial" panose="020B0604020202020204" pitchFamily="34" charset="0"/>
              </a:rPr>
              <a:t>Интерес к другим  </a:t>
            </a:r>
            <a:r>
              <a:rPr lang="ru-RU" altLang="ru-RU" dirty="0" smtClean="0">
                <a:solidFill>
                  <a:srgbClr val="003300"/>
                </a:solidFill>
                <a:latin typeface="Arial" panose="020B0604020202020204" pitchFamily="34" charset="0"/>
                <a:cs typeface="Arial" panose="020B0604020202020204" pitchFamily="34" charset="0"/>
              </a:rPr>
              <a:t>                            </a:t>
            </a:r>
            <a:r>
              <a:rPr lang="ru-RU" altLang="ru-RU" dirty="0">
                <a:solidFill>
                  <a:srgbClr val="003300"/>
                </a:solidFill>
                <a:latin typeface="Arial" panose="020B0604020202020204" pitchFamily="34" charset="0"/>
                <a:cs typeface="Arial" panose="020B0604020202020204" pitchFamily="34" charset="0"/>
              </a:rPr>
              <a:t>Высокий</a:t>
            </a:r>
          </a:p>
        </p:txBody>
      </p:sp>
      <p:sp>
        <p:nvSpPr>
          <p:cNvPr id="17" name="Прямоугольник 16"/>
          <p:cNvSpPr/>
          <p:nvPr/>
        </p:nvSpPr>
        <p:spPr>
          <a:xfrm>
            <a:off x="107950" y="4221163"/>
            <a:ext cx="1079500" cy="646112"/>
          </a:xfrm>
          <a:prstGeom prst="rect">
            <a:avLst/>
          </a:prstGeom>
          <a:effectLst>
            <a:outerShdw blurRad="50800" dist="50800" dir="5400000" algn="ctr" rotWithShape="0">
              <a:srgbClr val="8080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ru-RU" altLang="ru-RU">
                <a:solidFill>
                  <a:srgbClr val="003300"/>
                </a:solidFill>
                <a:latin typeface="Arial" panose="020B0604020202020204" pitchFamily="34" charset="0"/>
                <a:cs typeface="Arial" panose="020B0604020202020204" pitchFamily="34" charset="0"/>
              </a:rPr>
              <a:t>Интерес к  себе</a:t>
            </a:r>
          </a:p>
        </p:txBody>
      </p:sp>
      <p:sp>
        <p:nvSpPr>
          <p:cNvPr id="18" name="Прямоугольник 17"/>
          <p:cNvSpPr/>
          <p:nvPr/>
        </p:nvSpPr>
        <p:spPr>
          <a:xfrm>
            <a:off x="107950" y="3357563"/>
            <a:ext cx="1150938" cy="369887"/>
          </a:xfrm>
          <a:prstGeom prst="rect">
            <a:avLst/>
          </a:prstGeom>
          <a:effectLst>
            <a:outerShdw blurRad="50800" dist="50800" dir="5400000" algn="ctr" rotWithShape="0">
              <a:srgbClr val="808000"/>
            </a:outerShdw>
          </a:effec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ru-RU" altLang="ru-RU" dirty="0">
                <a:solidFill>
                  <a:srgbClr val="003300"/>
                </a:solidFill>
                <a:latin typeface="Arial" panose="020B0604020202020204" pitchFamily="34" charset="0"/>
                <a:cs typeface="Arial" panose="020B0604020202020204" pitchFamily="34" charset="0"/>
              </a:rPr>
              <a:t>Высокий</a:t>
            </a:r>
          </a:p>
        </p:txBody>
      </p:sp>
      <p:sp>
        <p:nvSpPr>
          <p:cNvPr id="19" name="Прямоугольник 18"/>
          <p:cNvSpPr/>
          <p:nvPr/>
        </p:nvSpPr>
        <p:spPr>
          <a:xfrm>
            <a:off x="1403350" y="4149725"/>
            <a:ext cx="288925"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latin typeface="Arial" panose="020B0604020202020204" pitchFamily="34" charset="0"/>
                <a:cs typeface="Arial" panose="020B0604020202020204" pitchFamily="34" charset="0"/>
              </a:rPr>
              <a:t>2</a:t>
            </a:r>
          </a:p>
        </p:txBody>
      </p:sp>
      <p:sp>
        <p:nvSpPr>
          <p:cNvPr id="20" name="Прямоугольник 19"/>
          <p:cNvSpPr/>
          <p:nvPr/>
        </p:nvSpPr>
        <p:spPr>
          <a:xfrm>
            <a:off x="1403350" y="4581525"/>
            <a:ext cx="288925"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latin typeface="Arial" panose="020B0604020202020204" pitchFamily="34" charset="0"/>
                <a:cs typeface="Arial" panose="020B0604020202020204" pitchFamily="34" charset="0"/>
              </a:rPr>
              <a:t>1</a:t>
            </a:r>
          </a:p>
        </p:txBody>
      </p:sp>
      <p:sp>
        <p:nvSpPr>
          <p:cNvPr id="21" name="Прямоугольник 20"/>
          <p:cNvSpPr/>
          <p:nvPr/>
        </p:nvSpPr>
        <p:spPr>
          <a:xfrm>
            <a:off x="8388350" y="4149725"/>
            <a:ext cx="287338"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latin typeface="Arial" panose="020B0604020202020204" pitchFamily="34" charset="0"/>
                <a:cs typeface="Arial" panose="020B0604020202020204" pitchFamily="34" charset="0"/>
              </a:rPr>
              <a:t>5</a:t>
            </a:r>
          </a:p>
        </p:txBody>
      </p:sp>
      <p:sp>
        <p:nvSpPr>
          <p:cNvPr id="22" name="Прямоугольник 21"/>
          <p:cNvSpPr/>
          <p:nvPr/>
        </p:nvSpPr>
        <p:spPr>
          <a:xfrm>
            <a:off x="8388350" y="4581525"/>
            <a:ext cx="287338"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latin typeface="Arial" panose="020B0604020202020204" pitchFamily="34" charset="0"/>
                <a:cs typeface="Arial" panose="020B0604020202020204" pitchFamily="34" charset="0"/>
              </a:rPr>
              <a:t>3</a:t>
            </a:r>
          </a:p>
        </p:txBody>
      </p:sp>
      <p:sp>
        <p:nvSpPr>
          <p:cNvPr id="23" name="Прямоугольник 22"/>
          <p:cNvSpPr/>
          <p:nvPr/>
        </p:nvSpPr>
        <p:spPr>
          <a:xfrm>
            <a:off x="3708400" y="4581525"/>
            <a:ext cx="287338"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latin typeface="Arial" panose="020B0604020202020204" pitchFamily="34" charset="0"/>
                <a:cs typeface="Arial" panose="020B0604020202020204" pitchFamily="34" charset="0"/>
              </a:rPr>
              <a:t>4</a:t>
            </a:r>
          </a:p>
        </p:txBody>
      </p:sp>
      <p:sp>
        <p:nvSpPr>
          <p:cNvPr id="15566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566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BF77850-B823-4C0B-AE0B-4D77852CAD31}" type="slidenum">
              <a:rPr lang="ru-RU" altLang="ru-RU" sz="800" smtClean="0">
                <a:solidFill>
                  <a:srgbClr val="003300"/>
                </a:solidFill>
                <a:latin typeface="Arial" charset="0"/>
                <a:cs typeface="Arial" charset="0"/>
              </a:rPr>
              <a:pPr fontAlgn="base">
                <a:spcBef>
                  <a:spcPct val="0"/>
                </a:spcBef>
                <a:spcAft>
                  <a:spcPct val="0"/>
                </a:spcAft>
              </a:pPr>
              <a:t>151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850" y="260350"/>
            <a:ext cx="6624638" cy="292417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i="1" dirty="0">
                <a:solidFill>
                  <a:srgbClr val="003300"/>
                </a:solidFill>
                <a:latin typeface="Arial" panose="020B0604020202020204" pitchFamily="34" charset="0"/>
                <a:cs typeface="Arial" panose="020B0604020202020204" pitchFamily="34" charset="0"/>
              </a:rPr>
              <a:t>         </a:t>
            </a:r>
            <a:r>
              <a:rPr lang="ru-RU" altLang="ru-RU" sz="2400"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Уход от конфликта </a:t>
            </a:r>
            <a:r>
              <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 </a:t>
            </a:r>
          </a:p>
          <a:p>
            <a:pPr algn="just">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Связан с </a:t>
            </a:r>
            <a:r>
              <a:rPr lang="ru-RU" altLang="ru-RU" b="1" dirty="0">
                <a:solidFill>
                  <a:srgbClr val="669900"/>
                </a:solidFill>
                <a:latin typeface="Arial" panose="020B0604020202020204" pitchFamily="34" charset="0"/>
                <a:cs typeface="Arial" panose="020B0604020202020204" pitchFamily="34" charset="0"/>
              </a:rPr>
              <a:t>отсутствием личной настойчивости </a:t>
            </a:r>
            <a:r>
              <a:rPr lang="ru-RU" altLang="ru-RU" dirty="0">
                <a:solidFill>
                  <a:srgbClr val="003300"/>
                </a:solidFill>
                <a:latin typeface="Arial" panose="020B0604020202020204" pitchFamily="34" charset="0"/>
                <a:cs typeface="Arial" panose="020B0604020202020204" pitchFamily="34" charset="0"/>
              </a:rPr>
              <a:t>и </a:t>
            </a:r>
            <a:r>
              <a:rPr lang="ru-RU" altLang="ru-RU" b="1" dirty="0">
                <a:solidFill>
                  <a:srgbClr val="669900"/>
                </a:solidFill>
                <a:latin typeface="Arial" panose="020B0604020202020204" pitchFamily="34" charset="0"/>
                <a:cs typeface="Arial" panose="020B0604020202020204" pitchFamily="34" charset="0"/>
              </a:rPr>
              <a:t>желания кооперироваться</a:t>
            </a:r>
            <a:r>
              <a:rPr lang="ru-RU" altLang="ru-RU" b="1" dirty="0">
                <a:solidFill>
                  <a:srgbClr val="003300"/>
                </a:solidFill>
                <a:latin typeface="Arial" panose="020B0604020202020204" pitchFamily="34" charset="0"/>
                <a:cs typeface="Arial" panose="020B0604020202020204" pitchFamily="34" charset="0"/>
              </a:rPr>
              <a:t> </a:t>
            </a:r>
            <a:r>
              <a:rPr lang="ru-RU" altLang="ru-RU" dirty="0">
                <a:solidFill>
                  <a:srgbClr val="003300"/>
                </a:solidFill>
                <a:latin typeface="Arial" panose="020B0604020202020204" pitchFamily="34" charset="0"/>
                <a:cs typeface="Arial" panose="020B0604020202020204" pitchFamily="34" charset="0"/>
              </a:rPr>
              <a:t>с другими по разрешению конфликта.</a:t>
            </a:r>
          </a:p>
          <a:p>
            <a:pPr>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Человек пытается стоять </a:t>
            </a:r>
            <a:r>
              <a:rPr lang="ru-RU" altLang="ru-RU" b="1" dirty="0">
                <a:solidFill>
                  <a:srgbClr val="669900"/>
                </a:solidFill>
                <a:latin typeface="Arial" panose="020B0604020202020204" pitchFamily="34" charset="0"/>
                <a:cs typeface="Arial" panose="020B0604020202020204" pitchFamily="34" charset="0"/>
              </a:rPr>
              <a:t>в стороне от конфликта</a:t>
            </a:r>
            <a:r>
              <a:rPr lang="ru-RU" altLang="ru-RU" dirty="0">
                <a:solidFill>
                  <a:srgbClr val="003300"/>
                </a:solidFill>
                <a:latin typeface="Arial" panose="020B0604020202020204" pitchFamily="34" charset="0"/>
                <a:cs typeface="Arial" panose="020B0604020202020204" pitchFamily="34" charset="0"/>
              </a:rPr>
              <a:t>, игнорирует нежелание или остается нейтральным.</a:t>
            </a:r>
          </a:p>
          <a:p>
            <a:pPr>
              <a:buFont typeface="Arial" charset="0"/>
              <a:buChar char="•"/>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При таком подходе </a:t>
            </a:r>
            <a:r>
              <a:rPr lang="ru-RU" altLang="ru-RU" b="1" dirty="0">
                <a:solidFill>
                  <a:srgbClr val="669900"/>
                </a:solidFill>
                <a:latin typeface="Arial" panose="020B0604020202020204" pitchFamily="34" charset="0"/>
                <a:cs typeface="Arial" panose="020B0604020202020204" pitchFamily="34" charset="0"/>
              </a:rPr>
              <a:t>проигрывают обе стороны</a:t>
            </a:r>
            <a:r>
              <a:rPr lang="ru-RU" altLang="ru-RU" dirty="0">
                <a:solidFill>
                  <a:srgbClr val="003300"/>
                </a:solidFill>
                <a:latin typeface="Arial" panose="020B0604020202020204" pitchFamily="34" charset="0"/>
                <a:cs typeface="Arial" panose="020B0604020202020204" pitchFamily="34" charset="0"/>
              </a:rPr>
              <a:t>.</a:t>
            </a:r>
          </a:p>
          <a:p>
            <a:pPr>
              <a:buFont typeface="Arial" charset="0"/>
              <a:buChar char="•"/>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Последовательное использование стиля ведет к </a:t>
            </a:r>
            <a:r>
              <a:rPr lang="ru-RU" altLang="ru-RU" b="1" dirty="0">
                <a:solidFill>
                  <a:srgbClr val="669900"/>
                </a:solidFill>
                <a:latin typeface="Arial" panose="020B0604020202020204" pitchFamily="34" charset="0"/>
                <a:cs typeface="Arial" panose="020B0604020202020204" pitchFamily="34" charset="0"/>
              </a:rPr>
              <a:t>неудовлетворительной оценке со стороны других</a:t>
            </a:r>
            <a:r>
              <a:rPr lang="ru-RU" altLang="ru-RU" dirty="0">
                <a:solidFill>
                  <a:srgbClr val="003300"/>
                </a:solidFill>
                <a:latin typeface="Arial" panose="020B0604020202020204" pitchFamily="34" charset="0"/>
                <a:cs typeface="Arial" panose="020B0604020202020204" pitchFamily="34" charset="0"/>
              </a:rPr>
              <a:t>. </a:t>
            </a:r>
          </a:p>
        </p:txBody>
      </p:sp>
      <p:pic>
        <p:nvPicPr>
          <p:cNvPr id="156675" name="Picture 3"/>
          <p:cNvPicPr>
            <a:picLocks noChangeAspect="1" noChangeArrowheads="1"/>
          </p:cNvPicPr>
          <p:nvPr/>
        </p:nvPicPr>
        <p:blipFill>
          <a:blip r:embed="rId2"/>
          <a:srcRect/>
          <a:stretch>
            <a:fillRect/>
          </a:stretch>
        </p:blipFill>
        <p:spPr bwMode="auto">
          <a:xfrm>
            <a:off x="6826250" y="404813"/>
            <a:ext cx="2035175" cy="2603500"/>
          </a:xfrm>
          <a:prstGeom prst="rect">
            <a:avLst/>
          </a:prstGeom>
          <a:noFill/>
          <a:ln w="9525">
            <a:noFill/>
            <a:miter lim="800000"/>
            <a:headEnd/>
            <a:tailEnd/>
          </a:ln>
        </p:spPr>
      </p:pic>
      <p:sp>
        <p:nvSpPr>
          <p:cNvPr id="5" name="Прямоугольник 4"/>
          <p:cNvSpPr/>
          <p:nvPr/>
        </p:nvSpPr>
        <p:spPr>
          <a:xfrm>
            <a:off x="395288" y="333375"/>
            <a:ext cx="288925"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effectLst>
                  <a:outerShdw blurRad="38100" dist="38100" dir="2700000" algn="tl">
                    <a:srgbClr val="000000">
                      <a:alpha val="43137"/>
                    </a:srgbClr>
                  </a:outerShdw>
                </a:effectLst>
              </a:rPr>
              <a:t>1</a:t>
            </a:r>
          </a:p>
        </p:txBody>
      </p:sp>
      <p:sp>
        <p:nvSpPr>
          <p:cNvPr id="6" name="Прямоугольник 5"/>
          <p:cNvSpPr/>
          <p:nvPr/>
        </p:nvSpPr>
        <p:spPr>
          <a:xfrm>
            <a:off x="107950" y="115888"/>
            <a:ext cx="8856663" cy="3025775"/>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pic>
        <p:nvPicPr>
          <p:cNvPr id="156678" name="Picture 4"/>
          <p:cNvPicPr>
            <a:picLocks noChangeAspect="1" noChangeArrowheads="1"/>
          </p:cNvPicPr>
          <p:nvPr/>
        </p:nvPicPr>
        <p:blipFill>
          <a:blip r:embed="rId3"/>
          <a:srcRect/>
          <a:stretch>
            <a:fillRect/>
          </a:stretch>
        </p:blipFill>
        <p:spPr bwMode="auto">
          <a:xfrm>
            <a:off x="323850" y="5300663"/>
            <a:ext cx="2505075" cy="1223962"/>
          </a:xfrm>
          <a:prstGeom prst="rect">
            <a:avLst/>
          </a:prstGeom>
          <a:noFill/>
          <a:ln w="9525">
            <a:noFill/>
            <a:miter lim="800000"/>
            <a:headEnd/>
            <a:tailEnd/>
          </a:ln>
        </p:spPr>
      </p:pic>
      <p:sp>
        <p:nvSpPr>
          <p:cNvPr id="8" name="Прямоугольник 7"/>
          <p:cNvSpPr/>
          <p:nvPr/>
        </p:nvSpPr>
        <p:spPr>
          <a:xfrm>
            <a:off x="395288" y="3789363"/>
            <a:ext cx="8497887" cy="150812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i="1" dirty="0">
                <a:solidFill>
                  <a:srgbClr val="003300"/>
                </a:solidFill>
                <a:latin typeface="Arial" panose="020B0604020202020204" pitchFamily="34" charset="0"/>
                <a:cs typeface="Arial" panose="020B0604020202020204" pitchFamily="34" charset="0"/>
              </a:rPr>
              <a:t>          </a:t>
            </a:r>
            <a:r>
              <a:rPr lang="ru-RU" altLang="ru-RU" sz="2400"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Разрешение конфликта силой</a:t>
            </a:r>
          </a:p>
          <a:p>
            <a:pPr algn="just">
              <a:defRPr/>
            </a:pPr>
            <a:endParaRPr lang="ru-RU" altLang="ru-RU" sz="400"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just">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Характерна большая </a:t>
            </a:r>
            <a:r>
              <a:rPr lang="ru-RU" altLang="ru-RU" b="1" dirty="0">
                <a:solidFill>
                  <a:srgbClr val="669900"/>
                </a:solidFill>
                <a:latin typeface="Arial" panose="020B0604020202020204" pitchFamily="34" charset="0"/>
                <a:cs typeface="Arial" panose="020B0604020202020204" pitchFamily="34" charset="0"/>
              </a:rPr>
              <a:t>личная вовлеченность </a:t>
            </a:r>
            <a:r>
              <a:rPr lang="ru-RU" altLang="ru-RU" dirty="0">
                <a:solidFill>
                  <a:srgbClr val="003300"/>
                </a:solidFill>
                <a:latin typeface="Arial" panose="020B0604020202020204" pitchFamily="34" charset="0"/>
                <a:cs typeface="Arial" panose="020B0604020202020204" pitchFamily="34" charset="0"/>
              </a:rPr>
              <a:t>и заинтересованность в разрешении конфликта </a:t>
            </a:r>
            <a:r>
              <a:rPr lang="ru-RU" altLang="ru-RU" b="1" dirty="0">
                <a:solidFill>
                  <a:srgbClr val="669900"/>
                </a:solidFill>
                <a:latin typeface="Arial" panose="020B0604020202020204" pitchFamily="34" charset="0"/>
                <a:cs typeface="Arial" panose="020B0604020202020204" pitchFamily="34" charset="0"/>
              </a:rPr>
              <a:t>без учета позиции второй стороны</a:t>
            </a:r>
            <a:r>
              <a:rPr lang="ru-RU" altLang="ru-RU" dirty="0">
                <a:solidFill>
                  <a:srgbClr val="003300"/>
                </a:solidFill>
                <a:latin typeface="Arial" panose="020B0604020202020204" pitchFamily="34" charset="0"/>
                <a:cs typeface="Arial" panose="020B0604020202020204" pitchFamily="34" charset="0"/>
              </a:rPr>
              <a:t>.</a:t>
            </a:r>
          </a:p>
          <a:p>
            <a:pPr algn="just">
              <a:buFont typeface="Arial" charset="0"/>
              <a:buChar char="•"/>
              <a:defRPr/>
            </a:pPr>
            <a:endParaRPr lang="ru-RU" altLang="ru-RU" sz="4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sz="2000" dirty="0">
                <a:solidFill>
                  <a:srgbClr val="003300"/>
                </a:solidFill>
                <a:latin typeface="Arial" panose="020B0604020202020204" pitchFamily="34" charset="0"/>
                <a:cs typeface="Arial" panose="020B0604020202020204" pitchFamily="34" charset="0"/>
              </a:rPr>
              <a:t>  </a:t>
            </a:r>
            <a:r>
              <a:rPr lang="ru-RU" altLang="ru-RU" dirty="0">
                <a:solidFill>
                  <a:srgbClr val="003300"/>
                </a:solidFill>
                <a:latin typeface="Arial" panose="020B0604020202020204" pitchFamily="34" charset="0"/>
                <a:cs typeface="Arial" panose="020B0604020202020204" pitchFamily="34" charset="0"/>
              </a:rPr>
              <a:t>Необходимо обладать </a:t>
            </a:r>
            <a:r>
              <a:rPr lang="ru-RU" altLang="ru-RU" b="1" dirty="0">
                <a:solidFill>
                  <a:srgbClr val="669900"/>
                </a:solidFill>
                <a:latin typeface="Arial" panose="020B0604020202020204" pitchFamily="34" charset="0"/>
                <a:cs typeface="Arial" panose="020B0604020202020204" pitchFamily="34" charset="0"/>
              </a:rPr>
              <a:t>властью </a:t>
            </a:r>
            <a:r>
              <a:rPr lang="ru-RU" altLang="ru-RU" dirty="0">
                <a:solidFill>
                  <a:srgbClr val="003300"/>
                </a:solidFill>
                <a:latin typeface="Arial" panose="020B0604020202020204" pitchFamily="34" charset="0"/>
                <a:cs typeface="Arial" panose="020B0604020202020204" pitchFamily="34" charset="0"/>
              </a:rPr>
              <a:t>или </a:t>
            </a:r>
            <a:r>
              <a:rPr lang="ru-RU" altLang="ru-RU" b="1" dirty="0">
                <a:solidFill>
                  <a:srgbClr val="669900"/>
                </a:solidFill>
                <a:latin typeface="Arial" panose="020B0604020202020204" pitchFamily="34" charset="0"/>
                <a:cs typeface="Arial" panose="020B0604020202020204" pitchFamily="34" charset="0"/>
              </a:rPr>
              <a:t>физическими преимуществами</a:t>
            </a:r>
            <a:r>
              <a:rPr lang="ru-RU" altLang="ru-RU" dirty="0">
                <a:solidFill>
                  <a:srgbClr val="003300"/>
                </a:solidFill>
                <a:latin typeface="Arial" panose="020B0604020202020204" pitchFamily="34" charset="0"/>
                <a:cs typeface="Arial" panose="020B0604020202020204" pitchFamily="34" charset="0"/>
              </a:rPr>
              <a:t>. </a:t>
            </a:r>
          </a:p>
        </p:txBody>
      </p:sp>
      <p:sp>
        <p:nvSpPr>
          <p:cNvPr id="9" name="Прямоугольник 8"/>
          <p:cNvSpPr/>
          <p:nvPr/>
        </p:nvSpPr>
        <p:spPr>
          <a:xfrm>
            <a:off x="468313" y="3860800"/>
            <a:ext cx="287337" cy="288925"/>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effectLst>
                  <a:outerShdw blurRad="38100" dist="38100" dir="2700000" algn="tl">
                    <a:srgbClr val="000000">
                      <a:alpha val="43137"/>
                    </a:srgbClr>
                  </a:outerShdw>
                </a:effectLst>
              </a:rPr>
              <a:t>2</a:t>
            </a:r>
          </a:p>
        </p:txBody>
      </p:sp>
      <p:sp>
        <p:nvSpPr>
          <p:cNvPr id="10" name="Прямоугольник 9"/>
          <p:cNvSpPr/>
          <p:nvPr/>
        </p:nvSpPr>
        <p:spPr>
          <a:xfrm>
            <a:off x="107950" y="3644900"/>
            <a:ext cx="8856663" cy="3024188"/>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sp>
        <p:nvSpPr>
          <p:cNvPr id="156682" name="Прямоугольник 10"/>
          <p:cNvSpPr>
            <a:spLocks noChangeArrowheads="1"/>
          </p:cNvSpPr>
          <p:nvPr/>
        </p:nvSpPr>
        <p:spPr bwMode="auto">
          <a:xfrm>
            <a:off x="2843213" y="5300663"/>
            <a:ext cx="6049962" cy="1200150"/>
          </a:xfrm>
          <a:prstGeom prst="rect">
            <a:avLst/>
          </a:prstGeom>
          <a:noFill/>
          <a:ln w="9525">
            <a:noFill/>
            <a:miter lim="800000"/>
            <a:headEnd/>
            <a:tailEnd/>
          </a:ln>
        </p:spPr>
        <p:txBody>
          <a:bodyPr>
            <a:spAutoFit/>
          </a:bodyPr>
          <a:lstStyle/>
          <a:p>
            <a:pPr>
              <a:buFont typeface="Wingdings" pitchFamily="2" charset="2"/>
              <a:buChar char="ü"/>
            </a:pPr>
            <a:r>
              <a:rPr lang="ru-RU" altLang="ru-RU">
                <a:solidFill>
                  <a:srgbClr val="003300"/>
                </a:solidFill>
              </a:rPr>
              <a:t>  В отдельных случаях он может помочь в достижении индивидуальных целей, но у окружающих складывается </a:t>
            </a:r>
            <a:r>
              <a:rPr lang="ru-RU" altLang="ru-RU" b="1">
                <a:solidFill>
                  <a:srgbClr val="669900"/>
                </a:solidFill>
              </a:rPr>
              <a:t>неблагоприятное впечатление о человеке</a:t>
            </a:r>
            <a:r>
              <a:rPr lang="ru-RU" altLang="ru-RU">
                <a:solidFill>
                  <a:srgbClr val="003300"/>
                </a:solidFill>
              </a:rPr>
              <a:t>, использующем такой стиль.</a:t>
            </a:r>
          </a:p>
        </p:txBody>
      </p:sp>
      <p:sp>
        <p:nvSpPr>
          <p:cNvPr id="15668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668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EB222BD-4CE4-4654-8D91-AF043B98A95C}" type="slidenum">
              <a:rPr lang="ru-RU" altLang="ru-RU" sz="800" smtClean="0">
                <a:solidFill>
                  <a:srgbClr val="003300"/>
                </a:solidFill>
                <a:latin typeface="Arial" charset="0"/>
                <a:cs typeface="Arial" charset="0"/>
              </a:rPr>
              <a:pPr fontAlgn="base">
                <a:spcBef>
                  <a:spcPct val="0"/>
                </a:spcBef>
                <a:spcAft>
                  <a:spcPct val="0"/>
                </a:spcAft>
              </a:pPr>
              <a:t>152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a:xfrm>
            <a:off x="323850" y="3500438"/>
            <a:ext cx="8569325" cy="3200400"/>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i="1" dirty="0">
                <a:solidFill>
                  <a:srgbClr val="003300"/>
                </a:solidFill>
                <a:latin typeface="Arial" panose="020B0604020202020204" pitchFamily="34" charset="0"/>
                <a:cs typeface="Arial" panose="020B0604020202020204" pitchFamily="34" charset="0"/>
              </a:rPr>
              <a:t>         </a:t>
            </a:r>
            <a:r>
              <a:rPr lang="ru-RU" altLang="ru-RU"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Компромисс</a:t>
            </a:r>
            <a:endParaRPr lang="ru-RU" altLang="ru-RU"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just">
              <a:defRPr/>
            </a:pPr>
            <a:endParaRPr lang="ru-RU" altLang="ru-RU" sz="8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Умеренно учитывает интересы сторон.</a:t>
            </a:r>
          </a:p>
          <a:p>
            <a:pPr algn="just">
              <a:defRPr/>
            </a:pPr>
            <a:endParaRPr lang="ru-RU" altLang="ru-RU" sz="8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Реализация стиля связана с </a:t>
            </a:r>
            <a:r>
              <a:rPr lang="ru-RU" altLang="ru-RU" b="1" dirty="0">
                <a:solidFill>
                  <a:srgbClr val="669900"/>
                </a:solidFill>
                <a:latin typeface="Arial" panose="020B0604020202020204" pitchFamily="34" charset="0"/>
                <a:cs typeface="Arial" panose="020B0604020202020204" pitchFamily="34" charset="0"/>
              </a:rPr>
              <a:t>проведением переговоров</a:t>
            </a:r>
            <a:r>
              <a:rPr lang="ru-RU" altLang="ru-RU" dirty="0">
                <a:solidFill>
                  <a:srgbClr val="003300"/>
                </a:solidFill>
                <a:latin typeface="Arial" panose="020B0604020202020204" pitchFamily="34" charset="0"/>
                <a:cs typeface="Arial" panose="020B0604020202020204" pitchFamily="34" charset="0"/>
              </a:rPr>
              <a:t>, в ходе которых каждая сторона идет на определенные </a:t>
            </a:r>
            <a:r>
              <a:rPr lang="ru-RU" altLang="ru-RU" b="1" dirty="0">
                <a:solidFill>
                  <a:srgbClr val="669900"/>
                </a:solidFill>
                <a:latin typeface="Arial" panose="020B0604020202020204" pitchFamily="34" charset="0"/>
                <a:cs typeface="Arial" panose="020B0604020202020204" pitchFamily="34" charset="0"/>
              </a:rPr>
              <a:t>уступки</a:t>
            </a:r>
            <a:r>
              <a:rPr lang="ru-RU" altLang="ru-RU" dirty="0">
                <a:solidFill>
                  <a:srgbClr val="003300"/>
                </a:solidFill>
                <a:latin typeface="Arial" panose="020B0604020202020204" pitchFamily="34" charset="0"/>
                <a:cs typeface="Arial" panose="020B0604020202020204" pitchFamily="34" charset="0"/>
              </a:rPr>
              <a:t>.</a:t>
            </a:r>
          </a:p>
          <a:p>
            <a:pPr algn="just">
              <a:buFont typeface="Arial" charset="0"/>
              <a:buChar char="•"/>
              <a:defRPr/>
            </a:pPr>
            <a:endParaRPr lang="ru-RU" altLang="ru-RU" sz="8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Люди, использующие этот стиль, оцениваются, в целом, </a:t>
            </a:r>
            <a:r>
              <a:rPr lang="ru-RU" altLang="ru-RU" b="1" dirty="0">
                <a:solidFill>
                  <a:srgbClr val="669900"/>
                </a:solidFill>
                <a:latin typeface="Arial" panose="020B0604020202020204" pitchFamily="34" charset="0"/>
                <a:cs typeface="Arial" panose="020B0604020202020204" pitchFamily="34" charset="0"/>
              </a:rPr>
              <a:t>благоприятно</a:t>
            </a:r>
            <a:r>
              <a:rPr lang="ru-RU" altLang="ru-RU" dirty="0">
                <a:solidFill>
                  <a:srgbClr val="003300"/>
                </a:solidFill>
                <a:latin typeface="Arial" panose="020B0604020202020204" pitchFamily="34" charset="0"/>
                <a:cs typeface="Arial" panose="020B0604020202020204" pitchFamily="34" charset="0"/>
              </a:rPr>
              <a:t>.</a:t>
            </a:r>
          </a:p>
          <a:p>
            <a:pPr algn="just">
              <a:buFont typeface="Arial" charset="0"/>
              <a:buChar char="•"/>
              <a:defRPr/>
            </a:pPr>
            <a:endParaRPr lang="ru-RU" altLang="ru-RU" sz="8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a:t>
            </a:r>
            <a:r>
              <a:rPr lang="ru-RU" altLang="ru-RU" b="1" dirty="0">
                <a:solidFill>
                  <a:srgbClr val="669900"/>
                </a:solidFill>
                <a:latin typeface="Arial" panose="020B0604020202020204" pitchFamily="34" charset="0"/>
                <a:cs typeface="Arial" panose="020B0604020202020204" pitchFamily="34" charset="0"/>
              </a:rPr>
              <a:t>Отсутствует взаимное удовлетворение</a:t>
            </a:r>
            <a:r>
              <a:rPr lang="ru-RU" altLang="ru-RU" dirty="0">
                <a:solidFill>
                  <a:srgbClr val="003300"/>
                </a:solidFill>
                <a:latin typeface="Arial" panose="020B0604020202020204" pitchFamily="34" charset="0"/>
                <a:cs typeface="Arial" panose="020B0604020202020204" pitchFamily="34" charset="0"/>
              </a:rPr>
              <a:t>, но и нет неудовлетворенности каждой стороны.</a:t>
            </a:r>
          </a:p>
          <a:p>
            <a:pPr algn="just">
              <a:buFont typeface="Arial" charset="0"/>
              <a:buChar char="•"/>
              <a:defRPr/>
            </a:pPr>
            <a:endParaRPr lang="ru-RU" altLang="ru-RU" sz="800" dirty="0">
              <a:solidFill>
                <a:srgbClr val="003300"/>
              </a:solidFill>
              <a:latin typeface="Arial" panose="020B0604020202020204" pitchFamily="34" charset="0"/>
              <a:cs typeface="Arial" panose="020B0604020202020204" pitchFamily="34" charset="0"/>
            </a:endParaRPr>
          </a:p>
          <a:p>
            <a:pPr algn="just">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Можно достичь </a:t>
            </a:r>
            <a:r>
              <a:rPr lang="ru-RU" altLang="ru-RU" b="1" dirty="0">
                <a:solidFill>
                  <a:srgbClr val="669900"/>
                </a:solidFill>
                <a:latin typeface="Arial" panose="020B0604020202020204" pitchFamily="34" charset="0"/>
                <a:cs typeface="Arial" panose="020B0604020202020204" pitchFamily="34" charset="0"/>
              </a:rPr>
              <a:t>быстрого разрешения конфликта</a:t>
            </a:r>
            <a:r>
              <a:rPr lang="ru-RU" altLang="ru-RU" dirty="0">
                <a:solidFill>
                  <a:srgbClr val="003300"/>
                </a:solidFill>
                <a:latin typeface="Arial" panose="020B0604020202020204" pitchFamily="34" charset="0"/>
                <a:cs typeface="Arial" panose="020B0604020202020204" pitchFamily="34" charset="0"/>
              </a:rPr>
              <a:t>, особенно в случаях, когда одна из сторон имеет явное преимущество.</a:t>
            </a:r>
            <a:endParaRPr lang="ru-RU" altLang="ru-RU" dirty="0">
              <a:latin typeface="Arial" panose="020B0604020202020204" pitchFamily="34" charset="0"/>
              <a:cs typeface="Arial" panose="020B0604020202020204" pitchFamily="34" charset="0"/>
            </a:endParaRPr>
          </a:p>
        </p:txBody>
      </p:sp>
      <p:sp>
        <p:nvSpPr>
          <p:cNvPr id="17" name="Прямоугольник 16"/>
          <p:cNvSpPr/>
          <p:nvPr/>
        </p:nvSpPr>
        <p:spPr>
          <a:xfrm>
            <a:off x="395288" y="3573463"/>
            <a:ext cx="288925" cy="287337"/>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effectLst>
                  <a:outerShdw blurRad="38100" dist="38100" dir="2700000" algn="tl">
                    <a:srgbClr val="000000">
                      <a:alpha val="43137"/>
                    </a:srgbClr>
                  </a:outerShdw>
                </a:effectLst>
              </a:rPr>
              <a:t>4</a:t>
            </a:r>
          </a:p>
        </p:txBody>
      </p:sp>
      <p:sp>
        <p:nvSpPr>
          <p:cNvPr id="18" name="Прямоугольник 17"/>
          <p:cNvSpPr/>
          <p:nvPr/>
        </p:nvSpPr>
        <p:spPr>
          <a:xfrm>
            <a:off x="107950" y="3357563"/>
            <a:ext cx="8856663" cy="3384550"/>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sp>
        <p:nvSpPr>
          <p:cNvPr id="157701" name="Прямоугольник 19"/>
          <p:cNvSpPr>
            <a:spLocks noChangeArrowheads="1"/>
          </p:cNvSpPr>
          <p:nvPr/>
        </p:nvSpPr>
        <p:spPr bwMode="auto">
          <a:xfrm>
            <a:off x="2771775" y="765175"/>
            <a:ext cx="6121400" cy="1600200"/>
          </a:xfrm>
          <a:prstGeom prst="rect">
            <a:avLst/>
          </a:prstGeom>
          <a:noFill/>
          <a:ln w="9525">
            <a:noFill/>
            <a:miter lim="800000"/>
            <a:headEnd/>
            <a:tailEnd/>
          </a:ln>
        </p:spPr>
        <p:txBody>
          <a:bodyPr>
            <a:spAutoFit/>
          </a:bodyPr>
          <a:lstStyle/>
          <a:p>
            <a:pPr>
              <a:buFont typeface="Wingdings" pitchFamily="2" charset="2"/>
              <a:buChar char="ü"/>
            </a:pPr>
            <a:r>
              <a:rPr lang="ru-RU" altLang="ru-RU">
                <a:solidFill>
                  <a:srgbClr val="003300"/>
                </a:solidFill>
              </a:rPr>
              <a:t>  В основе стиля лежит стремление </a:t>
            </a:r>
            <a:r>
              <a:rPr lang="ru-RU" altLang="ru-RU" b="1">
                <a:solidFill>
                  <a:srgbClr val="669900"/>
                </a:solidFill>
              </a:rPr>
              <a:t>кооперироваться </a:t>
            </a:r>
            <a:r>
              <a:rPr lang="ru-RU" altLang="ru-RU">
                <a:solidFill>
                  <a:srgbClr val="003300"/>
                </a:solidFill>
              </a:rPr>
              <a:t>с другими </a:t>
            </a:r>
            <a:r>
              <a:rPr lang="ru-RU" altLang="ru-RU" b="1">
                <a:solidFill>
                  <a:srgbClr val="669900"/>
                </a:solidFill>
              </a:rPr>
              <a:t>без внесения </a:t>
            </a:r>
            <a:r>
              <a:rPr lang="ru-RU" altLang="ru-RU">
                <a:solidFill>
                  <a:srgbClr val="003300"/>
                </a:solidFill>
              </a:rPr>
              <a:t>в эту кооперацию </a:t>
            </a:r>
            <a:r>
              <a:rPr lang="ru-RU" altLang="ru-RU" b="1">
                <a:solidFill>
                  <a:srgbClr val="669900"/>
                </a:solidFill>
              </a:rPr>
              <a:t>своего интереса.</a:t>
            </a:r>
          </a:p>
          <a:p>
            <a:endParaRPr lang="ru-RU" altLang="ru-RU" sz="800">
              <a:solidFill>
                <a:srgbClr val="003300"/>
              </a:solidFill>
            </a:endParaRPr>
          </a:p>
          <a:p>
            <a:pPr>
              <a:buFont typeface="Wingdings" pitchFamily="2" charset="2"/>
              <a:buChar char="ü"/>
            </a:pPr>
            <a:r>
              <a:rPr lang="ru-RU" altLang="ru-RU">
                <a:solidFill>
                  <a:srgbClr val="003300"/>
                </a:solidFill>
              </a:rPr>
              <a:t>  «Не выиграл - выиграл» носит оттенок </a:t>
            </a:r>
            <a:r>
              <a:rPr lang="ru-RU" altLang="ru-RU" b="1">
                <a:solidFill>
                  <a:srgbClr val="669900"/>
                </a:solidFill>
              </a:rPr>
              <a:t>альтруизма, </a:t>
            </a:r>
            <a:r>
              <a:rPr lang="ru-RU" altLang="ru-RU">
                <a:solidFill>
                  <a:srgbClr val="003300"/>
                </a:solidFill>
              </a:rPr>
              <a:t>помогает в стремлении реализовать желания других. </a:t>
            </a:r>
          </a:p>
        </p:txBody>
      </p:sp>
      <p:sp>
        <p:nvSpPr>
          <p:cNvPr id="21" name="Прямоугольник 20"/>
          <p:cNvSpPr/>
          <p:nvPr/>
        </p:nvSpPr>
        <p:spPr>
          <a:xfrm>
            <a:off x="323850" y="260350"/>
            <a:ext cx="7343775" cy="46196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i="1" dirty="0">
                <a:solidFill>
                  <a:srgbClr val="003300"/>
                </a:solidFill>
                <a:latin typeface="Arial" panose="020B0604020202020204" pitchFamily="34" charset="0"/>
                <a:cs typeface="Arial" panose="020B0604020202020204" pitchFamily="34" charset="0"/>
              </a:rPr>
              <a:t>         </a:t>
            </a:r>
            <a:r>
              <a:rPr lang="ru-RU" altLang="ru-RU" sz="2400"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Войти в положение другой стороны</a:t>
            </a:r>
            <a:endParaRPr lang="ru-RU" altLang="ru-RU" sz="22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22" name="Прямоугольник 21"/>
          <p:cNvSpPr/>
          <p:nvPr/>
        </p:nvSpPr>
        <p:spPr>
          <a:xfrm>
            <a:off x="395288" y="333375"/>
            <a:ext cx="288925"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effectLst>
                  <a:outerShdw blurRad="38100" dist="38100" dir="2700000" algn="tl">
                    <a:srgbClr val="000000">
                      <a:alpha val="43137"/>
                    </a:srgbClr>
                  </a:outerShdw>
                </a:effectLst>
              </a:rPr>
              <a:t>3</a:t>
            </a:r>
          </a:p>
        </p:txBody>
      </p:sp>
      <p:sp>
        <p:nvSpPr>
          <p:cNvPr id="23" name="Прямоугольник 22"/>
          <p:cNvSpPr/>
          <p:nvPr/>
        </p:nvSpPr>
        <p:spPr>
          <a:xfrm>
            <a:off x="107950" y="115888"/>
            <a:ext cx="8856663" cy="3025775"/>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pic>
        <p:nvPicPr>
          <p:cNvPr id="157705" name="Picture 2"/>
          <p:cNvPicPr>
            <a:picLocks noChangeAspect="1" noChangeArrowheads="1"/>
          </p:cNvPicPr>
          <p:nvPr/>
        </p:nvPicPr>
        <p:blipFill>
          <a:blip r:embed="rId2"/>
          <a:srcRect/>
          <a:stretch>
            <a:fillRect/>
          </a:stretch>
        </p:blipFill>
        <p:spPr bwMode="auto">
          <a:xfrm>
            <a:off x="323850" y="765175"/>
            <a:ext cx="2387600" cy="1584325"/>
          </a:xfrm>
          <a:prstGeom prst="rect">
            <a:avLst/>
          </a:prstGeom>
          <a:noFill/>
          <a:ln w="9525">
            <a:noFill/>
            <a:miter lim="800000"/>
            <a:headEnd/>
            <a:tailEnd/>
          </a:ln>
        </p:spPr>
      </p:pic>
      <p:sp>
        <p:nvSpPr>
          <p:cNvPr id="157706" name="Прямоугольник 24"/>
          <p:cNvSpPr>
            <a:spLocks noChangeArrowheads="1"/>
          </p:cNvSpPr>
          <p:nvPr/>
        </p:nvSpPr>
        <p:spPr bwMode="auto">
          <a:xfrm>
            <a:off x="323850" y="2420938"/>
            <a:ext cx="8569325" cy="646112"/>
          </a:xfrm>
          <a:prstGeom prst="rect">
            <a:avLst/>
          </a:prstGeom>
          <a:noFill/>
          <a:ln w="9525">
            <a:noFill/>
            <a:miter lim="800000"/>
            <a:headEnd/>
            <a:tailEnd/>
          </a:ln>
        </p:spPr>
        <p:txBody>
          <a:bodyPr>
            <a:spAutoFit/>
          </a:bodyPr>
          <a:lstStyle/>
          <a:p>
            <a:pPr>
              <a:buFont typeface="Wingdings" pitchFamily="2" charset="2"/>
              <a:buChar char="ü"/>
            </a:pPr>
            <a:r>
              <a:rPr lang="ru-RU" altLang="ru-RU">
                <a:solidFill>
                  <a:srgbClr val="003300"/>
                </a:solidFill>
              </a:rPr>
              <a:t>  Обладатели стиля оцениваются окружающими положительно, но, как </a:t>
            </a:r>
            <a:r>
              <a:rPr lang="ru-RU" altLang="ru-RU" b="1">
                <a:solidFill>
                  <a:srgbClr val="669900"/>
                </a:solidFill>
              </a:rPr>
              <a:t>слабые натуры</a:t>
            </a:r>
            <a:r>
              <a:rPr lang="ru-RU" altLang="ru-RU">
                <a:solidFill>
                  <a:srgbClr val="003300"/>
                </a:solidFill>
              </a:rPr>
              <a:t>, легко поддающиеся чужому влиянию.</a:t>
            </a:r>
            <a:endParaRPr lang="ru-RU" altLang="ru-RU"/>
          </a:p>
        </p:txBody>
      </p:sp>
      <p:sp>
        <p:nvSpPr>
          <p:cNvPr id="15770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770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613106E-626C-4127-A368-703465596FC6}" type="slidenum">
              <a:rPr lang="ru-RU" altLang="ru-RU" sz="800" smtClean="0">
                <a:solidFill>
                  <a:srgbClr val="003300"/>
                </a:solidFill>
                <a:latin typeface="Arial" charset="0"/>
                <a:cs typeface="Arial" charset="0"/>
              </a:rPr>
              <a:pPr fontAlgn="base">
                <a:spcBef>
                  <a:spcPct val="0"/>
                </a:spcBef>
                <a:spcAft>
                  <a:spcPct val="0"/>
                </a:spcAft>
              </a:pPr>
              <a:t>153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850" y="260350"/>
            <a:ext cx="8569325" cy="1477963"/>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defRPr/>
            </a:pPr>
            <a:r>
              <a:rPr lang="ru-RU" altLang="ru-RU" sz="2200" i="1" dirty="0">
                <a:solidFill>
                  <a:srgbClr val="003300"/>
                </a:solidFill>
                <a:latin typeface="Arial" panose="020B0604020202020204" pitchFamily="34" charset="0"/>
                <a:cs typeface="Arial" panose="020B0604020202020204" pitchFamily="34" charset="0"/>
              </a:rPr>
              <a:t>         </a:t>
            </a:r>
            <a:r>
              <a:rPr lang="ru-RU" altLang="ru-RU" sz="2400" b="1" i="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rPr>
              <a:t>Сотрудничество</a:t>
            </a:r>
            <a:endParaRPr lang="ru-RU" altLang="ru-RU" sz="2400" b="1" dirty="0">
              <a:solidFill>
                <a:srgbClr val="669900"/>
              </a:solidFill>
              <a:effectLst>
                <a:outerShdw blurRad="38100" dist="38100" dir="2700000" algn="tl">
                  <a:srgbClr val="C0C0C0"/>
                </a:outerShdw>
              </a:effectLst>
              <a:latin typeface="Arial" panose="020B0604020202020204" pitchFamily="34" charset="0"/>
              <a:cs typeface="Arial" panose="020B0604020202020204" pitchFamily="34" charset="0"/>
            </a:endParaRPr>
          </a:p>
          <a:p>
            <a:pPr algn="just">
              <a:defRPr/>
            </a:pPr>
            <a:endParaRPr lang="ru-RU" altLang="ru-RU" sz="4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Характерны высокая степень личной вовлеченности, сильное желание кооперировать усилия с другими для разрешения межличностного конфликта.</a:t>
            </a:r>
          </a:p>
          <a:p>
            <a:pPr>
              <a:buFont typeface="Arial" charset="0"/>
              <a:buChar char="•"/>
              <a:defRPr/>
            </a:pPr>
            <a:endParaRPr lang="ru-RU" altLang="ru-RU" sz="800" dirty="0">
              <a:solidFill>
                <a:srgbClr val="003300"/>
              </a:solidFill>
              <a:latin typeface="Arial" panose="020B0604020202020204" pitchFamily="34" charset="0"/>
              <a:cs typeface="Arial" panose="020B0604020202020204" pitchFamily="34" charset="0"/>
            </a:endParaRPr>
          </a:p>
          <a:p>
            <a:pPr>
              <a:buFont typeface="Wingdings" pitchFamily="2" charset="2"/>
              <a:buChar char="ü"/>
              <a:defRPr/>
            </a:pPr>
            <a:r>
              <a:rPr lang="ru-RU" altLang="ru-RU" dirty="0">
                <a:solidFill>
                  <a:srgbClr val="003300"/>
                </a:solidFill>
                <a:latin typeface="Arial" panose="020B0604020202020204" pitchFamily="34" charset="0"/>
                <a:cs typeface="Arial" panose="020B0604020202020204" pitchFamily="34" charset="0"/>
              </a:rPr>
              <a:t>  Выигрыш имеет каждая из сторон.</a:t>
            </a:r>
          </a:p>
        </p:txBody>
      </p:sp>
      <p:sp>
        <p:nvSpPr>
          <p:cNvPr id="3" name="Прямоугольник 2"/>
          <p:cNvSpPr/>
          <p:nvPr/>
        </p:nvSpPr>
        <p:spPr>
          <a:xfrm>
            <a:off x="395288" y="333375"/>
            <a:ext cx="288925" cy="287338"/>
          </a:xfrm>
          <a:prstGeom prst="rect">
            <a:avLst/>
          </a:prstGeom>
          <a:solidFill>
            <a:srgbClr val="8080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a:t>
            </a:r>
          </a:p>
        </p:txBody>
      </p:sp>
      <p:sp>
        <p:nvSpPr>
          <p:cNvPr id="4" name="Прямоугольник 3"/>
          <p:cNvSpPr/>
          <p:nvPr/>
        </p:nvSpPr>
        <p:spPr>
          <a:xfrm>
            <a:off x="107950" y="115888"/>
            <a:ext cx="8856663" cy="6553200"/>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pic>
        <p:nvPicPr>
          <p:cNvPr id="158725" name="Picture 2"/>
          <p:cNvPicPr>
            <a:picLocks noChangeAspect="1" noChangeArrowheads="1"/>
          </p:cNvPicPr>
          <p:nvPr/>
        </p:nvPicPr>
        <p:blipFill>
          <a:blip r:embed="rId2"/>
          <a:srcRect/>
          <a:stretch>
            <a:fillRect/>
          </a:stretch>
        </p:blipFill>
        <p:spPr bwMode="auto">
          <a:xfrm>
            <a:off x="395288" y="2133600"/>
            <a:ext cx="3024187" cy="2000250"/>
          </a:xfrm>
          <a:prstGeom prst="rect">
            <a:avLst/>
          </a:prstGeom>
          <a:noFill/>
          <a:ln w="9525">
            <a:noFill/>
            <a:miter lim="800000"/>
            <a:headEnd/>
            <a:tailEnd/>
          </a:ln>
        </p:spPr>
      </p:pic>
      <p:sp>
        <p:nvSpPr>
          <p:cNvPr id="158726" name="Прямоугольник 7"/>
          <p:cNvSpPr>
            <a:spLocks noChangeArrowheads="1"/>
          </p:cNvSpPr>
          <p:nvPr/>
        </p:nvSpPr>
        <p:spPr bwMode="auto">
          <a:xfrm>
            <a:off x="3521075" y="2133600"/>
            <a:ext cx="5472113" cy="1816100"/>
          </a:xfrm>
          <a:prstGeom prst="rect">
            <a:avLst/>
          </a:prstGeom>
          <a:noFill/>
          <a:ln w="9525">
            <a:noFill/>
            <a:miter lim="800000"/>
            <a:headEnd/>
            <a:tailEnd/>
          </a:ln>
        </p:spPr>
        <p:txBody>
          <a:bodyPr>
            <a:spAutoFit/>
          </a:bodyPr>
          <a:lstStyle/>
          <a:p>
            <a:pPr>
              <a:buFont typeface="Wingdings" pitchFamily="2" charset="2"/>
              <a:buChar char="ü"/>
              <a:tabLst>
                <a:tab pos="457200" algn="l"/>
              </a:tabLst>
            </a:pPr>
            <a:r>
              <a:rPr lang="ru-RU" altLang="ru-RU" sz="1600">
                <a:solidFill>
                  <a:srgbClr val="003300"/>
                </a:solidFill>
              </a:rPr>
              <a:t> Для людей, использующих стиль, характерно:</a:t>
            </a:r>
          </a:p>
          <a:p>
            <a:pPr>
              <a:buFont typeface="Arial" charset="0"/>
              <a:buChar char="•"/>
              <a:tabLst>
                <a:tab pos="457200" algn="l"/>
              </a:tabLst>
            </a:pPr>
            <a:endParaRPr lang="ru-RU" altLang="ru-RU" sz="800"/>
          </a:p>
          <a:p>
            <a:pPr eaLnBrk="0" hangingPunct="0">
              <a:buFont typeface="Arial" charset="0"/>
              <a:buChar char="•"/>
              <a:tabLst>
                <a:tab pos="457200" algn="l"/>
              </a:tabLst>
            </a:pPr>
            <a:r>
              <a:rPr lang="ru-RU" altLang="ru-RU" sz="1600" i="1">
                <a:solidFill>
                  <a:srgbClr val="003300"/>
                </a:solidFill>
              </a:rPr>
              <a:t>  Рассмотрение конфликта как нормального события, помогающего и ведущего к творческому решению при правильном управлении;</a:t>
            </a:r>
          </a:p>
          <a:p>
            <a:pPr eaLnBrk="0" hangingPunct="0">
              <a:buFont typeface="Arial" charset="0"/>
              <a:buChar char="•"/>
              <a:tabLst>
                <a:tab pos="457200" algn="l"/>
              </a:tabLst>
            </a:pPr>
            <a:endParaRPr lang="ru-RU" altLang="ru-RU" sz="800" i="1">
              <a:solidFill>
                <a:srgbClr val="003300"/>
              </a:solidFill>
            </a:endParaRPr>
          </a:p>
          <a:p>
            <a:pPr eaLnBrk="0" hangingPunct="0">
              <a:buFont typeface="Arial" charset="0"/>
              <a:buChar char="•"/>
              <a:tabLst>
                <a:tab pos="457200" algn="l"/>
              </a:tabLst>
            </a:pPr>
            <a:r>
              <a:rPr lang="ru-RU" altLang="ru-RU" sz="1600" i="1">
                <a:solidFill>
                  <a:srgbClr val="003300"/>
                </a:solidFill>
              </a:rPr>
              <a:t>  Проявление доверия и откровенности по отношению к другим;</a:t>
            </a:r>
            <a:endParaRPr lang="ru-RU" altLang="ru-RU" sz="1600" i="1"/>
          </a:p>
        </p:txBody>
      </p:sp>
      <p:sp>
        <p:nvSpPr>
          <p:cNvPr id="158727" name="Прямоугольник 8"/>
          <p:cNvSpPr>
            <a:spLocks noChangeArrowheads="1"/>
          </p:cNvSpPr>
          <p:nvPr/>
        </p:nvSpPr>
        <p:spPr bwMode="auto">
          <a:xfrm>
            <a:off x="250825" y="4221163"/>
            <a:ext cx="8497888" cy="2185987"/>
          </a:xfrm>
          <a:prstGeom prst="rect">
            <a:avLst/>
          </a:prstGeom>
          <a:noFill/>
          <a:ln w="9525">
            <a:noFill/>
            <a:miter lim="800000"/>
            <a:headEnd/>
            <a:tailEnd/>
          </a:ln>
        </p:spPr>
        <p:txBody>
          <a:bodyPr>
            <a:spAutoFit/>
          </a:bodyPr>
          <a:lstStyle/>
          <a:p>
            <a:pPr marL="447675" eaLnBrk="0" hangingPunct="0">
              <a:buFont typeface="Arial" charset="0"/>
              <a:buChar char="•"/>
              <a:tabLst>
                <a:tab pos="457200" algn="l"/>
              </a:tabLst>
            </a:pPr>
            <a:r>
              <a:rPr lang="ru-RU" altLang="ru-RU" sz="1600" i="1">
                <a:solidFill>
                  <a:srgbClr val="003300"/>
                </a:solidFill>
              </a:rPr>
              <a:t>  Признание того, что при взаимно удовлетворяющем исходе, все участники берут на себя обязательства в рамках общего решения</a:t>
            </a:r>
            <a:r>
              <a:rPr lang="en-US" altLang="ru-RU" sz="1600" i="1">
                <a:solidFill>
                  <a:srgbClr val="003300"/>
                </a:solidFill>
              </a:rPr>
              <a:t>;</a:t>
            </a:r>
          </a:p>
          <a:p>
            <a:pPr marL="447675" eaLnBrk="0" hangingPunct="0">
              <a:buFont typeface="Arial" charset="0"/>
              <a:buChar char="•"/>
              <a:tabLst>
                <a:tab pos="457200" algn="l"/>
              </a:tabLst>
            </a:pPr>
            <a:endParaRPr lang="en-US" altLang="ru-RU" sz="800" i="1">
              <a:solidFill>
                <a:srgbClr val="003300"/>
              </a:solidFill>
            </a:endParaRPr>
          </a:p>
          <a:p>
            <a:pPr marL="447675" eaLnBrk="0" hangingPunct="0">
              <a:buFont typeface="Arial" charset="0"/>
              <a:buChar char="•"/>
              <a:tabLst>
                <a:tab pos="457200" algn="l"/>
              </a:tabLst>
            </a:pPr>
            <a:r>
              <a:rPr lang="en-US" altLang="ru-RU" sz="1600" i="1">
                <a:solidFill>
                  <a:srgbClr val="003300"/>
                </a:solidFill>
              </a:rPr>
              <a:t>  </a:t>
            </a:r>
            <a:r>
              <a:rPr lang="ru-RU" altLang="ru-RU" sz="1600" i="1">
                <a:solidFill>
                  <a:srgbClr val="003300"/>
                </a:solidFill>
              </a:rPr>
              <a:t>Каждый участник конфликта имеет равные права в его разрешении,</a:t>
            </a:r>
            <a:r>
              <a:rPr lang="en-US" altLang="ru-RU" sz="1600" i="1">
                <a:solidFill>
                  <a:srgbClr val="003300"/>
                </a:solidFill>
              </a:rPr>
              <a:t> </a:t>
            </a:r>
            <a:r>
              <a:rPr lang="ru-RU" altLang="ru-RU" sz="1600" i="1">
                <a:solidFill>
                  <a:srgbClr val="003300"/>
                </a:solidFill>
              </a:rPr>
              <a:t>и точка зрения каждого имеет право на существование;</a:t>
            </a:r>
            <a:endParaRPr lang="en-US" altLang="ru-RU" sz="1600" i="1">
              <a:solidFill>
                <a:srgbClr val="003300"/>
              </a:solidFill>
            </a:endParaRPr>
          </a:p>
          <a:p>
            <a:pPr marL="447675" eaLnBrk="0" hangingPunct="0">
              <a:buFont typeface="Arial" charset="0"/>
              <a:buChar char="•"/>
              <a:tabLst>
                <a:tab pos="457200" algn="l"/>
              </a:tabLst>
            </a:pPr>
            <a:endParaRPr lang="en-US" altLang="ru-RU" sz="800" i="1">
              <a:solidFill>
                <a:srgbClr val="003300"/>
              </a:solidFill>
            </a:endParaRPr>
          </a:p>
          <a:p>
            <a:pPr marL="447675" eaLnBrk="0" hangingPunct="0">
              <a:buFont typeface="Arial" charset="0"/>
              <a:buChar char="•"/>
              <a:tabLst>
                <a:tab pos="457200" algn="l"/>
              </a:tabLst>
            </a:pPr>
            <a:r>
              <a:rPr lang="en-US" altLang="ru-RU" sz="1600" i="1">
                <a:solidFill>
                  <a:srgbClr val="003300"/>
                </a:solidFill>
              </a:rPr>
              <a:t>  </a:t>
            </a:r>
            <a:r>
              <a:rPr lang="ru-RU" altLang="ru-RU" sz="1600" i="1">
                <a:solidFill>
                  <a:srgbClr val="003300"/>
                </a:solidFill>
              </a:rPr>
              <a:t>Никто не должен быть принесен в жертву в интересах всех.</a:t>
            </a:r>
            <a:endParaRPr lang="en-US" altLang="ru-RU" sz="1600" i="1">
              <a:solidFill>
                <a:srgbClr val="003300"/>
              </a:solidFill>
            </a:endParaRPr>
          </a:p>
          <a:p>
            <a:pPr marL="447675" eaLnBrk="0" hangingPunct="0">
              <a:buFont typeface="Arial" charset="0"/>
              <a:buChar char="•"/>
              <a:tabLst>
                <a:tab pos="457200" algn="l"/>
              </a:tabLst>
            </a:pPr>
            <a:endParaRPr lang="ru-RU" altLang="ru-RU" sz="800"/>
          </a:p>
          <a:p>
            <a:pPr marL="447675" eaLnBrk="0" hangingPunct="0">
              <a:buFont typeface="Wingdings" pitchFamily="2" charset="2"/>
              <a:buChar char="ü"/>
              <a:tabLst>
                <a:tab pos="457200" algn="l"/>
              </a:tabLst>
            </a:pPr>
            <a:r>
              <a:rPr lang="en-US" altLang="ru-RU" sz="1600">
                <a:solidFill>
                  <a:srgbClr val="003300"/>
                </a:solidFill>
              </a:rPr>
              <a:t>  </a:t>
            </a:r>
            <a:r>
              <a:rPr lang="ru-RU" altLang="ru-RU" sz="1600">
                <a:solidFill>
                  <a:srgbClr val="003300"/>
                </a:solidFill>
              </a:rPr>
              <a:t>Такие люди считаются динамичными личностями, о которых другие имеют благоприятное мнение.</a:t>
            </a:r>
            <a:endParaRPr lang="ru-RU" altLang="ru-RU" sz="1600"/>
          </a:p>
        </p:txBody>
      </p:sp>
      <p:sp>
        <p:nvSpPr>
          <p:cNvPr id="15872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872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2142CBE-A587-402C-9492-5BC020B1B813}" type="slidenum">
              <a:rPr lang="ru-RU" altLang="ru-RU" sz="800" smtClean="0">
                <a:solidFill>
                  <a:srgbClr val="003300"/>
                </a:solidFill>
                <a:latin typeface="Arial" charset="0"/>
                <a:cs typeface="Arial" charset="0"/>
              </a:rPr>
              <a:pPr fontAlgn="base">
                <a:spcBef>
                  <a:spcPct val="0"/>
                </a:spcBef>
                <a:spcAft>
                  <a:spcPct val="0"/>
                </a:spcAft>
              </a:pPr>
              <a:t>154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Прямоугольник 10"/>
          <p:cNvSpPr>
            <a:spLocks noChangeArrowheads="1"/>
          </p:cNvSpPr>
          <p:nvPr/>
        </p:nvSpPr>
        <p:spPr bwMode="auto">
          <a:xfrm>
            <a:off x="107950" y="908050"/>
            <a:ext cx="8928100" cy="831850"/>
          </a:xfrm>
          <a:prstGeom prst="rect">
            <a:avLst/>
          </a:prstGeom>
          <a:noFill/>
          <a:ln w="9525">
            <a:noFill/>
            <a:miter lim="800000"/>
            <a:headEnd/>
            <a:tailEnd/>
          </a:ln>
        </p:spPr>
        <p:txBody>
          <a:bodyPr>
            <a:spAutoFit/>
          </a:bodyPr>
          <a:lstStyle/>
          <a:p>
            <a:pPr algn="just"/>
            <a:r>
              <a:rPr lang="ru-RU" altLang="ru-RU" sz="2400" b="1" i="1" u="sng">
                <a:solidFill>
                  <a:srgbClr val="669900"/>
                </a:solidFill>
              </a:rPr>
              <a:t>Внутригрупповой конфликт </a:t>
            </a:r>
            <a:r>
              <a:rPr lang="ru-RU" altLang="ru-RU" sz="2400">
                <a:solidFill>
                  <a:srgbClr val="003300"/>
                </a:solidFill>
              </a:rPr>
              <a:t>– столкновение между отдельными и всеми членами группы. </a:t>
            </a:r>
          </a:p>
        </p:txBody>
      </p:sp>
      <p:sp>
        <p:nvSpPr>
          <p:cNvPr id="159747" name="Прямоугольник 11"/>
          <p:cNvSpPr>
            <a:spLocks noChangeArrowheads="1"/>
          </p:cNvSpPr>
          <p:nvPr/>
        </p:nvSpPr>
        <p:spPr bwMode="auto">
          <a:xfrm>
            <a:off x="2124075" y="115888"/>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внутри группы</a:t>
            </a:r>
          </a:p>
        </p:txBody>
      </p:sp>
      <p:sp>
        <p:nvSpPr>
          <p:cNvPr id="159748" name="Прямоугольник 12"/>
          <p:cNvSpPr>
            <a:spLocks noChangeArrowheads="1"/>
          </p:cNvSpPr>
          <p:nvPr/>
        </p:nvSpPr>
        <p:spPr bwMode="auto">
          <a:xfrm>
            <a:off x="107950" y="3141663"/>
            <a:ext cx="8928100" cy="1200150"/>
          </a:xfrm>
          <a:prstGeom prst="rect">
            <a:avLst/>
          </a:prstGeom>
          <a:noFill/>
          <a:ln w="9525">
            <a:noFill/>
            <a:miter lim="800000"/>
            <a:headEnd/>
            <a:tailEnd/>
          </a:ln>
        </p:spPr>
        <p:txBody>
          <a:bodyPr>
            <a:spAutoFit/>
          </a:bodyPr>
          <a:lstStyle/>
          <a:p>
            <a:pPr algn="just"/>
            <a:r>
              <a:rPr lang="ru-RU" altLang="ru-RU" sz="2400">
                <a:solidFill>
                  <a:srgbClr val="003300"/>
                </a:solidFill>
              </a:rPr>
              <a:t>Производственные, социальные и эмоциональные процессы внутри группы влияют на появление причин и путей разрешения подобных конфликтов. </a:t>
            </a:r>
          </a:p>
        </p:txBody>
      </p:sp>
      <p:sp>
        <p:nvSpPr>
          <p:cNvPr id="159749" name="Прямоугольник 13"/>
          <p:cNvSpPr>
            <a:spLocks noChangeArrowheads="1"/>
          </p:cNvSpPr>
          <p:nvPr/>
        </p:nvSpPr>
        <p:spPr bwMode="auto">
          <a:xfrm>
            <a:off x="107950" y="4652963"/>
            <a:ext cx="8856663" cy="1846262"/>
          </a:xfrm>
          <a:prstGeom prst="rect">
            <a:avLst/>
          </a:prstGeom>
          <a:noFill/>
          <a:ln w="9525">
            <a:noFill/>
            <a:miter lim="800000"/>
            <a:headEnd/>
            <a:tailEnd/>
          </a:ln>
        </p:spPr>
        <p:txBody>
          <a:bodyPr>
            <a:spAutoFit/>
          </a:bodyPr>
          <a:lstStyle/>
          <a:p>
            <a:r>
              <a:rPr lang="ru-RU" altLang="ru-RU" sz="2400">
                <a:solidFill>
                  <a:srgbClr val="003300"/>
                </a:solidFill>
              </a:rPr>
              <a:t>Конфликт возникает при </a:t>
            </a:r>
            <a:r>
              <a:rPr lang="ru-RU" altLang="ru-RU" sz="2400" b="1">
                <a:solidFill>
                  <a:srgbClr val="669900"/>
                </a:solidFill>
              </a:rPr>
              <a:t>изменении баланса сил </a:t>
            </a:r>
            <a:r>
              <a:rPr lang="ru-RU" altLang="ru-RU" sz="2400">
                <a:solidFill>
                  <a:srgbClr val="003300"/>
                </a:solidFill>
              </a:rPr>
              <a:t>в группе: </a:t>
            </a:r>
          </a:p>
          <a:p>
            <a:endParaRPr lang="ru-RU" altLang="ru-RU" sz="1000">
              <a:solidFill>
                <a:srgbClr val="003300"/>
              </a:solidFill>
            </a:endParaRPr>
          </a:p>
          <a:p>
            <a:pPr>
              <a:lnSpc>
                <a:spcPts val="3200"/>
              </a:lnSpc>
              <a:buFont typeface="Arial" charset="0"/>
              <a:buChar char="•"/>
            </a:pPr>
            <a:r>
              <a:rPr lang="ru-RU" altLang="ru-RU" sz="2400">
                <a:solidFill>
                  <a:srgbClr val="003300"/>
                </a:solidFill>
              </a:rPr>
              <a:t>  смена руководства,</a:t>
            </a:r>
          </a:p>
          <a:p>
            <a:pPr>
              <a:lnSpc>
                <a:spcPts val="3200"/>
              </a:lnSpc>
              <a:buFont typeface="Arial" charset="0"/>
              <a:buChar char="•"/>
            </a:pPr>
            <a:r>
              <a:rPr lang="ru-RU" altLang="ru-RU" sz="2400">
                <a:solidFill>
                  <a:srgbClr val="003300"/>
                </a:solidFill>
              </a:rPr>
              <a:t>  развитие групповщины,</a:t>
            </a:r>
          </a:p>
          <a:p>
            <a:pPr>
              <a:lnSpc>
                <a:spcPts val="3200"/>
              </a:lnSpc>
              <a:buFont typeface="Arial" charset="0"/>
              <a:buChar char="•"/>
            </a:pPr>
            <a:r>
              <a:rPr lang="ru-RU" altLang="ru-RU" sz="2400">
                <a:solidFill>
                  <a:srgbClr val="003300"/>
                </a:solidFill>
              </a:rPr>
              <a:t>  появление неформального лидера.</a:t>
            </a:r>
          </a:p>
        </p:txBody>
      </p:sp>
      <p:sp>
        <p:nvSpPr>
          <p:cNvPr id="159750" name="Прямоугольник 14"/>
          <p:cNvSpPr>
            <a:spLocks noChangeArrowheads="1"/>
          </p:cNvSpPr>
          <p:nvPr/>
        </p:nvSpPr>
        <p:spPr bwMode="auto">
          <a:xfrm>
            <a:off x="900113" y="2133600"/>
            <a:ext cx="7164387" cy="830263"/>
          </a:xfrm>
          <a:prstGeom prst="rect">
            <a:avLst/>
          </a:prstGeom>
          <a:noFill/>
          <a:ln w="15875">
            <a:solidFill>
              <a:srgbClr val="003300"/>
            </a:solidFill>
            <a:prstDash val="lgDash"/>
            <a:miter lim="800000"/>
            <a:headEnd/>
            <a:tailEnd/>
          </a:ln>
        </p:spPr>
        <p:txBody>
          <a:bodyPr>
            <a:spAutoFit/>
          </a:bodyPr>
          <a:lstStyle/>
          <a:p>
            <a:pPr algn="ctr"/>
            <a:r>
              <a:rPr lang="ru-RU" altLang="ru-RU" sz="2400">
                <a:solidFill>
                  <a:srgbClr val="003300"/>
                </a:solidFill>
              </a:rPr>
              <a:t>Он влияет на динамику и результаты работы группы. </a:t>
            </a:r>
          </a:p>
        </p:txBody>
      </p:sp>
      <p:sp>
        <p:nvSpPr>
          <p:cNvPr id="15975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5975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AEF1DDF-3374-4EAE-ACEC-7C718EC823C5}" type="slidenum">
              <a:rPr lang="ru-RU" altLang="ru-RU" sz="800" smtClean="0">
                <a:solidFill>
                  <a:srgbClr val="003300"/>
                </a:solidFill>
                <a:latin typeface="Arial" charset="0"/>
                <a:cs typeface="Arial" charset="0"/>
              </a:rPr>
              <a:pPr fontAlgn="base">
                <a:spcBef>
                  <a:spcPct val="0"/>
                </a:spcBef>
                <a:spcAft>
                  <a:spcPct val="0"/>
                </a:spcAft>
              </a:pPr>
              <a:t>155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Прямоугольник 11"/>
          <p:cNvSpPr>
            <a:spLocks noChangeArrowheads="1"/>
          </p:cNvSpPr>
          <p:nvPr/>
        </p:nvSpPr>
        <p:spPr bwMode="auto">
          <a:xfrm>
            <a:off x="2124075" y="115888"/>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между группами</a:t>
            </a:r>
          </a:p>
        </p:txBody>
      </p:sp>
      <p:sp>
        <p:nvSpPr>
          <p:cNvPr id="160771" name="Прямоугольник 7"/>
          <p:cNvSpPr>
            <a:spLocks noChangeArrowheads="1"/>
          </p:cNvSpPr>
          <p:nvPr/>
        </p:nvSpPr>
        <p:spPr bwMode="auto">
          <a:xfrm>
            <a:off x="755650" y="1628775"/>
            <a:ext cx="8245475" cy="2000250"/>
          </a:xfrm>
          <a:prstGeom prst="rect">
            <a:avLst/>
          </a:prstGeom>
          <a:noFill/>
          <a:ln w="9525">
            <a:noFill/>
            <a:miter lim="800000"/>
            <a:headEnd/>
            <a:tailEnd/>
          </a:ln>
        </p:spPr>
        <p:txBody>
          <a:bodyPr>
            <a:spAutoFit/>
          </a:bodyPr>
          <a:lstStyle/>
          <a:p>
            <a:pPr algn="just"/>
            <a:r>
              <a:rPr lang="ru-RU" altLang="ru-RU" sz="2000">
                <a:solidFill>
                  <a:srgbClr val="003300"/>
                </a:solidFill>
              </a:rPr>
              <a:t>Оно может иметь</a:t>
            </a:r>
            <a:r>
              <a:rPr lang="en-US" altLang="ru-RU" sz="2000">
                <a:solidFill>
                  <a:srgbClr val="003300"/>
                </a:solidFill>
              </a:rPr>
              <a:t>:</a:t>
            </a:r>
            <a:endParaRPr lang="ru-RU" altLang="ru-RU" sz="2000">
              <a:solidFill>
                <a:srgbClr val="003300"/>
              </a:solidFill>
            </a:endParaRPr>
          </a:p>
          <a:p>
            <a:pPr algn="just"/>
            <a:endParaRPr lang="en-US" altLang="ru-RU" sz="800">
              <a:solidFill>
                <a:srgbClr val="003300"/>
              </a:solidFill>
            </a:endParaRPr>
          </a:p>
          <a:p>
            <a:pPr algn="just">
              <a:buFont typeface="Arial" charset="0"/>
              <a:buChar char="•"/>
            </a:pPr>
            <a:r>
              <a:rPr lang="en-US" altLang="ru-RU" sz="2000">
                <a:solidFill>
                  <a:srgbClr val="003300"/>
                </a:solidFill>
              </a:rPr>
              <a:t>  </a:t>
            </a:r>
            <a:r>
              <a:rPr lang="ru-RU" altLang="ru-RU" sz="2000">
                <a:solidFill>
                  <a:srgbClr val="669900"/>
                </a:solidFill>
              </a:rPr>
              <a:t>профессионально-производственную основу</a:t>
            </a:r>
            <a:r>
              <a:rPr lang="en-US" altLang="ru-RU" sz="2000">
                <a:solidFill>
                  <a:srgbClr val="669900"/>
                </a:solidFill>
              </a:rPr>
              <a:t> </a:t>
            </a:r>
            <a:r>
              <a:rPr lang="ru-RU" altLang="ru-RU" sz="2000" i="1">
                <a:solidFill>
                  <a:srgbClr val="003300"/>
                </a:solidFill>
              </a:rPr>
              <a:t>(конструкторы – производственники – экономисты – плановики и т.д.),</a:t>
            </a:r>
          </a:p>
          <a:p>
            <a:pPr algn="just">
              <a:buFont typeface="Arial" charset="0"/>
              <a:buChar char="•"/>
            </a:pPr>
            <a:endParaRPr lang="en-US" altLang="ru-RU" sz="800">
              <a:solidFill>
                <a:srgbClr val="003300"/>
              </a:solidFill>
            </a:endParaRPr>
          </a:p>
          <a:p>
            <a:pPr algn="just">
              <a:buFont typeface="Arial" charset="0"/>
              <a:buChar char="•"/>
            </a:pPr>
            <a:r>
              <a:rPr lang="en-US" altLang="ru-RU" sz="2000">
                <a:solidFill>
                  <a:srgbClr val="003300"/>
                </a:solidFill>
              </a:rPr>
              <a:t> </a:t>
            </a:r>
            <a:r>
              <a:rPr lang="ru-RU" altLang="ru-RU" sz="2000">
                <a:solidFill>
                  <a:srgbClr val="003300"/>
                </a:solidFill>
              </a:rPr>
              <a:t> </a:t>
            </a:r>
            <a:r>
              <a:rPr lang="ru-RU" altLang="ru-RU" sz="2000">
                <a:solidFill>
                  <a:srgbClr val="669900"/>
                </a:solidFill>
              </a:rPr>
              <a:t>социальную</a:t>
            </a:r>
            <a:r>
              <a:rPr lang="en-US" altLang="ru-RU" sz="2000">
                <a:solidFill>
                  <a:srgbClr val="669900"/>
                </a:solidFill>
              </a:rPr>
              <a:t> </a:t>
            </a:r>
            <a:r>
              <a:rPr lang="ru-RU" altLang="ru-RU" sz="2000">
                <a:solidFill>
                  <a:srgbClr val="669900"/>
                </a:solidFill>
              </a:rPr>
              <a:t>основу </a:t>
            </a:r>
            <a:r>
              <a:rPr lang="ru-RU" altLang="ru-RU" sz="2000" i="1">
                <a:solidFill>
                  <a:srgbClr val="003300"/>
                </a:solidFill>
              </a:rPr>
              <a:t>(рабочие и руководство)</a:t>
            </a:r>
            <a:r>
              <a:rPr lang="en-US" altLang="ru-RU" sz="2000" i="1">
                <a:solidFill>
                  <a:srgbClr val="003300"/>
                </a:solidFill>
              </a:rPr>
              <a:t>,</a:t>
            </a:r>
            <a:endParaRPr lang="ru-RU" altLang="ru-RU" sz="2000" i="1">
              <a:solidFill>
                <a:srgbClr val="003300"/>
              </a:solidFill>
            </a:endParaRPr>
          </a:p>
          <a:p>
            <a:pPr algn="just">
              <a:buFont typeface="Arial" charset="0"/>
              <a:buChar char="•"/>
            </a:pPr>
            <a:endParaRPr lang="ru-RU" altLang="ru-RU" sz="800">
              <a:solidFill>
                <a:srgbClr val="003300"/>
              </a:solidFill>
            </a:endParaRPr>
          </a:p>
          <a:p>
            <a:pPr algn="just">
              <a:buFont typeface="Arial" charset="0"/>
              <a:buChar char="•"/>
            </a:pPr>
            <a:r>
              <a:rPr lang="ru-RU" altLang="ru-RU" sz="2000">
                <a:solidFill>
                  <a:srgbClr val="003300"/>
                </a:solidFill>
              </a:rPr>
              <a:t>  </a:t>
            </a:r>
            <a:r>
              <a:rPr lang="ru-RU" altLang="ru-RU" sz="2000">
                <a:solidFill>
                  <a:srgbClr val="669900"/>
                </a:solidFill>
              </a:rPr>
              <a:t>эмоциональную основу </a:t>
            </a:r>
            <a:r>
              <a:rPr lang="ru-RU" altLang="ru-RU" sz="2000" i="1">
                <a:solidFill>
                  <a:srgbClr val="003300"/>
                </a:solidFill>
              </a:rPr>
              <a:t>(лентяи и труженики). </a:t>
            </a:r>
          </a:p>
        </p:txBody>
      </p:sp>
      <p:sp>
        <p:nvSpPr>
          <p:cNvPr id="160772" name="Прямоугольник 8"/>
          <p:cNvSpPr>
            <a:spLocks noChangeArrowheads="1"/>
          </p:cNvSpPr>
          <p:nvPr/>
        </p:nvSpPr>
        <p:spPr bwMode="auto">
          <a:xfrm>
            <a:off x="107950" y="765175"/>
            <a:ext cx="8928100" cy="830263"/>
          </a:xfrm>
          <a:prstGeom prst="rect">
            <a:avLst/>
          </a:prstGeom>
          <a:noFill/>
          <a:ln w="9525">
            <a:noFill/>
            <a:miter lim="800000"/>
            <a:headEnd/>
            <a:tailEnd/>
          </a:ln>
        </p:spPr>
        <p:txBody>
          <a:bodyPr>
            <a:spAutoFit/>
          </a:bodyPr>
          <a:lstStyle/>
          <a:p>
            <a:pPr algn="just"/>
            <a:r>
              <a:rPr lang="ru-RU" altLang="ru-RU" sz="2400" b="1" i="1" u="sng">
                <a:solidFill>
                  <a:srgbClr val="669900"/>
                </a:solidFill>
              </a:rPr>
              <a:t>Межгрупповой конфликт </a:t>
            </a:r>
            <a:r>
              <a:rPr lang="ru-RU" altLang="ru-RU" sz="2400">
                <a:solidFill>
                  <a:srgbClr val="003300"/>
                </a:solidFill>
              </a:rPr>
              <a:t>– противостояние или столкновение двух и более групп в организации. </a:t>
            </a:r>
          </a:p>
        </p:txBody>
      </p:sp>
      <p:sp>
        <p:nvSpPr>
          <p:cNvPr id="160773" name="Прямоугольник 16"/>
          <p:cNvSpPr>
            <a:spLocks noChangeArrowheads="1"/>
          </p:cNvSpPr>
          <p:nvPr/>
        </p:nvSpPr>
        <p:spPr bwMode="auto">
          <a:xfrm>
            <a:off x="107950" y="3716338"/>
            <a:ext cx="8928100" cy="1938337"/>
          </a:xfrm>
          <a:prstGeom prst="rect">
            <a:avLst/>
          </a:prstGeom>
          <a:noFill/>
          <a:ln w="9525">
            <a:noFill/>
            <a:miter lim="800000"/>
            <a:headEnd/>
            <a:tailEnd/>
          </a:ln>
        </p:spPr>
        <p:txBody>
          <a:bodyPr>
            <a:spAutoFit/>
          </a:bodyPr>
          <a:lstStyle/>
          <a:p>
            <a:pPr algn="just"/>
            <a:r>
              <a:rPr lang="ru-RU" altLang="ru-RU" sz="2000">
                <a:solidFill>
                  <a:srgbClr val="003300"/>
                </a:solidFill>
              </a:rPr>
              <a:t>Обычно они имеют интенсивный характер и не дают выигрыша ни одной из групп при неправильном управлении.</a:t>
            </a:r>
          </a:p>
          <a:p>
            <a:pPr algn="just"/>
            <a:endParaRPr lang="ru-RU" altLang="ru-RU" sz="2000">
              <a:solidFill>
                <a:srgbClr val="003300"/>
              </a:solidFill>
            </a:endParaRPr>
          </a:p>
          <a:p>
            <a:pPr algn="just" eaLnBrk="0" hangingPunct="0"/>
            <a:r>
              <a:rPr lang="ru-RU" altLang="ru-RU" sz="2000">
                <a:solidFill>
                  <a:srgbClr val="003300"/>
                </a:solidFill>
              </a:rPr>
              <a:t>При переходе такого конфликта в чувственно-эмоциональную стадию, он разрушающе действует на вовлечение группы, на организацию в целом и каждого участника в отдельности. </a:t>
            </a:r>
          </a:p>
        </p:txBody>
      </p:sp>
      <p:sp>
        <p:nvSpPr>
          <p:cNvPr id="160774" name="Прямоугольник 5"/>
          <p:cNvSpPr>
            <a:spLocks noChangeArrowheads="1"/>
          </p:cNvSpPr>
          <p:nvPr/>
        </p:nvSpPr>
        <p:spPr bwMode="auto">
          <a:xfrm>
            <a:off x="1258888" y="5805488"/>
            <a:ext cx="6265862" cy="830262"/>
          </a:xfrm>
          <a:prstGeom prst="rect">
            <a:avLst/>
          </a:prstGeom>
          <a:noFill/>
          <a:ln w="15875">
            <a:solidFill>
              <a:srgbClr val="003300"/>
            </a:solidFill>
            <a:prstDash val="lgDash"/>
            <a:miter lim="800000"/>
            <a:headEnd/>
            <a:tailEnd/>
          </a:ln>
        </p:spPr>
        <p:txBody>
          <a:bodyPr>
            <a:spAutoFit/>
          </a:bodyPr>
          <a:lstStyle/>
          <a:p>
            <a:pPr algn="ctr"/>
            <a:r>
              <a:rPr lang="ru-RU" altLang="ru-RU" sz="2400">
                <a:solidFill>
                  <a:srgbClr val="003300"/>
                </a:solidFill>
              </a:rPr>
              <a:t>Дальнейшее развитие ведет к </a:t>
            </a:r>
            <a:r>
              <a:rPr lang="ru-RU" altLang="ru-RU" sz="2400" b="1">
                <a:solidFill>
                  <a:srgbClr val="669900"/>
                </a:solidFill>
              </a:rPr>
              <a:t>внутриорганизационному конфликту</a:t>
            </a:r>
            <a:r>
              <a:rPr lang="ru-RU" altLang="ru-RU" sz="2400">
                <a:solidFill>
                  <a:srgbClr val="003300"/>
                </a:solidFill>
              </a:rPr>
              <a:t>.</a:t>
            </a:r>
            <a:endParaRPr lang="ru-RU" altLang="ru-RU" sz="2400"/>
          </a:p>
        </p:txBody>
      </p:sp>
      <p:sp>
        <p:nvSpPr>
          <p:cNvPr id="16077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6077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28ECD8B-6423-401C-87E4-ED8D9CEF52BC}" type="slidenum">
              <a:rPr lang="ru-RU" altLang="ru-RU" sz="800" smtClean="0">
                <a:solidFill>
                  <a:srgbClr val="003300"/>
                </a:solidFill>
                <a:latin typeface="Arial" charset="0"/>
                <a:cs typeface="Arial" charset="0"/>
              </a:rPr>
              <a:pPr fontAlgn="base">
                <a:spcBef>
                  <a:spcPct val="0"/>
                </a:spcBef>
                <a:spcAft>
                  <a:spcPct val="0"/>
                </a:spcAft>
              </a:pPr>
              <a:t>156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Прямоугольник 2"/>
          <p:cNvSpPr>
            <a:spLocks noChangeArrowheads="1"/>
          </p:cNvSpPr>
          <p:nvPr/>
        </p:nvSpPr>
        <p:spPr bwMode="auto">
          <a:xfrm>
            <a:off x="107950" y="627063"/>
            <a:ext cx="8928100" cy="6156325"/>
          </a:xfrm>
          <a:prstGeom prst="rect">
            <a:avLst/>
          </a:prstGeom>
          <a:noFill/>
          <a:ln w="9525">
            <a:noFill/>
            <a:miter lim="800000"/>
            <a:headEnd/>
            <a:tailEnd/>
          </a:ln>
        </p:spPr>
        <p:txBody>
          <a:bodyPr>
            <a:spAutoFit/>
          </a:bodyPr>
          <a:lstStyle/>
          <a:p>
            <a:pPr algn="just"/>
            <a:r>
              <a:rPr lang="ru-RU" altLang="ru-RU" sz="2200">
                <a:solidFill>
                  <a:srgbClr val="003300"/>
                </a:solidFill>
              </a:rPr>
              <a:t>Внутриорганизационный конфликт чаще всего ассоциируется с противостоянием и столкновениями, возникающими в связи с тем, как </a:t>
            </a:r>
            <a:r>
              <a:rPr lang="ru-RU" altLang="ru-RU" sz="2200" b="1">
                <a:solidFill>
                  <a:srgbClr val="669900"/>
                </a:solidFill>
              </a:rPr>
              <a:t>спроектированы отдельные работы</a:t>
            </a:r>
            <a:r>
              <a:rPr lang="ru-RU" altLang="ru-RU" sz="2200">
                <a:solidFill>
                  <a:srgbClr val="003300"/>
                </a:solidFill>
              </a:rPr>
              <a:t>, </a:t>
            </a:r>
            <a:r>
              <a:rPr lang="ru-RU" altLang="ru-RU" sz="2200" b="1">
                <a:solidFill>
                  <a:srgbClr val="669900"/>
                </a:solidFill>
              </a:rPr>
              <a:t>организация</a:t>
            </a:r>
            <a:r>
              <a:rPr lang="ru-RU" altLang="ru-RU" sz="2200">
                <a:solidFill>
                  <a:srgbClr val="003300"/>
                </a:solidFill>
              </a:rPr>
              <a:t> и </a:t>
            </a:r>
            <a:r>
              <a:rPr lang="ru-RU" altLang="ru-RU" sz="2200" b="1">
                <a:solidFill>
                  <a:srgbClr val="669900"/>
                </a:solidFill>
              </a:rPr>
              <a:t>распределена власть </a:t>
            </a:r>
            <a:r>
              <a:rPr lang="ru-RU" altLang="ru-RU" sz="2200">
                <a:solidFill>
                  <a:srgbClr val="003300"/>
                </a:solidFill>
              </a:rPr>
              <a:t>в организации. </a:t>
            </a:r>
          </a:p>
          <a:p>
            <a:pPr algn="just"/>
            <a:endParaRPr lang="ru-RU" altLang="ru-RU" sz="2200">
              <a:solidFill>
                <a:srgbClr val="003300"/>
              </a:solidFill>
            </a:endParaRPr>
          </a:p>
          <a:p>
            <a:pPr algn="just"/>
            <a:r>
              <a:rPr lang="ru-RU" altLang="ru-RU" sz="2200">
                <a:solidFill>
                  <a:srgbClr val="003300"/>
                </a:solidFill>
              </a:rPr>
              <a:t>Существует </a:t>
            </a:r>
            <a:r>
              <a:rPr lang="ru-RU" altLang="ru-RU" sz="2200" b="1">
                <a:solidFill>
                  <a:srgbClr val="669900"/>
                </a:solidFill>
              </a:rPr>
              <a:t>4 разновидности </a:t>
            </a:r>
            <a:r>
              <a:rPr lang="ru-RU" altLang="ru-RU" sz="2200">
                <a:solidFill>
                  <a:srgbClr val="003300"/>
                </a:solidFill>
              </a:rPr>
              <a:t>такого конфликта :</a:t>
            </a:r>
          </a:p>
          <a:p>
            <a:pPr algn="just"/>
            <a:endParaRPr lang="ru-RU" altLang="ru-RU" sz="1000" b="1">
              <a:solidFill>
                <a:srgbClr val="669900"/>
              </a:solidFill>
            </a:endParaRPr>
          </a:p>
          <a:p>
            <a:pPr algn="just" eaLnBrk="0" hangingPunct="0">
              <a:buFontTx/>
              <a:buAutoNum type="arabicPeriod"/>
            </a:pPr>
            <a:r>
              <a:rPr lang="ru-RU" altLang="ru-RU" sz="2000" b="1" i="1">
                <a:solidFill>
                  <a:srgbClr val="669900"/>
                </a:solidFill>
              </a:rPr>
              <a:t>Вертикальный конфликт</a:t>
            </a:r>
            <a:r>
              <a:rPr lang="ru-RU" altLang="ru-RU" sz="2000" b="1">
                <a:solidFill>
                  <a:srgbClr val="669900"/>
                </a:solidFill>
              </a:rPr>
              <a:t> </a:t>
            </a:r>
            <a:r>
              <a:rPr lang="ru-RU" altLang="ru-RU" sz="2000">
                <a:solidFill>
                  <a:srgbClr val="003300"/>
                </a:solidFill>
              </a:rPr>
              <a:t>возникает между уровнями управления в результате влияния на вертикальные связи целей, власти, коммуникации, культуры.</a:t>
            </a:r>
          </a:p>
          <a:p>
            <a:pPr algn="just" eaLnBrk="0" hangingPunct="0"/>
            <a:endParaRPr lang="ru-RU" altLang="ru-RU" sz="400">
              <a:solidFill>
                <a:srgbClr val="003300"/>
              </a:solidFill>
            </a:endParaRPr>
          </a:p>
          <a:p>
            <a:pPr algn="just" eaLnBrk="0" hangingPunct="0"/>
            <a:r>
              <a:rPr lang="ru-RU" altLang="ru-RU" sz="2000" b="1" i="1">
                <a:solidFill>
                  <a:srgbClr val="669900"/>
                </a:solidFill>
              </a:rPr>
              <a:t>2.   Горизонтальный конфликт</a:t>
            </a:r>
            <a:r>
              <a:rPr lang="ru-RU" altLang="ru-RU" sz="2000" b="1">
                <a:solidFill>
                  <a:srgbClr val="669900"/>
                </a:solidFill>
              </a:rPr>
              <a:t> </a:t>
            </a:r>
            <a:r>
              <a:rPr lang="ru-RU" altLang="ru-RU" sz="2000">
                <a:solidFill>
                  <a:srgbClr val="003300"/>
                </a:solidFill>
              </a:rPr>
              <a:t>– конфликт целей между равными по статусу подразделениями. Развитие горизонтальных связей способствует его разрешению.</a:t>
            </a:r>
          </a:p>
          <a:p>
            <a:pPr algn="just" eaLnBrk="0" hangingPunct="0"/>
            <a:endParaRPr lang="ru-RU" altLang="ru-RU" sz="400">
              <a:solidFill>
                <a:srgbClr val="003300"/>
              </a:solidFill>
            </a:endParaRPr>
          </a:p>
          <a:p>
            <a:pPr algn="just" eaLnBrk="0" hangingPunct="0"/>
            <a:r>
              <a:rPr lang="ru-RU" altLang="ru-RU" sz="2000" b="1" i="1">
                <a:solidFill>
                  <a:srgbClr val="669900"/>
                </a:solidFill>
              </a:rPr>
              <a:t>3. Линейно-функциональный конфликт</a:t>
            </a:r>
            <a:r>
              <a:rPr lang="ru-RU" altLang="ru-RU" sz="2000" b="1">
                <a:solidFill>
                  <a:srgbClr val="669900"/>
                </a:solidFill>
              </a:rPr>
              <a:t> </a:t>
            </a:r>
            <a:r>
              <a:rPr lang="ru-RU" altLang="ru-RU" sz="2000">
                <a:solidFill>
                  <a:srgbClr val="003300"/>
                </a:solidFill>
              </a:rPr>
              <a:t> имеет познавательный или чувственный характер и решается путем улучшения отношений между линейным руководством и специалистами через создание целевых групп.</a:t>
            </a:r>
          </a:p>
          <a:p>
            <a:pPr algn="just" eaLnBrk="0" hangingPunct="0"/>
            <a:endParaRPr lang="ru-RU" altLang="ru-RU" sz="400">
              <a:solidFill>
                <a:srgbClr val="003300"/>
              </a:solidFill>
            </a:endParaRPr>
          </a:p>
          <a:p>
            <a:pPr eaLnBrk="0" hangingPunct="0"/>
            <a:r>
              <a:rPr lang="ru-RU" altLang="ru-RU" sz="2000" b="1" i="1">
                <a:solidFill>
                  <a:srgbClr val="669900"/>
                </a:solidFill>
              </a:rPr>
              <a:t>4.   Ролевой конфликт</a:t>
            </a:r>
            <a:r>
              <a:rPr lang="ru-RU" altLang="ru-RU" sz="2000" b="1">
                <a:solidFill>
                  <a:srgbClr val="669900"/>
                </a:solidFill>
              </a:rPr>
              <a:t> </a:t>
            </a:r>
            <a:r>
              <a:rPr lang="ru-RU" altLang="ru-RU" sz="2000">
                <a:solidFill>
                  <a:srgbClr val="003300"/>
                </a:solidFill>
              </a:rPr>
              <a:t>появляется, если человек, выполняющий определенную роль, воспринимает ее неадекватно.</a:t>
            </a:r>
          </a:p>
        </p:txBody>
      </p:sp>
      <p:sp>
        <p:nvSpPr>
          <p:cNvPr id="161795" name="Прямоугольник 3"/>
          <p:cNvSpPr>
            <a:spLocks noChangeArrowheads="1"/>
          </p:cNvSpPr>
          <p:nvPr/>
        </p:nvSpPr>
        <p:spPr bwMode="auto">
          <a:xfrm>
            <a:off x="2124075" y="115888"/>
            <a:ext cx="4572000" cy="461962"/>
          </a:xfrm>
          <a:prstGeom prst="rect">
            <a:avLst/>
          </a:prstGeom>
          <a:solidFill>
            <a:srgbClr val="669900"/>
          </a:solidFill>
          <a:ln w="25400">
            <a:solidFill>
              <a:srgbClr val="003300"/>
            </a:solidFill>
            <a:miter lim="800000"/>
            <a:headEnd/>
            <a:tailEnd/>
          </a:ln>
        </p:spPr>
        <p:txBody>
          <a:bodyPr>
            <a:spAutoFit/>
          </a:bodyPr>
          <a:lstStyle/>
          <a:p>
            <a:pPr algn="ctr" eaLnBrk="0" hangingPunct="0">
              <a:tabLst>
                <a:tab pos="457200" algn="l"/>
              </a:tabLst>
            </a:pPr>
            <a:r>
              <a:rPr lang="ru-RU" altLang="ru-RU" sz="2400">
                <a:solidFill>
                  <a:schemeClr val="bg1"/>
                </a:solidFill>
              </a:rPr>
              <a:t>Конфликт внутри организации</a:t>
            </a:r>
          </a:p>
        </p:txBody>
      </p:sp>
      <p:sp>
        <p:nvSpPr>
          <p:cNvPr id="16179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6179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E5795B8-BC36-477A-A36B-3885FF90A8A1}" type="slidenum">
              <a:rPr lang="ru-RU" altLang="ru-RU" sz="800" smtClean="0">
                <a:solidFill>
                  <a:srgbClr val="003300"/>
                </a:solidFill>
                <a:latin typeface="Arial" charset="0"/>
                <a:cs typeface="Arial" charset="0"/>
              </a:rPr>
              <a:pPr fontAlgn="base">
                <a:spcBef>
                  <a:spcPct val="0"/>
                </a:spcBef>
                <a:spcAft>
                  <a:spcPct val="0"/>
                </a:spcAft>
              </a:pPr>
              <a:t>157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Прямоугольник 2"/>
          <p:cNvSpPr>
            <a:spLocks noChangeArrowheads="1"/>
          </p:cNvSpPr>
          <p:nvPr/>
        </p:nvSpPr>
        <p:spPr bwMode="auto">
          <a:xfrm>
            <a:off x="107950" y="692150"/>
            <a:ext cx="8928100" cy="6165850"/>
          </a:xfrm>
          <a:prstGeom prst="rect">
            <a:avLst/>
          </a:prstGeom>
          <a:noFill/>
          <a:ln w="9525">
            <a:noFill/>
            <a:miter lim="800000"/>
            <a:headEnd/>
            <a:tailEnd/>
          </a:ln>
        </p:spPr>
        <p:txBody>
          <a:bodyPr>
            <a:spAutoFit/>
          </a:bodyPr>
          <a:lstStyle/>
          <a:p>
            <a:pPr algn="just">
              <a:tabLst>
                <a:tab pos="457200" algn="l"/>
              </a:tabLst>
            </a:pPr>
            <a:r>
              <a:rPr lang="ru-RU" altLang="ru-RU" sz="2200">
                <a:solidFill>
                  <a:srgbClr val="003300"/>
                </a:solidFill>
              </a:rPr>
              <a:t>Связаны с проведением изменений </a:t>
            </a:r>
            <a:r>
              <a:rPr lang="ru-RU" altLang="ru-RU" sz="2200" b="1">
                <a:solidFill>
                  <a:srgbClr val="669900"/>
                </a:solidFill>
              </a:rPr>
              <a:t>в структуре организации </a:t>
            </a:r>
            <a:r>
              <a:rPr lang="ru-RU" altLang="ru-RU" sz="2200">
                <a:solidFill>
                  <a:srgbClr val="003300"/>
                </a:solidFill>
              </a:rPr>
              <a:t>для разрешения существующих конфликтов и направлены </a:t>
            </a:r>
            <a:r>
              <a:rPr lang="ru-RU" altLang="ru-RU" sz="2200" b="1">
                <a:solidFill>
                  <a:srgbClr val="669900"/>
                </a:solidFill>
              </a:rPr>
              <a:t>на снижение интенсивности конфликта</a:t>
            </a:r>
            <a:r>
              <a:rPr lang="ru-RU" altLang="ru-RU" sz="2200">
                <a:solidFill>
                  <a:srgbClr val="003300"/>
                </a:solidFill>
              </a:rPr>
              <a:t>:</a:t>
            </a:r>
          </a:p>
          <a:p>
            <a:pPr algn="just">
              <a:tabLst>
                <a:tab pos="457200" algn="l"/>
              </a:tabLst>
            </a:pPr>
            <a:endParaRPr lang="ru-RU" altLang="ru-RU" sz="1000"/>
          </a:p>
          <a:p>
            <a:pPr algn="just" eaLnBrk="0" hangingPunct="0">
              <a:buFont typeface="Wingdings" pitchFamily="2" charset="2"/>
              <a:buChar char="ü"/>
              <a:tabLst>
                <a:tab pos="457200" algn="l"/>
              </a:tabLst>
            </a:pPr>
            <a:r>
              <a:rPr lang="ru-RU" altLang="ru-RU" sz="2200">
                <a:solidFill>
                  <a:srgbClr val="003300"/>
                </a:solidFill>
              </a:rPr>
              <a:t>  Использование руководителем своего положения </a:t>
            </a:r>
            <a:r>
              <a:rPr lang="ru-RU" altLang="ru-RU" sz="2000" i="1">
                <a:solidFill>
                  <a:srgbClr val="669900"/>
                </a:solidFill>
              </a:rPr>
              <a:t>(приказ, распоряжение и т.д. )</a:t>
            </a:r>
            <a:r>
              <a:rPr lang="ru-RU" altLang="ru-RU" sz="2000" i="1">
                <a:solidFill>
                  <a:srgbClr val="003300"/>
                </a:solidFill>
              </a:rPr>
              <a:t>;</a:t>
            </a:r>
          </a:p>
          <a:p>
            <a:pPr algn="just" eaLnBrk="0" hangingPunct="0">
              <a:tabLst>
                <a:tab pos="457200" algn="l"/>
              </a:tabLst>
            </a:pPr>
            <a:endParaRPr lang="ru-RU" altLang="ru-RU" sz="400" i="1">
              <a:solidFill>
                <a:srgbClr val="003300"/>
              </a:solidFill>
            </a:endParaRPr>
          </a:p>
          <a:p>
            <a:pPr algn="just" eaLnBrk="0" hangingPunct="0">
              <a:buFont typeface="Wingdings" pitchFamily="2" charset="2"/>
              <a:buChar char="ü"/>
              <a:tabLst>
                <a:tab pos="457200" algn="l"/>
              </a:tabLst>
            </a:pPr>
            <a:r>
              <a:rPr lang="ru-RU" altLang="ru-RU" sz="2000" i="1">
                <a:solidFill>
                  <a:srgbClr val="003300"/>
                </a:solidFill>
              </a:rPr>
              <a:t>  </a:t>
            </a:r>
            <a:r>
              <a:rPr lang="ru-RU" altLang="ru-RU" sz="2200">
                <a:solidFill>
                  <a:srgbClr val="003300"/>
                </a:solidFill>
              </a:rPr>
              <a:t>Разведение частей организации, участвующих в конфликте </a:t>
            </a:r>
            <a:r>
              <a:rPr lang="ru-RU" altLang="ru-RU" sz="2000" i="1">
                <a:solidFill>
                  <a:srgbClr val="669900"/>
                </a:solidFill>
              </a:rPr>
              <a:t>(разведение по целям, ресурсам, средствам)</a:t>
            </a:r>
            <a:r>
              <a:rPr lang="ru-RU" altLang="ru-RU" sz="2000" i="1">
                <a:solidFill>
                  <a:srgbClr val="003300"/>
                </a:solidFill>
              </a:rPr>
              <a:t>;</a:t>
            </a:r>
          </a:p>
          <a:p>
            <a:pPr algn="just" eaLnBrk="0" hangingPunct="0">
              <a:buFont typeface="Wingdings" pitchFamily="2" charset="2"/>
              <a:buChar char="ü"/>
              <a:tabLst>
                <a:tab pos="457200" algn="l"/>
              </a:tabLst>
            </a:pPr>
            <a:endParaRPr lang="ru-RU" altLang="ru-RU" sz="400" i="1">
              <a:solidFill>
                <a:srgbClr val="003300"/>
              </a:solidFill>
            </a:endParaRPr>
          </a:p>
          <a:p>
            <a:pPr algn="just" eaLnBrk="0" hangingPunct="0">
              <a:buFont typeface="Wingdings" pitchFamily="2" charset="2"/>
              <a:buChar char="ü"/>
              <a:tabLst>
                <a:tab pos="457200" algn="l"/>
              </a:tabLst>
            </a:pPr>
            <a:r>
              <a:rPr lang="ru-RU" altLang="ru-RU" sz="2000" i="1">
                <a:solidFill>
                  <a:srgbClr val="003300"/>
                </a:solidFill>
              </a:rPr>
              <a:t>  </a:t>
            </a:r>
            <a:r>
              <a:rPr lang="ru-RU" altLang="ru-RU" sz="2200">
                <a:solidFill>
                  <a:srgbClr val="003300"/>
                </a:solidFill>
              </a:rPr>
              <a:t>Снижение их взаимозависимости </a:t>
            </a:r>
            <a:r>
              <a:rPr lang="ru-RU" altLang="ru-RU" sz="2000" i="1">
                <a:solidFill>
                  <a:srgbClr val="669900"/>
                </a:solidFill>
              </a:rPr>
              <a:t>(большая автономизация подразделений)</a:t>
            </a:r>
            <a:r>
              <a:rPr lang="en-US" altLang="ru-RU" sz="2000" i="1">
                <a:solidFill>
                  <a:srgbClr val="003300"/>
                </a:solidFill>
              </a:rPr>
              <a:t>;</a:t>
            </a:r>
            <a:endParaRPr lang="ru-RU" altLang="ru-RU" sz="2000" i="1">
              <a:solidFill>
                <a:srgbClr val="003300"/>
              </a:solidFill>
            </a:endParaRPr>
          </a:p>
          <a:p>
            <a:pPr algn="just" eaLnBrk="0" hangingPunct="0">
              <a:buFont typeface="Wingdings" pitchFamily="2" charset="2"/>
              <a:buChar char="ü"/>
              <a:tabLst>
                <a:tab pos="457200" algn="l"/>
              </a:tabLst>
            </a:pPr>
            <a:endParaRPr lang="ru-RU" altLang="ru-RU" sz="400" i="1">
              <a:solidFill>
                <a:srgbClr val="003300"/>
              </a:solidFill>
            </a:endParaRPr>
          </a:p>
          <a:p>
            <a:pPr algn="just" eaLnBrk="0" hangingPunct="0">
              <a:buFont typeface="Wingdings" pitchFamily="2" charset="2"/>
              <a:buChar char="ü"/>
              <a:tabLst>
                <a:tab pos="457200" algn="l"/>
              </a:tabLst>
            </a:pPr>
            <a:r>
              <a:rPr lang="ru-RU" altLang="ru-RU" sz="2000" i="1">
                <a:solidFill>
                  <a:srgbClr val="003300"/>
                </a:solidFill>
              </a:rPr>
              <a:t>  </a:t>
            </a:r>
            <a:r>
              <a:rPr lang="ru-RU" altLang="ru-RU" sz="2200">
                <a:solidFill>
                  <a:srgbClr val="003300"/>
                </a:solidFill>
              </a:rPr>
              <a:t>Создание «задела» в работе взаимозависимых подразделений </a:t>
            </a:r>
            <a:r>
              <a:rPr lang="ru-RU" altLang="ru-RU" sz="2000" i="1">
                <a:solidFill>
                  <a:srgbClr val="669900"/>
                </a:solidFill>
              </a:rPr>
              <a:t>(запас материалов и комплектующих)</a:t>
            </a:r>
            <a:r>
              <a:rPr lang="ru-RU" altLang="ru-RU" sz="2000" i="1">
                <a:solidFill>
                  <a:srgbClr val="003300"/>
                </a:solidFill>
              </a:rPr>
              <a:t>;</a:t>
            </a:r>
          </a:p>
          <a:p>
            <a:pPr algn="just" eaLnBrk="0" hangingPunct="0">
              <a:buFont typeface="Wingdings" pitchFamily="2" charset="2"/>
              <a:buChar char="ü"/>
              <a:tabLst>
                <a:tab pos="457200" algn="l"/>
              </a:tabLst>
            </a:pPr>
            <a:endParaRPr lang="ru-RU" altLang="ru-RU" sz="400" i="1">
              <a:solidFill>
                <a:srgbClr val="003300"/>
              </a:solidFill>
            </a:endParaRPr>
          </a:p>
          <a:p>
            <a:pPr algn="just" eaLnBrk="0" hangingPunct="0">
              <a:buFont typeface="Wingdings" pitchFamily="2" charset="2"/>
              <a:buChar char="ü"/>
              <a:tabLst>
                <a:tab pos="457200" algn="l"/>
              </a:tabLst>
            </a:pPr>
            <a:r>
              <a:rPr lang="ru-RU" altLang="ru-RU" sz="2000" i="1">
                <a:solidFill>
                  <a:srgbClr val="003300"/>
                </a:solidFill>
              </a:rPr>
              <a:t>  </a:t>
            </a:r>
            <a:r>
              <a:rPr lang="ru-RU" altLang="ru-RU" sz="2200">
                <a:solidFill>
                  <a:srgbClr val="003300"/>
                </a:solidFill>
              </a:rPr>
              <a:t>Введение специального интеграционного механизма для конфликтующих подразделений </a:t>
            </a:r>
            <a:r>
              <a:rPr lang="ru-RU" altLang="ru-RU" sz="2000" i="1">
                <a:solidFill>
                  <a:srgbClr val="669900"/>
                </a:solidFill>
              </a:rPr>
              <a:t>(общий заместитель, куратор, координатор)</a:t>
            </a:r>
            <a:r>
              <a:rPr lang="ru-RU" altLang="ru-RU" sz="2000" i="1">
                <a:solidFill>
                  <a:srgbClr val="003300"/>
                </a:solidFill>
              </a:rPr>
              <a:t>;</a:t>
            </a:r>
          </a:p>
          <a:p>
            <a:pPr algn="just" eaLnBrk="0" hangingPunct="0">
              <a:buFont typeface="Wingdings" pitchFamily="2" charset="2"/>
              <a:buChar char="ü"/>
              <a:tabLst>
                <a:tab pos="457200" algn="l"/>
              </a:tabLst>
            </a:pPr>
            <a:endParaRPr lang="ru-RU" altLang="ru-RU" sz="400" i="1">
              <a:solidFill>
                <a:srgbClr val="003300"/>
              </a:solidFill>
            </a:endParaRPr>
          </a:p>
          <a:p>
            <a:pPr algn="just" eaLnBrk="0" hangingPunct="0">
              <a:buFont typeface="Wingdings" pitchFamily="2" charset="2"/>
              <a:buChar char="ü"/>
              <a:tabLst>
                <a:tab pos="457200" algn="l"/>
              </a:tabLst>
            </a:pPr>
            <a:r>
              <a:rPr lang="ru-RU" altLang="ru-RU" sz="2000" i="1">
                <a:solidFill>
                  <a:srgbClr val="003300"/>
                </a:solidFill>
              </a:rPr>
              <a:t>  </a:t>
            </a:r>
            <a:r>
              <a:rPr lang="ru-RU" altLang="ru-RU" sz="2200">
                <a:solidFill>
                  <a:srgbClr val="003300"/>
                </a:solidFill>
              </a:rPr>
              <a:t>Слияние разных подразделений и наделение их общей задачей </a:t>
            </a:r>
            <a:r>
              <a:rPr lang="ru-RU" altLang="ru-RU" sz="2000" i="1">
                <a:solidFill>
                  <a:srgbClr val="669900"/>
                </a:solidFill>
              </a:rPr>
              <a:t>(объединение отдела труда и заработной платы и отдела кадров в отдел развития персонала )</a:t>
            </a:r>
            <a:r>
              <a:rPr lang="ru-RU" altLang="ru-RU" sz="2000" i="1">
                <a:solidFill>
                  <a:srgbClr val="003300"/>
                </a:solidFill>
              </a:rPr>
              <a:t>.</a:t>
            </a:r>
            <a:endParaRPr lang="ru-RU" altLang="ru-RU" sz="2000" i="1"/>
          </a:p>
        </p:txBody>
      </p:sp>
      <p:sp>
        <p:nvSpPr>
          <p:cNvPr id="4" name="Прямоугольник 3"/>
          <p:cNvSpPr/>
          <p:nvPr/>
        </p:nvSpPr>
        <p:spPr>
          <a:xfrm>
            <a:off x="0" y="115888"/>
            <a:ext cx="9144000" cy="461962"/>
          </a:xfrm>
          <a:prstGeom prst="rect">
            <a:avLst/>
          </a:prstGeom>
        </p:spPr>
        <p:txBody>
          <a:bodyPr>
            <a:spAutoFit/>
          </a:bodyPr>
          <a:lstStyle>
            <a:lvl1pPr>
              <a:tabLst>
                <a:tab pos="457200" algn="l"/>
              </a:tabLst>
              <a:defRPr>
                <a:solidFill>
                  <a:schemeClr val="tx1"/>
                </a:solidFill>
                <a:latin typeface="Calibri" pitchFamily="34" charset="0"/>
              </a:defRPr>
            </a:lvl1pPr>
            <a:lvl2pPr marL="742950" indent="-285750">
              <a:tabLst>
                <a:tab pos="457200" algn="l"/>
              </a:tabLst>
              <a:defRPr>
                <a:solidFill>
                  <a:schemeClr val="tx1"/>
                </a:solidFill>
                <a:latin typeface="Calibri" pitchFamily="34" charset="0"/>
              </a:defRPr>
            </a:lvl2pPr>
            <a:lvl3pPr marL="1143000" indent="-228600">
              <a:tabLst>
                <a:tab pos="457200" algn="l"/>
              </a:tabLst>
              <a:defRPr>
                <a:solidFill>
                  <a:schemeClr val="tx1"/>
                </a:solidFill>
                <a:latin typeface="Calibri" pitchFamily="34" charset="0"/>
              </a:defRPr>
            </a:lvl3pPr>
            <a:lvl4pPr marL="1600200" indent="-228600">
              <a:tabLst>
                <a:tab pos="457200" algn="l"/>
              </a:tabLst>
              <a:defRPr>
                <a:solidFill>
                  <a:schemeClr val="tx1"/>
                </a:solidFill>
                <a:latin typeface="Calibri" pitchFamily="34" charset="0"/>
              </a:defRPr>
            </a:lvl4pPr>
            <a:lvl5pPr marL="2057400" indent="-228600">
              <a:tabLst>
                <a:tab pos="457200" algn="l"/>
              </a:tabLst>
              <a:defRPr>
                <a:solidFill>
                  <a:schemeClr val="tx1"/>
                </a:solidFill>
                <a:latin typeface="Calibri" pitchFamily="34" charset="0"/>
              </a:defRPr>
            </a:lvl5pPr>
            <a:lvl6pPr marL="2514600" indent="-228600" fontAlgn="base">
              <a:spcBef>
                <a:spcPct val="0"/>
              </a:spcBef>
              <a:spcAft>
                <a:spcPct val="0"/>
              </a:spcAft>
              <a:tabLst>
                <a:tab pos="457200" algn="l"/>
              </a:tabLst>
              <a:defRPr>
                <a:solidFill>
                  <a:schemeClr val="tx1"/>
                </a:solidFill>
                <a:latin typeface="Calibri" pitchFamily="34" charset="0"/>
              </a:defRPr>
            </a:lvl6pPr>
            <a:lvl7pPr marL="2971800" indent="-228600" fontAlgn="base">
              <a:spcBef>
                <a:spcPct val="0"/>
              </a:spcBef>
              <a:spcAft>
                <a:spcPct val="0"/>
              </a:spcAft>
              <a:tabLst>
                <a:tab pos="457200" algn="l"/>
              </a:tabLst>
              <a:defRPr>
                <a:solidFill>
                  <a:schemeClr val="tx1"/>
                </a:solidFill>
                <a:latin typeface="Calibri" pitchFamily="34" charset="0"/>
              </a:defRPr>
            </a:lvl7pPr>
            <a:lvl8pPr marL="3429000" indent="-228600" fontAlgn="base">
              <a:spcBef>
                <a:spcPct val="0"/>
              </a:spcBef>
              <a:spcAft>
                <a:spcPct val="0"/>
              </a:spcAft>
              <a:tabLst>
                <a:tab pos="457200" algn="l"/>
              </a:tabLst>
              <a:defRPr>
                <a:solidFill>
                  <a:schemeClr val="tx1"/>
                </a:solidFill>
                <a:latin typeface="Calibri" pitchFamily="34" charset="0"/>
              </a:defRPr>
            </a:lvl8pPr>
            <a:lvl9pPr marL="3886200" indent="-228600" fontAlgn="base">
              <a:spcBef>
                <a:spcPct val="0"/>
              </a:spcBef>
              <a:spcAft>
                <a:spcPct val="0"/>
              </a:spcAft>
              <a:tabLst>
                <a:tab pos="457200" algn="l"/>
              </a:tabLst>
              <a:defRPr>
                <a:solidFill>
                  <a:schemeClr val="tx1"/>
                </a:solidFill>
                <a:latin typeface="Calibri" pitchFamily="34" charset="0"/>
              </a:defRPr>
            </a:lvl9pPr>
          </a:lstStyle>
          <a:p>
            <a:pPr algn="ctr">
              <a:defRPr/>
            </a:pPr>
            <a:r>
              <a:rPr lang="ru-RU" altLang="ru-RU" sz="2400" b="1" dirty="0">
                <a:solidFill>
                  <a:srgbClr val="003300"/>
                </a:solidFill>
                <a:effectLst>
                  <a:outerShdw blurRad="38100" dist="38100" dir="2700000" algn="tl">
                    <a:srgbClr val="C0C0C0"/>
                  </a:outerShdw>
                </a:effectLst>
                <a:latin typeface="Arial" panose="020B0604020202020204" pitchFamily="34" charset="0"/>
                <a:cs typeface="Arial" panose="020B0604020202020204" pitchFamily="34" charset="0"/>
              </a:rPr>
              <a:t>СТРУКТУРНЫЕ МЕТОДЫ УПРАВЛЕНИЯ КОНФЛИКТОМ</a:t>
            </a:r>
          </a:p>
        </p:txBody>
      </p:sp>
      <p:sp>
        <p:nvSpPr>
          <p:cNvPr id="16282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62821" name="Номер слайда 10"/>
          <p:cNvSpPr>
            <a:spLocks noGrp="1"/>
          </p:cNvSpPr>
          <p:nvPr>
            <p:ph type="sldNum" sz="quarter" idx="12"/>
          </p:nvPr>
        </p:nvSpPr>
        <p:spPr bwMode="auto">
          <a:xfrm>
            <a:off x="8737600" y="6348413"/>
            <a:ext cx="415925"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7C41FC5-54CB-4BFE-983F-FDF962FD9A07}" type="slidenum">
              <a:rPr lang="ru-RU" altLang="ru-RU" sz="800" smtClean="0">
                <a:solidFill>
                  <a:srgbClr val="003300"/>
                </a:solidFill>
                <a:latin typeface="Arial" charset="0"/>
                <a:cs typeface="Arial" charset="0"/>
              </a:rPr>
              <a:pPr fontAlgn="base">
                <a:spcBef>
                  <a:spcPct val="0"/>
                </a:spcBef>
                <a:spcAft>
                  <a:spcPct val="0"/>
                </a:spcAft>
              </a:pPr>
              <a:t>158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0" y="115888"/>
            <a:ext cx="9144000" cy="461962"/>
          </a:xfrm>
          <a:prstGeom prst="rect">
            <a:avLst/>
          </a:prstGeom>
          <a:noFill/>
          <a:ln w="9525">
            <a:noFill/>
            <a:miter lim="800000"/>
            <a:headEnd/>
            <a:tailEnd/>
          </a:ln>
        </p:spPr>
        <p:txBody>
          <a:bodyPr>
            <a:spAutoFit/>
          </a:bodyPr>
          <a:lstStyle/>
          <a:p>
            <a:pPr algn="ctr"/>
            <a:r>
              <a:rPr lang="ru-RU" altLang="ru-RU" sz="2400" b="1">
                <a:solidFill>
                  <a:srgbClr val="669900"/>
                </a:solidFill>
              </a:rPr>
              <a:t>Система управления организацией</a:t>
            </a:r>
          </a:p>
        </p:txBody>
      </p:sp>
      <p:sp>
        <p:nvSpPr>
          <p:cNvPr id="17411" name="Прямоугольник 2"/>
          <p:cNvSpPr>
            <a:spLocks noChangeArrowheads="1"/>
          </p:cNvSpPr>
          <p:nvPr/>
        </p:nvSpPr>
        <p:spPr bwMode="auto">
          <a:xfrm>
            <a:off x="-3175" y="854075"/>
            <a:ext cx="9144000" cy="461963"/>
          </a:xfrm>
          <a:prstGeom prst="rect">
            <a:avLst/>
          </a:prstGeom>
          <a:noFill/>
          <a:ln w="9525">
            <a:noFill/>
            <a:miter lim="800000"/>
            <a:headEnd/>
            <a:tailEnd/>
          </a:ln>
        </p:spPr>
        <p:txBody>
          <a:bodyPr>
            <a:spAutoFit/>
          </a:bodyPr>
          <a:lstStyle/>
          <a:p>
            <a:pPr algn="ctr"/>
            <a:r>
              <a:rPr lang="ru-RU" altLang="ru-RU" sz="2400">
                <a:solidFill>
                  <a:srgbClr val="003300"/>
                </a:solidFill>
              </a:rPr>
              <a:t>включает 2 взаимодополняющих вида руководства:</a:t>
            </a:r>
          </a:p>
        </p:txBody>
      </p:sp>
      <p:sp>
        <p:nvSpPr>
          <p:cNvPr id="4" name="Скругленный прямоугольник 3"/>
          <p:cNvSpPr/>
          <p:nvPr/>
        </p:nvSpPr>
        <p:spPr>
          <a:xfrm>
            <a:off x="411163" y="1773238"/>
            <a:ext cx="3600450" cy="2879725"/>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i="1" dirty="0">
                <a:solidFill>
                  <a:srgbClr val="669900"/>
                </a:solidFill>
                <a:latin typeface="Arial" panose="020B0604020202020204" pitchFamily="34" charset="0"/>
                <a:cs typeface="Arial" panose="020B0604020202020204" pitchFamily="34" charset="0"/>
              </a:rPr>
              <a:t>Стратегическое</a:t>
            </a:r>
          </a:p>
          <a:p>
            <a:pPr algn="ctr">
              <a:defRPr/>
            </a:pPr>
            <a:endParaRPr lang="ru-RU" sz="2400" i="1" dirty="0">
              <a:solidFill>
                <a:srgbClr val="003300"/>
              </a:solidFill>
              <a:latin typeface="Arial" panose="020B0604020202020204" pitchFamily="34" charset="0"/>
              <a:cs typeface="Arial" panose="020B0604020202020204" pitchFamily="34" charset="0"/>
            </a:endParaRPr>
          </a:p>
          <a:p>
            <a:pPr algn="ctr">
              <a:defRPr/>
            </a:pPr>
            <a:r>
              <a:rPr lang="ru-RU" sz="2400" dirty="0">
                <a:solidFill>
                  <a:srgbClr val="003300"/>
                </a:solidFill>
                <a:latin typeface="Arial" panose="020B0604020202020204" pitchFamily="34" charset="0"/>
                <a:cs typeface="Arial" panose="020B0604020202020204" pitchFamily="34" charset="0"/>
              </a:rPr>
              <a:t> направлено на развитие будущего потенциала фирмы</a:t>
            </a:r>
          </a:p>
        </p:txBody>
      </p:sp>
      <p:sp>
        <p:nvSpPr>
          <p:cNvPr id="5" name="Скругленный прямоугольник 4"/>
          <p:cNvSpPr/>
          <p:nvPr/>
        </p:nvSpPr>
        <p:spPr>
          <a:xfrm>
            <a:off x="5019675" y="1773238"/>
            <a:ext cx="3606800" cy="2879725"/>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i="1" dirty="0">
                <a:solidFill>
                  <a:srgbClr val="669900"/>
                </a:solidFill>
                <a:latin typeface="Arial" panose="020B0604020202020204" pitchFamily="34" charset="0"/>
                <a:cs typeface="Arial" panose="020B0604020202020204" pitchFamily="34" charset="0"/>
              </a:rPr>
              <a:t>Оперативное</a:t>
            </a:r>
          </a:p>
          <a:p>
            <a:pPr algn="ctr">
              <a:defRPr/>
            </a:pPr>
            <a:endParaRPr lang="ru-RU" sz="2400" i="1" dirty="0">
              <a:solidFill>
                <a:srgbClr val="003300"/>
              </a:solidFill>
              <a:latin typeface="Arial" panose="020B0604020202020204" pitchFamily="34" charset="0"/>
              <a:cs typeface="Arial" panose="020B0604020202020204" pitchFamily="34" charset="0"/>
            </a:endParaRPr>
          </a:p>
          <a:p>
            <a:pPr algn="ctr">
              <a:defRPr/>
            </a:pPr>
            <a:r>
              <a:rPr lang="ru-RU" sz="2400" dirty="0">
                <a:solidFill>
                  <a:srgbClr val="003300"/>
                </a:solidFill>
                <a:latin typeface="Arial" panose="020B0604020202020204" pitchFamily="34" charset="0"/>
                <a:cs typeface="Arial" panose="020B0604020202020204" pitchFamily="34" charset="0"/>
              </a:rPr>
              <a:t> реализует существующий потенциал в прибыль</a:t>
            </a:r>
          </a:p>
        </p:txBody>
      </p:sp>
      <p:sp>
        <p:nvSpPr>
          <p:cNvPr id="17414" name="Прямоугольник 5"/>
          <p:cNvSpPr>
            <a:spLocks noChangeArrowheads="1"/>
          </p:cNvSpPr>
          <p:nvPr/>
        </p:nvSpPr>
        <p:spPr bwMode="auto">
          <a:xfrm>
            <a:off x="0" y="5229225"/>
            <a:ext cx="9144000" cy="1200150"/>
          </a:xfrm>
          <a:prstGeom prst="rect">
            <a:avLst/>
          </a:prstGeom>
          <a:noFill/>
          <a:ln w="9525">
            <a:noFill/>
            <a:miter lim="800000"/>
            <a:headEnd/>
            <a:tailEnd/>
          </a:ln>
        </p:spPr>
        <p:txBody>
          <a:bodyPr>
            <a:spAutoFit/>
          </a:bodyPr>
          <a:lstStyle/>
          <a:p>
            <a:pPr algn="ctr"/>
            <a:r>
              <a:rPr lang="ru-RU" altLang="ru-RU" sz="2400">
                <a:solidFill>
                  <a:srgbClr val="003300"/>
                </a:solidFill>
              </a:rPr>
              <a:t>В рыночных условиях для успешного существования и развития организациям необходимо создавать такую структуру, которая позволит сочетать оба вида управления</a:t>
            </a:r>
          </a:p>
        </p:txBody>
      </p:sp>
      <p:sp>
        <p:nvSpPr>
          <p:cNvPr id="1741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741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CC74E1F-7701-46E0-AE03-F6CB39F2069D}" type="slidenum">
              <a:rPr lang="ru-RU" altLang="ru-RU" sz="800" smtClean="0">
                <a:solidFill>
                  <a:srgbClr val="003300"/>
                </a:solidFill>
                <a:latin typeface="Arial" charset="0"/>
                <a:cs typeface="Arial" charset="0"/>
              </a:rPr>
              <a:pPr fontAlgn="base">
                <a:spcBef>
                  <a:spcPct val="0"/>
                </a:spcBef>
                <a:spcAft>
                  <a:spcPct val="0"/>
                </a:spcAft>
              </a:pPr>
              <a:t>16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3175" y="1457325"/>
            <a:ext cx="9144000" cy="1420813"/>
          </a:xfrm>
          <a:prstGeom prst="rect">
            <a:avLst/>
          </a:prstGeom>
          <a:noFill/>
          <a:ln w="9525">
            <a:noFill/>
            <a:miter lim="800000"/>
            <a:headEnd/>
            <a:tailEnd/>
          </a:ln>
        </p:spPr>
        <p:txBody>
          <a:bodyPr>
            <a:spAutoFit/>
          </a:bodyPr>
          <a:lstStyle/>
          <a:p>
            <a:pPr marL="342900" indent="-342900">
              <a:lnSpc>
                <a:spcPct val="150000"/>
              </a:lnSpc>
              <a:buFont typeface="Wingdings" pitchFamily="2" charset="2"/>
              <a:buChar char="ü"/>
            </a:pPr>
            <a:r>
              <a:rPr lang="ru-RU" altLang="ru-RU" sz="2000"/>
              <a:t>тенденции развития во внешней среде организации</a:t>
            </a:r>
          </a:p>
          <a:p>
            <a:pPr marL="342900" indent="-342900">
              <a:lnSpc>
                <a:spcPct val="150000"/>
              </a:lnSpc>
              <a:buFont typeface="Wingdings" pitchFamily="2" charset="2"/>
              <a:buChar char="ü"/>
            </a:pPr>
            <a:r>
              <a:rPr lang="ru-RU" altLang="ru-RU" sz="2000"/>
              <a:t>опасности и возможности, вытекающие из внешней среды</a:t>
            </a:r>
          </a:p>
          <a:p>
            <a:pPr marL="342900" indent="-342900">
              <a:lnSpc>
                <a:spcPct val="150000"/>
              </a:lnSpc>
              <a:buFont typeface="Wingdings" pitchFamily="2" charset="2"/>
              <a:buChar char="ü"/>
            </a:pPr>
            <a:r>
              <a:rPr lang="ru-RU" altLang="ru-RU" sz="2000"/>
              <a:t>позиция фирмы в конкурентной борьбе</a:t>
            </a:r>
          </a:p>
        </p:txBody>
      </p:sp>
      <p:sp>
        <p:nvSpPr>
          <p:cNvPr id="4" name="Скругленный прямоугольник 3"/>
          <p:cNvSpPr/>
          <p:nvPr/>
        </p:nvSpPr>
        <p:spPr>
          <a:xfrm>
            <a:off x="1403350" y="157163"/>
            <a:ext cx="6553200" cy="679450"/>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669900"/>
                </a:solidFill>
                <a:latin typeface="Arial" panose="020B0604020202020204" pitchFamily="34" charset="0"/>
                <a:cs typeface="Arial" panose="020B0604020202020204" pitchFamily="34" charset="0"/>
              </a:rPr>
              <a:t>Стратегический уровень управления</a:t>
            </a:r>
          </a:p>
        </p:txBody>
      </p:sp>
      <p:sp>
        <p:nvSpPr>
          <p:cNvPr id="18436" name="Прямоугольник 4"/>
          <p:cNvSpPr>
            <a:spLocks noChangeArrowheads="1"/>
          </p:cNvSpPr>
          <p:nvPr/>
        </p:nvSpPr>
        <p:spPr bwMode="auto">
          <a:xfrm>
            <a:off x="0" y="981075"/>
            <a:ext cx="9144000" cy="461963"/>
          </a:xfrm>
          <a:prstGeom prst="rect">
            <a:avLst/>
          </a:prstGeom>
          <a:noFill/>
          <a:ln w="9525">
            <a:noFill/>
            <a:miter lim="800000"/>
            <a:headEnd/>
            <a:tailEnd/>
          </a:ln>
        </p:spPr>
        <p:txBody>
          <a:bodyPr>
            <a:spAutoFit/>
          </a:bodyPr>
          <a:lstStyle/>
          <a:p>
            <a:r>
              <a:rPr lang="ru-RU" altLang="ru-RU" sz="2400" b="1">
                <a:solidFill>
                  <a:srgbClr val="669900"/>
                </a:solidFill>
              </a:rPr>
              <a:t>Анализируются:</a:t>
            </a:r>
            <a:endParaRPr lang="ru-RU" altLang="ru-RU" sz="2400">
              <a:solidFill>
                <a:srgbClr val="669900"/>
              </a:solidFill>
            </a:endParaRPr>
          </a:p>
        </p:txBody>
      </p:sp>
      <p:sp>
        <p:nvSpPr>
          <p:cNvPr id="18437" name="Прямоугольник 5"/>
          <p:cNvSpPr>
            <a:spLocks noChangeArrowheads="1"/>
          </p:cNvSpPr>
          <p:nvPr/>
        </p:nvSpPr>
        <p:spPr bwMode="auto">
          <a:xfrm>
            <a:off x="-3175" y="3163888"/>
            <a:ext cx="9144000" cy="830262"/>
          </a:xfrm>
          <a:prstGeom prst="rect">
            <a:avLst/>
          </a:prstGeom>
          <a:noFill/>
          <a:ln w="9525">
            <a:noFill/>
            <a:miter lim="800000"/>
            <a:headEnd/>
            <a:tailEnd/>
          </a:ln>
        </p:spPr>
        <p:txBody>
          <a:bodyPr>
            <a:spAutoFit/>
          </a:bodyPr>
          <a:lstStyle/>
          <a:p>
            <a:r>
              <a:rPr lang="ru-RU" altLang="ru-RU" sz="2400" b="1">
                <a:solidFill>
                  <a:srgbClr val="669900"/>
                </a:solidFill>
              </a:rPr>
              <a:t>В своих действиях и решениях руководитель этого уровня   стремится:</a:t>
            </a:r>
          </a:p>
        </p:txBody>
      </p:sp>
      <p:sp>
        <p:nvSpPr>
          <p:cNvPr id="18438" name="Прямоугольник 6"/>
          <p:cNvSpPr>
            <a:spLocks noChangeArrowheads="1"/>
          </p:cNvSpPr>
          <p:nvPr/>
        </p:nvSpPr>
        <p:spPr bwMode="auto">
          <a:xfrm>
            <a:off x="3175" y="3995738"/>
            <a:ext cx="9140825" cy="2862262"/>
          </a:xfrm>
          <a:prstGeom prst="rect">
            <a:avLst/>
          </a:prstGeom>
          <a:noFill/>
          <a:ln w="9525">
            <a:noFill/>
            <a:miter lim="800000"/>
            <a:headEnd/>
            <a:tailEnd/>
          </a:ln>
        </p:spPr>
        <p:txBody>
          <a:bodyPr>
            <a:spAutoFit/>
          </a:bodyPr>
          <a:lstStyle/>
          <a:p>
            <a:pPr marL="342900" indent="-342900">
              <a:lnSpc>
                <a:spcPct val="150000"/>
              </a:lnSpc>
              <a:buFont typeface="Wingdings" pitchFamily="2" charset="2"/>
              <a:buChar char="ü"/>
            </a:pPr>
            <a:r>
              <a:rPr lang="ru-RU" altLang="ru-RU" sz="2000"/>
              <a:t>к изменениям</a:t>
            </a:r>
          </a:p>
          <a:p>
            <a:pPr marL="342900" indent="-342900">
              <a:lnSpc>
                <a:spcPct val="150000"/>
              </a:lnSpc>
              <a:buFont typeface="Wingdings" pitchFamily="2" charset="2"/>
              <a:buChar char="ü"/>
            </a:pPr>
            <a:r>
              <a:rPr lang="ru-RU" altLang="ru-RU" sz="2000"/>
              <a:t>к предвосхищению опасностей и возможностей</a:t>
            </a:r>
          </a:p>
          <a:p>
            <a:pPr marL="342900" indent="-342900">
              <a:lnSpc>
                <a:spcPct val="150000"/>
              </a:lnSpc>
              <a:buFont typeface="Wingdings" pitchFamily="2" charset="2"/>
              <a:buChar char="ü"/>
            </a:pPr>
            <a:r>
              <a:rPr lang="ru-RU" altLang="ru-RU" sz="2000"/>
              <a:t>к разработке и поиску многих альтернативных решений, выбирая из них оптимальный</a:t>
            </a:r>
          </a:p>
          <a:p>
            <a:pPr marL="342900" indent="-342900">
              <a:lnSpc>
                <a:spcPct val="150000"/>
              </a:lnSpc>
              <a:buFont typeface="Wingdings" pitchFamily="2" charset="2"/>
              <a:buChar char="ü"/>
            </a:pPr>
            <a:r>
              <a:rPr lang="ru-RU" altLang="ru-RU" sz="2000"/>
              <a:t>к созданию гибкой организационной структуры, способной изменяться адекватно внешним условиям</a:t>
            </a:r>
          </a:p>
        </p:txBody>
      </p:sp>
      <p:sp>
        <p:nvSpPr>
          <p:cNvPr id="1843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844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F6D55A2-7F44-49BC-990B-E7424C5B3C0E}" type="slidenum">
              <a:rPr lang="ru-RU" altLang="ru-RU" sz="800" smtClean="0">
                <a:solidFill>
                  <a:srgbClr val="003300"/>
                </a:solidFill>
                <a:latin typeface="Arial" charset="0"/>
                <a:cs typeface="Arial" charset="0"/>
              </a:rPr>
              <a:pPr fontAlgn="base">
                <a:spcBef>
                  <a:spcPct val="0"/>
                </a:spcBef>
                <a:spcAft>
                  <a:spcPct val="0"/>
                </a:spcAft>
              </a:pPr>
              <a:t>17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0" y="260350"/>
            <a:ext cx="9144000" cy="1816100"/>
          </a:xfrm>
          <a:prstGeom prst="rect">
            <a:avLst/>
          </a:prstGeom>
          <a:noFill/>
          <a:ln w="9525">
            <a:noFill/>
            <a:miter lim="800000"/>
            <a:headEnd/>
            <a:tailEnd/>
          </a:ln>
        </p:spPr>
        <p:txBody>
          <a:bodyPr>
            <a:spAutoFit/>
          </a:bodyPr>
          <a:lstStyle/>
          <a:p>
            <a:pPr algn="ctr"/>
            <a:r>
              <a:rPr lang="ru-RU" altLang="ru-RU" sz="2400" b="1" i="1">
                <a:solidFill>
                  <a:srgbClr val="669900"/>
                </a:solidFill>
              </a:rPr>
              <a:t>Стремление к непрерывной цепи изменений </a:t>
            </a:r>
            <a:r>
              <a:rPr lang="ru-RU" altLang="ru-RU" sz="2400" b="1" i="1">
                <a:solidFill>
                  <a:srgbClr val="003300"/>
                </a:solidFill>
              </a:rPr>
              <a:t>- в этом эффективность и успех стратегического управления </a:t>
            </a:r>
          </a:p>
          <a:p>
            <a:pPr algn="ctr"/>
            <a:endParaRPr lang="ru-RU" altLang="ru-RU" sz="2400" b="1" i="1">
              <a:solidFill>
                <a:srgbClr val="003300"/>
              </a:solidFill>
            </a:endParaRPr>
          </a:p>
          <a:p>
            <a:pPr algn="ctr"/>
            <a:r>
              <a:rPr lang="ru-RU" altLang="ru-RU" sz="2000">
                <a:solidFill>
                  <a:srgbClr val="003300"/>
                </a:solidFill>
              </a:rPr>
              <a:t>отсутствует предположение о том, что будущее можно изучать и предсказывать методами экстраполяции, что оно непременно будет лучше</a:t>
            </a:r>
            <a:endParaRPr lang="ru-RU" altLang="ru-RU">
              <a:solidFill>
                <a:srgbClr val="003300"/>
              </a:solidFill>
            </a:endParaRPr>
          </a:p>
        </p:txBody>
      </p:sp>
      <p:sp>
        <p:nvSpPr>
          <p:cNvPr id="4" name="Прямоугольник 3"/>
          <p:cNvSpPr/>
          <p:nvPr/>
        </p:nvSpPr>
        <p:spPr>
          <a:xfrm>
            <a:off x="0" y="2420938"/>
            <a:ext cx="9144000" cy="4000500"/>
          </a:xfrm>
          <a:prstGeom prst="rect">
            <a:avLst/>
          </a:prstGeom>
        </p:spPr>
        <p:txBody>
          <a:bodyPr>
            <a:spAutoFit/>
          </a:bodyPr>
          <a:lstStyle/>
          <a:p>
            <a:pPr algn="ctr">
              <a:lnSpc>
                <a:spcPct val="150000"/>
              </a:lnSpc>
              <a:defRPr/>
            </a:pPr>
            <a:r>
              <a:rPr lang="ru-RU" sz="2400" b="1" dirty="0">
                <a:solidFill>
                  <a:srgbClr val="669900"/>
                </a:solidFill>
                <a:cs typeface="+mn-cs"/>
              </a:rPr>
              <a:t>Основные задачи руководителя: </a:t>
            </a:r>
            <a:r>
              <a:rPr lang="ru-RU" sz="2000" b="1" dirty="0">
                <a:solidFill>
                  <a:srgbClr val="669900"/>
                </a:solidFill>
                <a:cs typeface="+mn-cs"/>
              </a:rPr>
              <a:t> </a:t>
            </a:r>
          </a:p>
          <a:p>
            <a:pPr marL="342900" indent="-342900">
              <a:lnSpc>
                <a:spcPct val="150000"/>
              </a:lnSpc>
              <a:buFont typeface="Wingdings" panose="05000000000000000000" pitchFamily="2" charset="2"/>
              <a:buChar char="q"/>
              <a:defRPr/>
            </a:pPr>
            <a:r>
              <a:rPr lang="ru-RU" sz="2000" dirty="0">
                <a:solidFill>
                  <a:srgbClr val="003300"/>
                </a:solidFill>
                <a:cs typeface="+mn-cs"/>
              </a:rPr>
              <a:t>обеспечивать постоянный потенциал прибыльности организации</a:t>
            </a:r>
          </a:p>
          <a:p>
            <a:pPr marL="342900" indent="-342900">
              <a:lnSpc>
                <a:spcPct val="150000"/>
              </a:lnSpc>
              <a:buFont typeface="Wingdings" panose="05000000000000000000" pitchFamily="2" charset="2"/>
              <a:buChar char="q"/>
              <a:defRPr/>
            </a:pPr>
            <a:r>
              <a:rPr lang="ru-RU" sz="2000" dirty="0">
                <a:solidFill>
                  <a:srgbClr val="003300"/>
                </a:solidFill>
                <a:cs typeface="+mn-cs"/>
              </a:rPr>
              <a:t>выявлять необходимость и проводить стратегические изменения</a:t>
            </a:r>
          </a:p>
          <a:p>
            <a:pPr marL="342900" indent="-342900">
              <a:lnSpc>
                <a:spcPct val="150000"/>
              </a:lnSpc>
              <a:buFont typeface="Wingdings" panose="05000000000000000000" pitchFamily="2" charset="2"/>
              <a:buChar char="q"/>
              <a:defRPr/>
            </a:pPr>
            <a:r>
              <a:rPr lang="ru-RU" sz="2000" dirty="0">
                <a:solidFill>
                  <a:srgbClr val="003300"/>
                </a:solidFill>
                <a:cs typeface="+mn-cs"/>
              </a:rPr>
              <a:t>создавать структуру, способную к стратегическим изменениям</a:t>
            </a:r>
          </a:p>
          <a:p>
            <a:pPr marL="342900" indent="-342900">
              <a:lnSpc>
                <a:spcPct val="150000"/>
              </a:lnSpc>
              <a:buFont typeface="Wingdings" panose="05000000000000000000" pitchFamily="2" charset="2"/>
              <a:buChar char="q"/>
              <a:defRPr/>
            </a:pPr>
            <a:r>
              <a:rPr lang="ru-RU" sz="2000" dirty="0">
                <a:solidFill>
                  <a:srgbClr val="003300"/>
                </a:solidFill>
                <a:cs typeface="+mn-cs"/>
              </a:rPr>
              <a:t>подбирать и воспитывать кадры, способные проводить такие изменения</a:t>
            </a:r>
          </a:p>
          <a:p>
            <a:pPr>
              <a:defRPr/>
            </a:pPr>
            <a:endParaRPr lang="ru-RU" dirty="0">
              <a:solidFill>
                <a:srgbClr val="003300"/>
              </a:solidFill>
              <a:cs typeface="+mn-cs"/>
            </a:endParaRPr>
          </a:p>
          <a:p>
            <a:pPr algn="ctr">
              <a:defRPr/>
            </a:pPr>
            <a:endParaRPr lang="ru-RU" sz="2000" b="1" dirty="0">
              <a:solidFill>
                <a:srgbClr val="003300"/>
              </a:solidFill>
              <a:cs typeface="+mn-cs"/>
            </a:endParaRPr>
          </a:p>
          <a:p>
            <a:pPr algn="ctr">
              <a:defRPr/>
            </a:pPr>
            <a:r>
              <a:rPr lang="ru-RU" sz="2000" b="1" dirty="0">
                <a:solidFill>
                  <a:srgbClr val="003300"/>
                </a:solidFill>
                <a:cs typeface="+mn-cs"/>
              </a:rPr>
              <a:t>Стратегическое управление направлено на достижение позиции, которая обеспечит длительную жизнеспособность фирмы в изменяющихся условиях</a:t>
            </a:r>
          </a:p>
        </p:txBody>
      </p:sp>
      <p:sp>
        <p:nvSpPr>
          <p:cNvPr id="194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94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7C158E2-A9DE-4500-907E-1CD23BB8CE44}" type="slidenum">
              <a:rPr lang="ru-RU" altLang="ru-RU" sz="800" smtClean="0">
                <a:solidFill>
                  <a:srgbClr val="003300"/>
                </a:solidFill>
                <a:latin typeface="Arial" charset="0"/>
                <a:cs typeface="Arial" charset="0"/>
              </a:rPr>
              <a:pPr fontAlgn="base">
                <a:spcBef>
                  <a:spcPct val="0"/>
                </a:spcBef>
                <a:spcAft>
                  <a:spcPct val="0"/>
                </a:spcAft>
              </a:pPr>
              <a:t>18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403350" y="157163"/>
            <a:ext cx="6553200" cy="679450"/>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669900"/>
                </a:solidFill>
                <a:latin typeface="Arial" panose="020B0604020202020204" pitchFamily="34" charset="0"/>
                <a:cs typeface="Arial" panose="020B0604020202020204" pitchFamily="34" charset="0"/>
              </a:rPr>
              <a:t>Оперативный уровень управления</a:t>
            </a:r>
          </a:p>
        </p:txBody>
      </p:sp>
      <p:sp>
        <p:nvSpPr>
          <p:cNvPr id="5" name="Прямоугольник 4"/>
          <p:cNvSpPr/>
          <p:nvPr/>
        </p:nvSpPr>
        <p:spPr>
          <a:xfrm>
            <a:off x="0" y="1220788"/>
            <a:ext cx="9144000" cy="2492375"/>
          </a:xfrm>
          <a:prstGeom prst="rect">
            <a:avLst/>
          </a:prstGeom>
        </p:spPr>
        <p:txBody>
          <a:bodyPr>
            <a:spAutoFit/>
          </a:bodyPr>
          <a:lstStyle/>
          <a:p>
            <a:pPr>
              <a:lnSpc>
                <a:spcPct val="150000"/>
              </a:lnSpc>
              <a:defRPr/>
            </a:pPr>
            <a:r>
              <a:rPr lang="ru-RU" sz="2400" b="1" dirty="0">
                <a:solidFill>
                  <a:srgbClr val="669900"/>
                </a:solidFill>
                <a:cs typeface="+mn-cs"/>
              </a:rPr>
              <a:t>Принимаются решения по:</a:t>
            </a:r>
          </a:p>
          <a:p>
            <a:pPr marL="342900" indent="-342900">
              <a:lnSpc>
                <a:spcPct val="150000"/>
              </a:lnSpc>
              <a:buFont typeface="Wingdings" panose="05000000000000000000" pitchFamily="2" charset="2"/>
              <a:buChar char="ü"/>
              <a:defRPr/>
            </a:pPr>
            <a:r>
              <a:rPr lang="ru-RU" sz="2000" dirty="0">
                <a:cs typeface="+mn-cs"/>
              </a:rPr>
              <a:t>оптимизации прибыли</a:t>
            </a:r>
          </a:p>
          <a:p>
            <a:pPr marL="342900" indent="-342900">
              <a:lnSpc>
                <a:spcPct val="150000"/>
              </a:lnSpc>
              <a:buFont typeface="Wingdings" panose="05000000000000000000" pitchFamily="2" charset="2"/>
              <a:buChar char="ü"/>
              <a:defRPr/>
            </a:pPr>
            <a:r>
              <a:rPr lang="ru-RU" sz="2000" dirty="0">
                <a:cs typeface="+mn-cs"/>
              </a:rPr>
              <a:t>созданию стабильных структур</a:t>
            </a:r>
          </a:p>
          <a:p>
            <a:pPr marL="342900" indent="-342900">
              <a:lnSpc>
                <a:spcPct val="150000"/>
              </a:lnSpc>
              <a:buFont typeface="Wingdings" panose="05000000000000000000" pitchFamily="2" charset="2"/>
              <a:buChar char="ü"/>
              <a:defRPr/>
            </a:pPr>
            <a:r>
              <a:rPr lang="ru-RU" sz="2000" dirty="0">
                <a:cs typeface="+mn-cs"/>
              </a:rPr>
              <a:t>ведению работы в соответствии с ходом технологического процесса</a:t>
            </a:r>
          </a:p>
          <a:p>
            <a:pPr marL="342900" indent="-342900">
              <a:lnSpc>
                <a:spcPct val="150000"/>
              </a:lnSpc>
              <a:buFont typeface="Wingdings" panose="05000000000000000000" pitchFamily="2" charset="2"/>
              <a:buChar char="ü"/>
              <a:defRPr/>
            </a:pPr>
            <a:r>
              <a:rPr lang="ru-RU" sz="2000" dirty="0">
                <a:cs typeface="+mn-cs"/>
              </a:rPr>
              <a:t>экономии ресурсов</a:t>
            </a:r>
            <a:endParaRPr lang="ru-RU" sz="2000" dirty="0">
              <a:solidFill>
                <a:srgbClr val="669900"/>
              </a:solidFill>
              <a:cs typeface="+mn-cs"/>
            </a:endParaRPr>
          </a:p>
        </p:txBody>
      </p:sp>
      <p:sp>
        <p:nvSpPr>
          <p:cNvPr id="2048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048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F9133BA-F458-4C80-90A9-988AD4A7F6A4}" type="slidenum">
              <a:rPr lang="ru-RU" altLang="ru-RU" sz="800" smtClean="0">
                <a:solidFill>
                  <a:srgbClr val="003300"/>
                </a:solidFill>
                <a:latin typeface="Arial" charset="0"/>
                <a:cs typeface="Arial" charset="0"/>
              </a:rPr>
              <a:pPr fontAlgn="base">
                <a:spcBef>
                  <a:spcPct val="0"/>
                </a:spcBef>
                <a:spcAft>
                  <a:spcPct val="0"/>
                </a:spcAft>
              </a:pPr>
              <a:t>19</a:t>
            </a:fld>
            <a:endParaRPr lang="ru-RU" altLang="ru-RU" sz="800" smtClean="0">
              <a:solidFill>
                <a:srgbClr val="003300"/>
              </a:solidFill>
              <a:latin typeface="Arial" charset="0"/>
              <a:cs typeface="Arial" charset="0"/>
            </a:endParaRPr>
          </a:p>
        </p:txBody>
      </p:sp>
      <p:sp>
        <p:nvSpPr>
          <p:cNvPr id="3" name="Прямоугольник 2"/>
          <p:cNvSpPr/>
          <p:nvPr/>
        </p:nvSpPr>
        <p:spPr>
          <a:xfrm>
            <a:off x="4763" y="4005263"/>
            <a:ext cx="9144000" cy="1974850"/>
          </a:xfrm>
          <a:prstGeom prst="rect">
            <a:avLst/>
          </a:prstGeom>
        </p:spPr>
        <p:txBody>
          <a:bodyPr>
            <a:spAutoFit/>
          </a:bodyPr>
          <a:lstStyle/>
          <a:p>
            <a:pPr>
              <a:lnSpc>
                <a:spcPct val="150000"/>
              </a:lnSpc>
              <a:defRPr/>
            </a:pPr>
            <a:r>
              <a:rPr lang="ru-RU" sz="2400" b="1" dirty="0">
                <a:solidFill>
                  <a:srgbClr val="669900"/>
                </a:solidFill>
                <a:cs typeface="+mn-cs"/>
              </a:rPr>
              <a:t>Руководитель, осуществляющий оперативное управление </a:t>
            </a:r>
          </a:p>
          <a:p>
            <a:pPr marL="342900" indent="-342900">
              <a:lnSpc>
                <a:spcPct val="150000"/>
              </a:lnSpc>
              <a:buFont typeface="Wingdings" panose="05000000000000000000" pitchFamily="2" charset="2"/>
              <a:buChar char="ü"/>
              <a:defRPr/>
            </a:pPr>
            <a:r>
              <a:rPr lang="ru-RU" sz="2000" dirty="0">
                <a:cs typeface="+mn-cs"/>
              </a:rPr>
              <a:t>выступает против изменений</a:t>
            </a:r>
          </a:p>
          <a:p>
            <a:pPr marL="342900" indent="-342900">
              <a:lnSpc>
                <a:spcPct val="150000"/>
              </a:lnSpc>
              <a:buFont typeface="Wingdings" panose="05000000000000000000" pitchFamily="2" charset="2"/>
              <a:buChar char="ü"/>
              <a:defRPr/>
            </a:pPr>
            <a:r>
              <a:rPr lang="ru-RU" sz="2000" dirty="0">
                <a:cs typeface="+mn-cs"/>
              </a:rPr>
              <a:t>не склонен рисковать</a:t>
            </a:r>
          </a:p>
          <a:p>
            <a:pPr marL="342900" indent="-342900">
              <a:lnSpc>
                <a:spcPct val="150000"/>
              </a:lnSpc>
              <a:buFont typeface="Wingdings" panose="05000000000000000000" pitchFamily="2" charset="2"/>
              <a:buChar char="ü"/>
              <a:defRPr/>
            </a:pPr>
            <a:r>
              <a:rPr lang="ru-RU" sz="2000" dirty="0">
                <a:cs typeface="+mn-cs"/>
              </a:rPr>
              <a:t>компетентен в анализе, координации и контроле сложной деятельности</a:t>
            </a: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07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49748FF-5970-4C2B-9A9E-5C7D1BAB2643}" type="slidenum">
              <a:rPr lang="ru-RU" altLang="ru-RU" sz="800" smtClean="0">
                <a:solidFill>
                  <a:srgbClr val="003300"/>
                </a:solidFill>
                <a:latin typeface="Arial" charset="0"/>
                <a:cs typeface="Arial" charset="0"/>
              </a:rPr>
              <a:pPr fontAlgn="base">
                <a:spcBef>
                  <a:spcPct val="0"/>
                </a:spcBef>
                <a:spcAft>
                  <a:spcPct val="0"/>
                </a:spcAft>
              </a:pPr>
              <a:t>2</a:t>
            </a:fld>
            <a:endParaRPr lang="ru-RU" altLang="ru-RU" sz="800" smtClean="0">
              <a:solidFill>
                <a:srgbClr val="003300"/>
              </a:solidFill>
              <a:latin typeface="Arial" charset="0"/>
              <a:cs typeface="Arial" charset="0"/>
            </a:endParaRPr>
          </a:p>
        </p:txBody>
      </p:sp>
      <p:sp>
        <p:nvSpPr>
          <p:cNvPr id="7" name="Rectangle 5"/>
          <p:cNvSpPr>
            <a:spLocks noChangeArrowheads="1"/>
          </p:cNvSpPr>
          <p:nvPr/>
        </p:nvSpPr>
        <p:spPr bwMode="auto">
          <a:xfrm>
            <a:off x="0" y="188913"/>
            <a:ext cx="9144000" cy="461962"/>
          </a:xfrm>
          <a:prstGeom prst="rect">
            <a:avLst/>
          </a:prstGeom>
          <a:solidFill>
            <a:srgbClr val="003300"/>
          </a:solidFill>
          <a:ln w="9525">
            <a:noFill/>
            <a:miter lim="800000"/>
            <a:headEnd/>
            <a:tailEnd/>
          </a:ln>
        </p:spPr>
        <p:txBody>
          <a:bodyPr anchor="ctr">
            <a:spAutoFit/>
          </a:bodyPr>
          <a:lstStyle/>
          <a:p>
            <a:pPr algn="ctr">
              <a:defRPr/>
            </a:pPr>
            <a:r>
              <a:rPr lang="ru-RU"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Цели:</a:t>
            </a:r>
          </a:p>
        </p:txBody>
      </p:sp>
      <p:sp>
        <p:nvSpPr>
          <p:cNvPr id="3077" name="Rectangle 5"/>
          <p:cNvSpPr>
            <a:spLocks noChangeArrowheads="1"/>
          </p:cNvSpPr>
          <p:nvPr/>
        </p:nvSpPr>
        <p:spPr bwMode="auto">
          <a:xfrm>
            <a:off x="-3175" y="985838"/>
            <a:ext cx="9144000" cy="771525"/>
          </a:xfrm>
          <a:prstGeom prst="rect">
            <a:avLst/>
          </a:prstGeom>
          <a:noFill/>
          <a:ln w="9525">
            <a:noFill/>
            <a:miter lim="800000"/>
            <a:headEnd/>
            <a:tailEnd/>
          </a:ln>
        </p:spPr>
        <p:txBody>
          <a:bodyPr anchor="ctr">
            <a:spAutoFit/>
          </a:bodyPr>
          <a:lstStyle/>
          <a:p>
            <a:pPr>
              <a:buFont typeface="Arial" charset="0"/>
              <a:buNone/>
            </a:pPr>
            <a:r>
              <a:rPr lang="ru-RU" altLang="ru-RU" sz="2200">
                <a:solidFill>
                  <a:srgbClr val="003300"/>
                </a:solidFill>
              </a:rPr>
              <a:t>1. Ввести слушателей в круг основных понятий, принципов и проблем управления организацией.</a:t>
            </a:r>
          </a:p>
        </p:txBody>
      </p:sp>
      <p:sp>
        <p:nvSpPr>
          <p:cNvPr id="3078" name="Rectangle 5"/>
          <p:cNvSpPr>
            <a:spLocks noChangeArrowheads="1"/>
          </p:cNvSpPr>
          <p:nvPr/>
        </p:nvSpPr>
        <p:spPr bwMode="auto">
          <a:xfrm>
            <a:off x="-3175" y="1747838"/>
            <a:ext cx="9144000" cy="771525"/>
          </a:xfrm>
          <a:prstGeom prst="rect">
            <a:avLst/>
          </a:prstGeom>
          <a:noFill/>
          <a:ln w="9525">
            <a:noFill/>
            <a:miter lim="800000"/>
            <a:headEnd/>
            <a:tailEnd/>
          </a:ln>
        </p:spPr>
        <p:txBody>
          <a:bodyPr anchor="ctr">
            <a:spAutoFit/>
          </a:bodyPr>
          <a:lstStyle/>
          <a:p>
            <a:r>
              <a:rPr lang="ru-RU" altLang="ru-RU" sz="2000">
                <a:solidFill>
                  <a:srgbClr val="003300"/>
                </a:solidFill>
              </a:rPr>
              <a:t>2. </a:t>
            </a:r>
            <a:r>
              <a:rPr lang="ru-RU" altLang="ru-RU" sz="2200">
                <a:solidFill>
                  <a:srgbClr val="003300"/>
                </a:solidFill>
              </a:rPr>
              <a:t>Помочь слушателям сформировать целостное видение проблем и тенденций управления организацией.</a:t>
            </a:r>
          </a:p>
        </p:txBody>
      </p:sp>
      <p:sp>
        <p:nvSpPr>
          <p:cNvPr id="3079" name="Rectangle 5"/>
          <p:cNvSpPr>
            <a:spLocks noChangeArrowheads="1"/>
          </p:cNvSpPr>
          <p:nvPr/>
        </p:nvSpPr>
        <p:spPr bwMode="auto">
          <a:xfrm>
            <a:off x="-3175" y="2586038"/>
            <a:ext cx="9144000" cy="771525"/>
          </a:xfrm>
          <a:prstGeom prst="rect">
            <a:avLst/>
          </a:prstGeom>
          <a:noFill/>
          <a:ln w="9525">
            <a:noFill/>
            <a:miter lim="800000"/>
            <a:headEnd/>
            <a:tailEnd/>
          </a:ln>
        </p:spPr>
        <p:txBody>
          <a:bodyPr anchor="ctr">
            <a:spAutoFit/>
          </a:bodyPr>
          <a:lstStyle/>
          <a:p>
            <a:r>
              <a:rPr lang="ru-RU" altLang="ru-RU" sz="2000">
                <a:solidFill>
                  <a:srgbClr val="003300"/>
                </a:solidFill>
              </a:rPr>
              <a:t>3. </a:t>
            </a:r>
            <a:r>
              <a:rPr lang="ru-RU" altLang="ru-RU" sz="2200">
                <a:solidFill>
                  <a:srgbClr val="003300"/>
                </a:solidFill>
              </a:rPr>
              <a:t>Помочь слушателям определить проблемы системы  управления организацией. </a:t>
            </a:r>
          </a:p>
        </p:txBody>
      </p:sp>
      <p:sp>
        <p:nvSpPr>
          <p:cNvPr id="3080" name="Rectangle 6"/>
          <p:cNvSpPr>
            <a:spLocks noChangeArrowheads="1"/>
          </p:cNvSpPr>
          <p:nvPr/>
        </p:nvSpPr>
        <p:spPr bwMode="auto">
          <a:xfrm>
            <a:off x="0" y="5732463"/>
            <a:ext cx="9144000" cy="768350"/>
          </a:xfrm>
          <a:prstGeom prst="rect">
            <a:avLst/>
          </a:prstGeom>
          <a:noFill/>
          <a:ln w="9525">
            <a:noFill/>
            <a:miter lim="800000"/>
            <a:headEnd/>
            <a:tailEnd/>
          </a:ln>
        </p:spPr>
        <p:txBody>
          <a:bodyPr anchor="ctr">
            <a:spAutoFit/>
          </a:bodyPr>
          <a:lstStyle/>
          <a:p>
            <a:pPr algn="just"/>
            <a:r>
              <a:rPr lang="ru-RU" altLang="ru-RU" sz="2200">
                <a:solidFill>
                  <a:srgbClr val="003300"/>
                </a:solidFill>
              </a:rPr>
              <a:t>3. Понимание целей и задач совершенствования системы  управления организацией.</a:t>
            </a:r>
          </a:p>
        </p:txBody>
      </p:sp>
      <p:sp>
        <p:nvSpPr>
          <p:cNvPr id="13" name="Rectangle 6"/>
          <p:cNvSpPr>
            <a:spLocks noChangeArrowheads="1"/>
          </p:cNvSpPr>
          <p:nvPr/>
        </p:nvSpPr>
        <p:spPr bwMode="auto">
          <a:xfrm>
            <a:off x="0" y="3579813"/>
            <a:ext cx="9144000" cy="460375"/>
          </a:xfrm>
          <a:prstGeom prst="rect">
            <a:avLst/>
          </a:prstGeom>
          <a:solidFill>
            <a:srgbClr val="003300"/>
          </a:solidFill>
          <a:ln w="9525">
            <a:noFill/>
            <a:miter lim="800000"/>
            <a:headEnd/>
            <a:tailEnd/>
          </a:ln>
          <a:effectLst/>
        </p:spPr>
        <p:txBody>
          <a:bodyPr anchor="ctr">
            <a:spAutoFit/>
          </a:bodyPr>
          <a:lstStyle/>
          <a:p>
            <a:pPr marL="342900" indent="-342900" algn="ctr">
              <a:defRPr/>
            </a:pPr>
            <a:r>
              <a:rPr lang="ru-RU"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Ожидаемые результаты:</a:t>
            </a:r>
            <a:endParaRPr lang="ru-RU" sz="2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082" name="Rectangle 6"/>
          <p:cNvSpPr>
            <a:spLocks noChangeArrowheads="1"/>
          </p:cNvSpPr>
          <p:nvPr/>
        </p:nvSpPr>
        <p:spPr bwMode="auto">
          <a:xfrm>
            <a:off x="0" y="4495800"/>
            <a:ext cx="9144000" cy="430213"/>
          </a:xfrm>
          <a:prstGeom prst="rect">
            <a:avLst/>
          </a:prstGeom>
          <a:noFill/>
          <a:ln w="9525">
            <a:noFill/>
            <a:miter lim="800000"/>
            <a:headEnd/>
            <a:tailEnd/>
          </a:ln>
        </p:spPr>
        <p:txBody>
          <a:bodyPr anchor="ctr">
            <a:spAutoFit/>
          </a:bodyPr>
          <a:lstStyle/>
          <a:p>
            <a:pPr algn="just">
              <a:buFont typeface="Arial" charset="0"/>
              <a:buNone/>
            </a:pPr>
            <a:r>
              <a:rPr lang="ru-RU" altLang="ru-RU" sz="2200">
                <a:solidFill>
                  <a:srgbClr val="003300"/>
                </a:solidFill>
              </a:rPr>
              <a:t>1.   Понимание сущности и методов управления организацией.</a:t>
            </a:r>
          </a:p>
        </p:txBody>
      </p:sp>
      <p:sp>
        <p:nvSpPr>
          <p:cNvPr id="3083" name="Rectangle 6"/>
          <p:cNvSpPr>
            <a:spLocks noChangeArrowheads="1"/>
          </p:cNvSpPr>
          <p:nvPr/>
        </p:nvSpPr>
        <p:spPr bwMode="auto">
          <a:xfrm>
            <a:off x="0" y="4859338"/>
            <a:ext cx="9144000" cy="769937"/>
          </a:xfrm>
          <a:prstGeom prst="rect">
            <a:avLst/>
          </a:prstGeom>
          <a:noFill/>
          <a:ln w="9525">
            <a:noFill/>
            <a:miter lim="800000"/>
            <a:headEnd/>
            <a:tailEnd/>
          </a:ln>
        </p:spPr>
        <p:txBody>
          <a:bodyPr anchor="ctr">
            <a:spAutoFit/>
          </a:bodyPr>
          <a:lstStyle/>
          <a:p>
            <a:pPr algn="just"/>
            <a:r>
              <a:rPr lang="ru-RU" altLang="ru-RU" sz="2200">
                <a:solidFill>
                  <a:srgbClr val="003300"/>
                </a:solidFill>
              </a:rPr>
              <a:t>2. Понимание процесса формирования системы управления организацией.</a:t>
            </a: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38" y="260350"/>
            <a:ext cx="9144001" cy="2794000"/>
          </a:xfrm>
          <a:prstGeom prst="rect">
            <a:avLst/>
          </a:prstGeom>
          <a:noFill/>
        </p:spPr>
        <p:txBody>
          <a:bodyPr>
            <a:spAutoFit/>
          </a:bodyPr>
          <a:lstStyle/>
          <a:p>
            <a:pPr>
              <a:lnSpc>
                <a:spcPct val="150000"/>
              </a:lnSpc>
              <a:defRPr/>
            </a:pPr>
            <a:r>
              <a:rPr lang="ru-RU" sz="2400" b="1" dirty="0">
                <a:solidFill>
                  <a:srgbClr val="669900"/>
                </a:solidFill>
                <a:cs typeface="+mn-cs"/>
              </a:rPr>
              <a:t>Задачи руководителя </a:t>
            </a:r>
            <a:r>
              <a:rPr lang="ru-RU" sz="2400" dirty="0">
                <a:solidFill>
                  <a:srgbClr val="669900"/>
                </a:solidFill>
                <a:cs typeface="+mn-cs"/>
              </a:rPr>
              <a:t>:</a:t>
            </a:r>
            <a:r>
              <a:rPr lang="ru-RU" sz="2400" dirty="0">
                <a:cs typeface="+mn-cs"/>
              </a:rPr>
              <a:t> </a:t>
            </a:r>
          </a:p>
          <a:p>
            <a:pPr marL="342900" indent="-342900">
              <a:lnSpc>
                <a:spcPct val="150000"/>
              </a:lnSpc>
              <a:buFont typeface="Wingdings" panose="05000000000000000000" pitchFamily="2" charset="2"/>
              <a:buChar char="q"/>
              <a:defRPr/>
            </a:pPr>
            <a:r>
              <a:rPr lang="ru-RU" sz="2400" dirty="0">
                <a:cs typeface="+mn-cs"/>
              </a:rPr>
              <a:t>превратить потенциал фирмы в прибыль</a:t>
            </a:r>
          </a:p>
          <a:p>
            <a:pPr marL="342900" indent="-342900">
              <a:lnSpc>
                <a:spcPct val="150000"/>
              </a:lnSpc>
              <a:buFont typeface="Wingdings" panose="05000000000000000000" pitchFamily="2" charset="2"/>
              <a:buChar char="q"/>
              <a:defRPr/>
            </a:pPr>
            <a:r>
              <a:rPr lang="ru-RU" sz="2400" dirty="0">
                <a:cs typeface="+mn-cs"/>
              </a:rPr>
              <a:t>определять общие оперативные задачи</a:t>
            </a:r>
          </a:p>
          <a:p>
            <a:pPr marL="342900" indent="-342900">
              <a:lnSpc>
                <a:spcPct val="150000"/>
              </a:lnSpc>
              <a:buFont typeface="Wingdings" panose="05000000000000000000" pitchFamily="2" charset="2"/>
              <a:buChar char="q"/>
              <a:defRPr/>
            </a:pPr>
            <a:r>
              <a:rPr lang="ru-RU" sz="2400" dirty="0">
                <a:cs typeface="+mn-cs"/>
              </a:rPr>
              <a:t>осуществлять мотивацию координацию и контроль</a:t>
            </a:r>
          </a:p>
          <a:p>
            <a:pPr marL="342900" indent="-342900">
              <a:lnSpc>
                <a:spcPct val="150000"/>
              </a:lnSpc>
              <a:buFont typeface="Wingdings" panose="05000000000000000000" pitchFamily="2" charset="2"/>
              <a:buChar char="q"/>
              <a:defRPr/>
            </a:pPr>
            <a:r>
              <a:rPr lang="ru-RU" sz="2400" dirty="0">
                <a:cs typeface="+mn-cs"/>
              </a:rPr>
              <a:t>руководителей и исполнителей</a:t>
            </a:r>
          </a:p>
        </p:txBody>
      </p:sp>
      <p:sp>
        <p:nvSpPr>
          <p:cNvPr id="2150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150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504039C-5CDC-4ECD-BB28-0663ED3FD5E3}" type="slidenum">
              <a:rPr lang="ru-RU" altLang="ru-RU" sz="800" smtClean="0">
                <a:solidFill>
                  <a:srgbClr val="003300"/>
                </a:solidFill>
                <a:latin typeface="Arial" charset="0"/>
                <a:cs typeface="Arial" charset="0"/>
              </a:rPr>
              <a:pPr fontAlgn="base">
                <a:spcBef>
                  <a:spcPct val="0"/>
                </a:spcBef>
                <a:spcAft>
                  <a:spcPct val="0"/>
                </a:spcAft>
              </a:pPr>
              <a:t>20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Прямоугольник 4"/>
          <p:cNvSpPr>
            <a:spLocks noChangeArrowheads="1"/>
          </p:cNvSpPr>
          <p:nvPr/>
        </p:nvSpPr>
        <p:spPr bwMode="auto">
          <a:xfrm>
            <a:off x="-1588" y="1773238"/>
            <a:ext cx="9145588" cy="1754187"/>
          </a:xfrm>
          <a:prstGeom prst="rect">
            <a:avLst/>
          </a:prstGeom>
          <a:solidFill>
            <a:srgbClr val="003300"/>
          </a:solidFill>
          <a:ln w="9525">
            <a:solidFill>
              <a:srgbClr val="3E1F00"/>
            </a:solidFill>
            <a:miter lim="800000"/>
            <a:headEnd/>
            <a:tailEnd/>
          </a:ln>
        </p:spPr>
        <p:txBody>
          <a:bodyPr>
            <a:spAutoFit/>
          </a:bodyPr>
          <a:lstStyle/>
          <a:p>
            <a:pPr marL="342900" indent="-342900" algn="ctr"/>
            <a:endParaRPr lang="en-US" altLang="ru-RU" sz="3600" b="1">
              <a:solidFill>
                <a:schemeClr val="bg2"/>
              </a:solidFill>
            </a:endParaRPr>
          </a:p>
          <a:p>
            <a:pPr marL="342900" indent="-342900" algn="ctr"/>
            <a:r>
              <a:rPr lang="ru-RU" altLang="ru-RU" sz="3600" b="1">
                <a:solidFill>
                  <a:schemeClr val="bg2"/>
                </a:solidFill>
              </a:rPr>
              <a:t>Тема </a:t>
            </a:r>
            <a:r>
              <a:rPr lang="en-US" altLang="ru-RU" sz="3600" b="1">
                <a:solidFill>
                  <a:schemeClr val="bg2"/>
                </a:solidFill>
              </a:rPr>
              <a:t>2</a:t>
            </a:r>
            <a:r>
              <a:rPr lang="ru-RU" altLang="ru-RU" sz="3600" b="1">
                <a:solidFill>
                  <a:schemeClr val="bg2"/>
                </a:solidFill>
              </a:rPr>
              <a:t>. </a:t>
            </a:r>
            <a:r>
              <a:rPr lang="ru-RU" altLang="ru-RU" sz="3600" b="1">
                <a:solidFill>
                  <a:schemeClr val="bg1"/>
                </a:solidFill>
              </a:rPr>
              <a:t>Функции управления</a:t>
            </a:r>
            <a:r>
              <a:rPr lang="ru-RU" altLang="ru-RU" sz="3600" b="1">
                <a:solidFill>
                  <a:schemeClr val="bg2"/>
                </a:solidFill>
              </a:rPr>
              <a:t>.</a:t>
            </a:r>
          </a:p>
          <a:p>
            <a:pPr marL="342900" indent="-342900" algn="ctr"/>
            <a:endParaRPr lang="ru-RU" altLang="ru-RU" sz="3600" b="1">
              <a:solidFill>
                <a:schemeClr val="bg2"/>
              </a:solidFill>
            </a:endParaRPr>
          </a:p>
        </p:txBody>
      </p:sp>
      <p:sp>
        <p:nvSpPr>
          <p:cNvPr id="2253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253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4A9E712-D967-4EF8-A4C2-CEF81CA92909}" type="slidenum">
              <a:rPr lang="ru-RU" altLang="ru-RU" sz="800" smtClean="0">
                <a:solidFill>
                  <a:srgbClr val="003300"/>
                </a:solidFill>
                <a:latin typeface="Arial" charset="0"/>
                <a:cs typeface="Arial" charset="0"/>
              </a:rPr>
              <a:pPr fontAlgn="base">
                <a:spcBef>
                  <a:spcPct val="0"/>
                </a:spcBef>
                <a:spcAft>
                  <a:spcPct val="0"/>
                </a:spcAft>
              </a:pPr>
              <a:t>21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a:xfrm>
            <a:off x="1979613" y="3429000"/>
            <a:ext cx="5040312" cy="3313113"/>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sp>
        <p:nvSpPr>
          <p:cNvPr id="23555" name="Прямоугольник 2"/>
          <p:cNvSpPr>
            <a:spLocks noChangeArrowheads="1"/>
          </p:cNvSpPr>
          <p:nvPr/>
        </p:nvSpPr>
        <p:spPr bwMode="auto">
          <a:xfrm>
            <a:off x="2017713" y="3605213"/>
            <a:ext cx="5103812" cy="461962"/>
          </a:xfrm>
          <a:prstGeom prst="rect">
            <a:avLst/>
          </a:prstGeom>
          <a:noFill/>
          <a:ln w="9525">
            <a:noFill/>
            <a:miter lim="800000"/>
            <a:headEnd/>
            <a:tailEnd/>
          </a:ln>
        </p:spPr>
        <p:txBody>
          <a:bodyPr>
            <a:spAutoFit/>
          </a:bodyPr>
          <a:lstStyle/>
          <a:p>
            <a:pPr algn="ctr" eaLnBrk="0" hangingPunct="0"/>
            <a:r>
              <a:rPr lang="ru-RU" altLang="ru-RU" sz="2400" b="1">
                <a:solidFill>
                  <a:srgbClr val="669900"/>
                </a:solidFill>
                <a:cs typeface="Times New Roman" pitchFamily="18" charset="0"/>
              </a:rPr>
              <a:t>Процесс управления</a:t>
            </a:r>
            <a:endParaRPr lang="ru-RU" altLang="ru-RU" sz="2400">
              <a:solidFill>
                <a:srgbClr val="669900"/>
              </a:solidFill>
            </a:endParaRPr>
          </a:p>
        </p:txBody>
      </p:sp>
      <p:sp>
        <p:nvSpPr>
          <p:cNvPr id="4" name="Круговая стрелка 3"/>
          <p:cNvSpPr/>
          <p:nvPr/>
        </p:nvSpPr>
        <p:spPr>
          <a:xfrm rot="3791441">
            <a:off x="4918869" y="4531519"/>
            <a:ext cx="1223963" cy="885825"/>
          </a:xfrm>
          <a:prstGeom prst="circularArrow">
            <a:avLst>
              <a:gd name="adj1" fmla="val 18139"/>
              <a:gd name="adj2" fmla="val 1424160"/>
              <a:gd name="adj3" fmla="val 17148252"/>
              <a:gd name="adj4" fmla="val 12100394"/>
              <a:gd name="adj5" fmla="val 20508"/>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1">
              <a:solidFill>
                <a:schemeClr val="tx1"/>
              </a:solidFill>
              <a:latin typeface="Arial" panose="020B0604020202020204" pitchFamily="34" charset="0"/>
              <a:cs typeface="Arial" panose="020B0604020202020204" pitchFamily="34" charset="0"/>
            </a:endParaRPr>
          </a:p>
        </p:txBody>
      </p:sp>
      <p:sp>
        <p:nvSpPr>
          <p:cNvPr id="23557" name="Прямоугольник 1"/>
          <p:cNvSpPr>
            <a:spLocks noChangeArrowheads="1"/>
          </p:cNvSpPr>
          <p:nvPr/>
        </p:nvSpPr>
        <p:spPr bwMode="auto">
          <a:xfrm>
            <a:off x="3690938" y="4203700"/>
            <a:ext cx="1868487" cy="368300"/>
          </a:xfrm>
          <a:prstGeom prst="rect">
            <a:avLst/>
          </a:prstGeom>
          <a:noFill/>
          <a:ln w="9525">
            <a:noFill/>
            <a:miter lim="800000"/>
            <a:headEnd/>
            <a:tailEnd/>
          </a:ln>
        </p:spPr>
        <p:txBody>
          <a:bodyPr wrap="none">
            <a:spAutoFit/>
          </a:bodyPr>
          <a:lstStyle/>
          <a:p>
            <a:r>
              <a:rPr lang="ru-RU" altLang="ru-RU" b="1"/>
              <a:t>Планирование</a:t>
            </a:r>
          </a:p>
        </p:txBody>
      </p:sp>
      <p:sp>
        <p:nvSpPr>
          <p:cNvPr id="23558" name="Прямоугольник 5"/>
          <p:cNvSpPr>
            <a:spLocks noChangeArrowheads="1"/>
          </p:cNvSpPr>
          <p:nvPr/>
        </p:nvSpPr>
        <p:spPr bwMode="auto">
          <a:xfrm>
            <a:off x="3886200" y="6061075"/>
            <a:ext cx="1457325" cy="369888"/>
          </a:xfrm>
          <a:prstGeom prst="rect">
            <a:avLst/>
          </a:prstGeom>
          <a:noFill/>
          <a:ln w="9525">
            <a:noFill/>
            <a:miter lim="800000"/>
            <a:headEnd/>
            <a:tailEnd/>
          </a:ln>
        </p:spPr>
        <p:txBody>
          <a:bodyPr wrap="none">
            <a:spAutoFit/>
          </a:bodyPr>
          <a:lstStyle/>
          <a:p>
            <a:r>
              <a:rPr lang="ru-RU" altLang="ru-RU" b="1"/>
              <a:t>Мотивация</a:t>
            </a:r>
          </a:p>
        </p:txBody>
      </p:sp>
      <p:sp>
        <p:nvSpPr>
          <p:cNvPr id="23559" name="Прямоугольник 6"/>
          <p:cNvSpPr>
            <a:spLocks noChangeArrowheads="1"/>
          </p:cNvSpPr>
          <p:nvPr/>
        </p:nvSpPr>
        <p:spPr bwMode="auto">
          <a:xfrm>
            <a:off x="2651125" y="5173663"/>
            <a:ext cx="3927475" cy="368300"/>
          </a:xfrm>
          <a:prstGeom prst="rect">
            <a:avLst/>
          </a:prstGeom>
          <a:noFill/>
          <a:ln w="9525">
            <a:noFill/>
            <a:miter lim="800000"/>
            <a:headEnd/>
            <a:tailEnd/>
          </a:ln>
        </p:spPr>
        <p:txBody>
          <a:bodyPr wrap="none">
            <a:spAutoFit/>
          </a:bodyPr>
          <a:lstStyle/>
          <a:p>
            <a:r>
              <a:rPr lang="ru-RU" altLang="ru-RU" b="1"/>
              <a:t>Контроль                  Организация</a:t>
            </a:r>
          </a:p>
        </p:txBody>
      </p:sp>
      <p:sp>
        <p:nvSpPr>
          <p:cNvPr id="11" name="Круговая стрелка 10"/>
          <p:cNvSpPr/>
          <p:nvPr/>
        </p:nvSpPr>
        <p:spPr>
          <a:xfrm rot="8325471">
            <a:off x="4851400" y="5378450"/>
            <a:ext cx="1225550" cy="885825"/>
          </a:xfrm>
          <a:prstGeom prst="circularArrow">
            <a:avLst>
              <a:gd name="adj1" fmla="val 18139"/>
              <a:gd name="adj2" fmla="val 1424160"/>
              <a:gd name="adj3" fmla="val 17148252"/>
              <a:gd name="adj4" fmla="val 12100394"/>
              <a:gd name="adj5" fmla="val 20508"/>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2" name="Круговая стрелка 11"/>
          <p:cNvSpPr/>
          <p:nvPr/>
        </p:nvSpPr>
        <p:spPr>
          <a:xfrm rot="13812051">
            <a:off x="2966245" y="5234781"/>
            <a:ext cx="1223962" cy="885825"/>
          </a:xfrm>
          <a:prstGeom prst="circularArrow">
            <a:avLst>
              <a:gd name="adj1" fmla="val 18139"/>
              <a:gd name="adj2" fmla="val 1424160"/>
              <a:gd name="adj3" fmla="val 17148252"/>
              <a:gd name="adj4" fmla="val 12100394"/>
              <a:gd name="adj5" fmla="val 20508"/>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1">
              <a:solidFill>
                <a:schemeClr val="tx1"/>
              </a:solidFill>
              <a:latin typeface="Arial" panose="020B0604020202020204" pitchFamily="34" charset="0"/>
              <a:cs typeface="Arial" panose="020B0604020202020204" pitchFamily="34" charset="0"/>
            </a:endParaRPr>
          </a:p>
        </p:txBody>
      </p:sp>
      <p:sp>
        <p:nvSpPr>
          <p:cNvPr id="13" name="Круговая стрелка 12"/>
          <p:cNvSpPr/>
          <p:nvPr/>
        </p:nvSpPr>
        <p:spPr>
          <a:xfrm rot="19015985">
            <a:off x="2990850" y="4492625"/>
            <a:ext cx="1223963" cy="885825"/>
          </a:xfrm>
          <a:prstGeom prst="circularArrow">
            <a:avLst>
              <a:gd name="adj1" fmla="val 18139"/>
              <a:gd name="adj2" fmla="val 1424160"/>
              <a:gd name="adj3" fmla="val 17148252"/>
              <a:gd name="adj4" fmla="val 12100394"/>
              <a:gd name="adj5" fmla="val 20508"/>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1">
              <a:solidFill>
                <a:schemeClr val="tx1"/>
              </a:solidFill>
              <a:latin typeface="Arial" panose="020B0604020202020204" pitchFamily="34" charset="0"/>
              <a:cs typeface="Arial" panose="020B0604020202020204" pitchFamily="34" charset="0"/>
            </a:endParaRPr>
          </a:p>
        </p:txBody>
      </p:sp>
      <p:sp>
        <p:nvSpPr>
          <p:cNvPr id="23563" name="Прямоугольник 7"/>
          <p:cNvSpPr>
            <a:spLocks noChangeArrowheads="1"/>
          </p:cNvSpPr>
          <p:nvPr/>
        </p:nvSpPr>
        <p:spPr bwMode="auto">
          <a:xfrm>
            <a:off x="0" y="39688"/>
            <a:ext cx="9144000" cy="3170237"/>
          </a:xfrm>
          <a:prstGeom prst="rect">
            <a:avLst/>
          </a:prstGeom>
          <a:noFill/>
          <a:ln w="9525">
            <a:noFill/>
            <a:miter lim="800000"/>
            <a:headEnd/>
            <a:tailEnd/>
          </a:ln>
        </p:spPr>
        <p:txBody>
          <a:bodyPr>
            <a:spAutoFit/>
          </a:bodyPr>
          <a:lstStyle/>
          <a:p>
            <a:pPr algn="ctr" hangingPunct="0"/>
            <a:r>
              <a:rPr lang="ru-RU" altLang="ru-RU" sz="2400" b="1">
                <a:solidFill>
                  <a:srgbClr val="669900"/>
                </a:solidFill>
              </a:rPr>
              <a:t>Управление</a:t>
            </a:r>
            <a:r>
              <a:rPr lang="ru-RU" altLang="ru-RU" sz="2400">
                <a:solidFill>
                  <a:srgbClr val="003300"/>
                </a:solidFill>
              </a:rPr>
              <a:t> - работа по достижению целей с помощью других. </a:t>
            </a:r>
          </a:p>
          <a:p>
            <a:pPr algn="just" hangingPunct="0"/>
            <a:endParaRPr lang="ru-RU" altLang="ru-RU" sz="1000">
              <a:solidFill>
                <a:srgbClr val="003300"/>
              </a:solidFill>
            </a:endParaRPr>
          </a:p>
          <a:p>
            <a:pPr algn="just" hangingPunct="0"/>
            <a:r>
              <a:rPr lang="ru-RU" altLang="ru-RU" sz="2000">
                <a:solidFill>
                  <a:srgbClr val="003300"/>
                </a:solidFill>
              </a:rPr>
              <a:t>Процесс управления – это серия непрерывных взаимосвязанных действий, каждое из которых также является процессом. </a:t>
            </a:r>
          </a:p>
          <a:p>
            <a:pPr hangingPunct="0"/>
            <a:r>
              <a:rPr lang="ru-RU" altLang="ru-RU" sz="1000">
                <a:solidFill>
                  <a:srgbClr val="003300"/>
                </a:solidFill>
              </a:rPr>
              <a:t> </a:t>
            </a:r>
          </a:p>
          <a:p>
            <a:pPr algn="ctr" hangingPunct="0"/>
            <a:r>
              <a:rPr lang="ru-RU" altLang="ru-RU" sz="2400" b="1">
                <a:solidFill>
                  <a:srgbClr val="669900"/>
                </a:solidFill>
              </a:rPr>
              <a:t>К управляющим процессам (функциям) относятся:</a:t>
            </a:r>
          </a:p>
          <a:p>
            <a:pPr algn="ctr" hangingPunct="0"/>
            <a:endParaRPr lang="ru-RU" altLang="ru-RU" sz="800" b="1">
              <a:solidFill>
                <a:srgbClr val="669900"/>
              </a:solidFill>
            </a:endParaRPr>
          </a:p>
          <a:p>
            <a:pPr algn="just" hangingPunct="0"/>
            <a:r>
              <a:rPr lang="ru-RU" altLang="ru-RU" sz="2000">
                <a:solidFill>
                  <a:srgbClr val="003300"/>
                </a:solidFill>
              </a:rPr>
              <a:t>планирование, организация, мотивация и контроль, связь между которыми осуществляется через связующие процессы принятия решений и обмен информацией – коммуникацию</a:t>
            </a:r>
          </a:p>
        </p:txBody>
      </p:sp>
      <p:sp>
        <p:nvSpPr>
          <p:cNvPr id="2356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356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11D0051-4C50-45A7-BA3F-AB744CC9BC5C}" type="slidenum">
              <a:rPr lang="ru-RU" altLang="ru-RU" sz="800" smtClean="0">
                <a:solidFill>
                  <a:srgbClr val="003300"/>
                </a:solidFill>
                <a:latin typeface="Arial" charset="0"/>
                <a:cs typeface="Arial" charset="0"/>
              </a:rPr>
              <a:pPr fontAlgn="base">
                <a:spcBef>
                  <a:spcPct val="0"/>
                </a:spcBef>
                <a:spcAft>
                  <a:spcPct val="0"/>
                </a:spcAft>
              </a:pPr>
              <a:t>22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0" y="1773238"/>
            <a:ext cx="9144000" cy="4924425"/>
          </a:xfrm>
          <a:prstGeom prst="rect">
            <a:avLst/>
          </a:prstGeom>
          <a:noFill/>
          <a:ln w="9525">
            <a:noFill/>
            <a:miter lim="800000"/>
            <a:headEnd/>
            <a:tailEnd/>
          </a:ln>
        </p:spPr>
        <p:txBody>
          <a:bodyPr>
            <a:spAutoFit/>
          </a:bodyPr>
          <a:lstStyle/>
          <a:p>
            <a:pPr algn="just" hangingPunct="0"/>
            <a:r>
              <a:rPr lang="ru-RU" altLang="ru-RU" sz="2400" b="1">
                <a:solidFill>
                  <a:srgbClr val="669900"/>
                </a:solidFill>
              </a:rPr>
              <a:t>Это ответ на 3 вопроса:</a:t>
            </a:r>
          </a:p>
          <a:p>
            <a:pPr algn="just" hangingPunct="0"/>
            <a:endParaRPr lang="ru-RU" altLang="ru-RU" sz="1000" b="1">
              <a:solidFill>
                <a:srgbClr val="003300"/>
              </a:solidFill>
            </a:endParaRPr>
          </a:p>
          <a:p>
            <a:pPr algn="just" hangingPunct="0"/>
            <a:r>
              <a:rPr lang="ru-RU" altLang="ru-RU" sz="2000" b="1" i="1">
                <a:solidFill>
                  <a:srgbClr val="669900"/>
                </a:solidFill>
              </a:rPr>
              <a:t>Где мы находимся в настоящее время?</a:t>
            </a:r>
            <a:r>
              <a:rPr lang="ru-RU" altLang="ru-RU" sz="2000">
                <a:solidFill>
                  <a:srgbClr val="669900"/>
                </a:solidFill>
              </a:rPr>
              <a:t>  </a:t>
            </a:r>
          </a:p>
          <a:p>
            <a:pPr algn="just" hangingPunct="0"/>
            <a:r>
              <a:rPr lang="ru-RU" altLang="ru-RU" sz="2000">
                <a:solidFill>
                  <a:srgbClr val="003300"/>
                </a:solidFill>
              </a:rPr>
              <a:t>Оценка сильных и слабых сторон организации в области финансов, маркетинга, производства, управления персоналом, исследований и разработок. </a:t>
            </a:r>
            <a:r>
              <a:rPr lang="ru-RU" altLang="ru-RU" sz="2000" i="1">
                <a:solidFill>
                  <a:srgbClr val="003300"/>
                </a:solidFill>
              </a:rPr>
              <a:t> Цель - определить, чего может реально добиться организация.</a:t>
            </a:r>
          </a:p>
          <a:p>
            <a:pPr algn="just" hangingPunct="0"/>
            <a:endParaRPr lang="ru-RU" altLang="ru-RU" sz="2000">
              <a:solidFill>
                <a:srgbClr val="003300"/>
              </a:solidFill>
            </a:endParaRPr>
          </a:p>
          <a:p>
            <a:pPr algn="just" hangingPunct="0"/>
            <a:r>
              <a:rPr lang="ru-RU" altLang="ru-RU" sz="2000" b="1" i="1">
                <a:solidFill>
                  <a:srgbClr val="669900"/>
                </a:solidFill>
              </a:rPr>
              <a:t>Куда мы  хотим двигаться? </a:t>
            </a:r>
            <a:r>
              <a:rPr lang="ru-RU" altLang="ru-RU" sz="2000">
                <a:solidFill>
                  <a:srgbClr val="669900"/>
                </a:solidFill>
              </a:rPr>
              <a:t>    </a:t>
            </a:r>
          </a:p>
          <a:p>
            <a:pPr algn="just" hangingPunct="0"/>
            <a:r>
              <a:rPr lang="ru-RU" altLang="ru-RU" sz="2000">
                <a:solidFill>
                  <a:srgbClr val="003300"/>
                </a:solidFill>
              </a:rPr>
              <a:t>Выбор целей с учетом возможностей и угроз, исходящих из внешней среды.</a:t>
            </a:r>
          </a:p>
          <a:p>
            <a:pPr algn="just" hangingPunct="0"/>
            <a:endParaRPr lang="ru-RU" altLang="ru-RU" sz="2000">
              <a:solidFill>
                <a:srgbClr val="003300"/>
              </a:solidFill>
            </a:endParaRPr>
          </a:p>
          <a:p>
            <a:pPr algn="just" hangingPunct="0"/>
            <a:r>
              <a:rPr lang="ru-RU" altLang="ru-RU" sz="2000" b="1" i="1">
                <a:solidFill>
                  <a:srgbClr val="669900"/>
                </a:solidFill>
              </a:rPr>
              <a:t>Как этого достичь?    </a:t>
            </a:r>
          </a:p>
          <a:p>
            <a:pPr algn="just" hangingPunct="0"/>
            <a:r>
              <a:rPr lang="ru-RU" altLang="ru-RU" sz="2000">
                <a:solidFill>
                  <a:srgbClr val="003300"/>
                </a:solidFill>
              </a:rPr>
              <a:t>Действия организации, ее подразделений и отдельных людей по достижению целей.  Планирование обеспечивает единое направление усилий всех членов организации. </a:t>
            </a:r>
            <a:endParaRPr lang="ru-RU" altLang="ru-RU">
              <a:solidFill>
                <a:srgbClr val="003300"/>
              </a:solidFill>
            </a:endParaRPr>
          </a:p>
        </p:txBody>
      </p:sp>
      <p:sp>
        <p:nvSpPr>
          <p:cNvPr id="4" name="Скругленный прямоугольник 3"/>
          <p:cNvSpPr/>
          <p:nvPr/>
        </p:nvSpPr>
        <p:spPr>
          <a:xfrm>
            <a:off x="755650" y="260350"/>
            <a:ext cx="7993063" cy="1152525"/>
          </a:xfrm>
          <a:prstGeom prst="roundRect">
            <a:avLst/>
          </a:prstGeom>
          <a:gradFill flip="none" rotWithShape="1">
            <a:gsLst>
              <a:gs pos="0">
                <a:schemeClr val="bg1"/>
              </a:gs>
              <a:gs pos="97000">
                <a:srgbClr val="6699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i="1" u="sng" dirty="0">
                <a:solidFill>
                  <a:srgbClr val="003300"/>
                </a:solidFill>
                <a:latin typeface="Arial" panose="020B0604020202020204" pitchFamily="34" charset="0"/>
                <a:cs typeface="Arial" panose="020B0604020202020204" pitchFamily="34" charset="0"/>
              </a:rPr>
              <a:t>Планирование</a:t>
            </a:r>
            <a:r>
              <a:rPr lang="ru-RU" sz="2000" dirty="0">
                <a:solidFill>
                  <a:srgbClr val="003300"/>
                </a:solidFill>
                <a:latin typeface="Arial" panose="020B0604020202020204" pitchFamily="34" charset="0"/>
                <a:cs typeface="Arial" panose="020B0604020202020204" pitchFamily="34" charset="0"/>
              </a:rPr>
              <a:t> - решение о том, какими должны быть цели организации и что должны делать члены организации, чтобы достичь этих целей</a:t>
            </a:r>
          </a:p>
        </p:txBody>
      </p:sp>
      <p:sp>
        <p:nvSpPr>
          <p:cNvPr id="2458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458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FAD68E3-6D49-4276-81E0-BB311C3633F3}" type="slidenum">
              <a:rPr lang="ru-RU" altLang="ru-RU" sz="800" smtClean="0">
                <a:solidFill>
                  <a:srgbClr val="003300"/>
                </a:solidFill>
                <a:latin typeface="Arial" charset="0"/>
                <a:cs typeface="Arial" charset="0"/>
              </a:rPr>
              <a:pPr fontAlgn="base">
                <a:spcBef>
                  <a:spcPct val="0"/>
                </a:spcBef>
                <a:spcAft>
                  <a:spcPct val="0"/>
                </a:spcAft>
              </a:pPr>
              <a:t>23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463" y="404813"/>
            <a:ext cx="9144001" cy="4154487"/>
          </a:xfrm>
          <a:prstGeom prst="rect">
            <a:avLst/>
          </a:prstGeom>
          <a:noFill/>
        </p:spPr>
        <p:txBody>
          <a:bodyPr>
            <a:spAutoFit/>
          </a:bodyPr>
          <a:lstStyle/>
          <a:p>
            <a:pPr algn="ctr" hangingPunct="0">
              <a:defRPr/>
            </a:pPr>
            <a:r>
              <a:rPr lang="ru-RU" sz="2400" b="1" i="1" dirty="0">
                <a:solidFill>
                  <a:srgbClr val="669900"/>
                </a:solidFill>
                <a:cs typeface="+mn-cs"/>
              </a:rPr>
              <a:t>Планирование должно осуществляться непрерывно по двум причинам:</a:t>
            </a:r>
            <a:endParaRPr lang="ru-RU" sz="2400" b="1" dirty="0">
              <a:solidFill>
                <a:srgbClr val="669900"/>
              </a:solidFill>
              <a:cs typeface="+mn-cs"/>
            </a:endParaRPr>
          </a:p>
          <a:p>
            <a:pPr hangingPunct="0">
              <a:defRPr/>
            </a:pPr>
            <a:r>
              <a:rPr lang="ru-RU" sz="2400" i="1" dirty="0">
                <a:solidFill>
                  <a:srgbClr val="669900"/>
                </a:solidFill>
                <a:cs typeface="+mn-cs"/>
              </a:rPr>
              <a:t> </a:t>
            </a:r>
            <a:endParaRPr lang="ru-RU" sz="2400" dirty="0">
              <a:solidFill>
                <a:srgbClr val="669900"/>
              </a:solidFill>
              <a:cs typeface="+mn-cs"/>
            </a:endParaRPr>
          </a:p>
          <a:p>
            <a:pPr marL="342900" indent="-342900" algn="just" hangingPunct="0">
              <a:buFont typeface="Wingdings" panose="05000000000000000000" pitchFamily="2" charset="2"/>
              <a:buChar char="§"/>
              <a:defRPr/>
            </a:pPr>
            <a:r>
              <a:rPr lang="ru-RU" sz="2400" dirty="0">
                <a:solidFill>
                  <a:srgbClr val="003300"/>
                </a:solidFill>
                <a:cs typeface="+mn-cs"/>
              </a:rPr>
              <a:t>многие организации после достижения целей, ради которых они создавались, стремятся продлить свое существование, поставив перед собой новые цели;</a:t>
            </a:r>
          </a:p>
          <a:p>
            <a:pPr marL="342900" indent="-342900" algn="just" hangingPunct="0">
              <a:buFont typeface="Wingdings" panose="05000000000000000000" pitchFamily="2" charset="2"/>
              <a:buChar char="§"/>
              <a:defRPr/>
            </a:pPr>
            <a:endParaRPr lang="ru-RU" sz="2400" dirty="0">
              <a:solidFill>
                <a:srgbClr val="003300"/>
              </a:solidFill>
              <a:cs typeface="+mn-cs"/>
            </a:endParaRPr>
          </a:p>
          <a:p>
            <a:pPr marL="342900" indent="-342900" algn="just">
              <a:buFont typeface="Wingdings" panose="05000000000000000000" pitchFamily="2" charset="2"/>
              <a:buChar char="§"/>
              <a:defRPr/>
            </a:pPr>
            <a:r>
              <a:rPr lang="ru-RU" sz="2400" dirty="0">
                <a:solidFill>
                  <a:srgbClr val="003300"/>
                </a:solidFill>
                <a:cs typeface="+mn-cs"/>
              </a:rPr>
              <a:t>постоянная неопределенность будущего, обусловленная изменениями во внешней среде организации и ошибками в суждениях, заставляют пересматривать планы, увязывая их с  реальностью</a:t>
            </a:r>
          </a:p>
        </p:txBody>
      </p:sp>
      <p:sp>
        <p:nvSpPr>
          <p:cNvPr id="2560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560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33F9A2A-6F56-4B27-A92A-EDA9B6A7F41E}" type="slidenum">
              <a:rPr lang="ru-RU" altLang="ru-RU" sz="800" smtClean="0">
                <a:solidFill>
                  <a:srgbClr val="003300"/>
                </a:solidFill>
                <a:latin typeface="Arial" charset="0"/>
                <a:cs typeface="Arial" charset="0"/>
              </a:rPr>
              <a:pPr fontAlgn="base">
                <a:spcBef>
                  <a:spcPct val="0"/>
                </a:spcBef>
                <a:spcAft>
                  <a:spcPct val="0"/>
                </a:spcAft>
              </a:pPr>
              <a:t>24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268538" y="115888"/>
            <a:ext cx="4319587" cy="649287"/>
          </a:xfrm>
          <a:prstGeom prst="roundRect">
            <a:avLst/>
          </a:prstGeom>
          <a:gradFill flip="none" rotWithShape="1">
            <a:gsLst>
              <a:gs pos="0">
                <a:schemeClr val="bg1"/>
              </a:gs>
              <a:gs pos="97000">
                <a:srgbClr val="6699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i="1" u="sng" dirty="0">
                <a:solidFill>
                  <a:srgbClr val="003300"/>
                </a:solidFill>
                <a:latin typeface="Arial" panose="020B0604020202020204" pitchFamily="34" charset="0"/>
                <a:cs typeface="Arial" panose="020B0604020202020204" pitchFamily="34" charset="0"/>
              </a:rPr>
              <a:t>Организация</a:t>
            </a:r>
            <a:endParaRPr lang="ru-RU" sz="2000" i="1" u="sng" dirty="0">
              <a:solidFill>
                <a:srgbClr val="003300"/>
              </a:solidFill>
              <a:latin typeface="Arial" panose="020B0604020202020204" pitchFamily="34" charset="0"/>
              <a:cs typeface="Arial" panose="020B0604020202020204" pitchFamily="34" charset="0"/>
            </a:endParaRPr>
          </a:p>
        </p:txBody>
      </p:sp>
      <p:sp>
        <p:nvSpPr>
          <p:cNvPr id="2662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662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602D3C6-5402-43FC-BDFB-DE9CC2D47757}" type="slidenum">
              <a:rPr lang="ru-RU" altLang="ru-RU" sz="800" smtClean="0">
                <a:solidFill>
                  <a:srgbClr val="003300"/>
                </a:solidFill>
                <a:latin typeface="Arial" charset="0"/>
                <a:cs typeface="Arial" charset="0"/>
              </a:rPr>
              <a:pPr fontAlgn="base">
                <a:spcBef>
                  <a:spcPct val="0"/>
                </a:spcBef>
                <a:spcAft>
                  <a:spcPct val="0"/>
                </a:spcAft>
              </a:pPr>
              <a:t>25</a:t>
            </a:fld>
            <a:endParaRPr lang="ru-RU" altLang="ru-RU" sz="800" smtClean="0">
              <a:solidFill>
                <a:srgbClr val="003300"/>
              </a:solidFill>
              <a:latin typeface="Arial" charset="0"/>
              <a:cs typeface="Arial" charset="0"/>
            </a:endParaRPr>
          </a:p>
        </p:txBody>
      </p:sp>
      <p:sp>
        <p:nvSpPr>
          <p:cNvPr id="26629" name="Прямоугольник 2"/>
          <p:cNvSpPr>
            <a:spLocks noChangeArrowheads="1"/>
          </p:cNvSpPr>
          <p:nvPr/>
        </p:nvSpPr>
        <p:spPr bwMode="auto">
          <a:xfrm>
            <a:off x="0" y="981075"/>
            <a:ext cx="9144000" cy="461963"/>
          </a:xfrm>
          <a:prstGeom prst="rect">
            <a:avLst/>
          </a:prstGeom>
          <a:noFill/>
          <a:ln w="9525">
            <a:noFill/>
            <a:miter lim="800000"/>
            <a:headEnd/>
            <a:tailEnd/>
          </a:ln>
        </p:spPr>
        <p:txBody>
          <a:bodyPr>
            <a:spAutoFit/>
          </a:bodyPr>
          <a:lstStyle/>
          <a:p>
            <a:pPr algn="ctr"/>
            <a:r>
              <a:rPr lang="ru-RU" altLang="ru-RU" sz="2400">
                <a:solidFill>
                  <a:srgbClr val="003300"/>
                </a:solidFill>
              </a:rPr>
              <a:t>Включает 2 аспекта</a:t>
            </a:r>
            <a:r>
              <a:rPr lang="en-US" altLang="ru-RU" sz="2400">
                <a:solidFill>
                  <a:srgbClr val="003300"/>
                </a:solidFill>
              </a:rPr>
              <a:t>:</a:t>
            </a:r>
            <a:endParaRPr lang="ru-RU" altLang="ru-RU" sz="2400">
              <a:solidFill>
                <a:srgbClr val="003300"/>
              </a:solidFill>
            </a:endParaRPr>
          </a:p>
        </p:txBody>
      </p:sp>
      <p:sp>
        <p:nvSpPr>
          <p:cNvPr id="7" name="Скругленный прямоугольник 6"/>
          <p:cNvSpPr/>
          <p:nvPr/>
        </p:nvSpPr>
        <p:spPr>
          <a:xfrm>
            <a:off x="323850" y="1455738"/>
            <a:ext cx="8351838" cy="2333625"/>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0">
              <a:defRPr/>
            </a:pPr>
            <a:r>
              <a:rPr lang="en-US" sz="2000" b="1" dirty="0">
                <a:solidFill>
                  <a:srgbClr val="669900"/>
                </a:solidFill>
                <a:latin typeface="Arial" panose="020B0604020202020204" pitchFamily="34" charset="0"/>
                <a:cs typeface="Arial" panose="020B0604020202020204" pitchFamily="34" charset="0"/>
              </a:rPr>
              <a:t>C</a:t>
            </a:r>
            <a:r>
              <a:rPr lang="ru-RU" sz="2000" b="1" dirty="0" err="1">
                <a:solidFill>
                  <a:srgbClr val="669900"/>
                </a:solidFill>
                <a:latin typeface="Arial" panose="020B0604020202020204" pitchFamily="34" charset="0"/>
                <a:cs typeface="Arial" panose="020B0604020202020204" pitchFamily="34" charset="0"/>
              </a:rPr>
              <a:t>оздание</a:t>
            </a:r>
            <a:r>
              <a:rPr lang="ru-RU" sz="2000" b="1" dirty="0">
                <a:solidFill>
                  <a:srgbClr val="669900"/>
                </a:solidFill>
                <a:latin typeface="Arial" panose="020B0604020202020204" pitchFamily="34" charset="0"/>
                <a:cs typeface="Arial" panose="020B0604020202020204" pitchFamily="34" charset="0"/>
              </a:rPr>
              <a:t> структур, структурирование отдельных элементов,  составляющих организацию (работы, задания, исполнители и т.д.),  для выполнения планов и достижения целей.</a:t>
            </a:r>
          </a:p>
          <a:p>
            <a:pPr hangingPunct="0">
              <a:defRPr/>
            </a:pPr>
            <a:endParaRPr lang="ru-RU" sz="1000" dirty="0">
              <a:solidFill>
                <a:srgbClr val="003300"/>
              </a:solidFill>
              <a:latin typeface="Arial" panose="020B0604020202020204" pitchFamily="34" charset="0"/>
              <a:cs typeface="Arial" panose="020B0604020202020204" pitchFamily="34" charset="0"/>
            </a:endParaRPr>
          </a:p>
          <a:p>
            <a:pPr hangingPunct="0">
              <a:defRPr/>
            </a:pPr>
            <a:r>
              <a:rPr lang="ru-RU" dirty="0">
                <a:solidFill>
                  <a:srgbClr val="003300"/>
                </a:solidFill>
                <a:latin typeface="Arial" panose="020B0604020202020204" pitchFamily="34" charset="0"/>
                <a:cs typeface="Arial" panose="020B0604020202020204" pitchFamily="34" charset="0"/>
              </a:rPr>
              <a:t>Начало промышленной революции связано с осознанием того, что организация работ определенным образом позволяет работникам добиться больших результатов, чем при отсутствии должной организации</a:t>
            </a:r>
          </a:p>
        </p:txBody>
      </p:sp>
      <p:sp>
        <p:nvSpPr>
          <p:cNvPr id="9" name="Скругленный прямоугольник 8"/>
          <p:cNvSpPr/>
          <p:nvPr/>
        </p:nvSpPr>
        <p:spPr>
          <a:xfrm>
            <a:off x="323850" y="3933825"/>
            <a:ext cx="8351838" cy="2752725"/>
          </a:xfrm>
          <a:prstGeom prst="roundRect">
            <a:avLst/>
          </a:prstGeom>
          <a:noFill/>
          <a:ln w="285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0">
              <a:defRPr/>
            </a:pPr>
            <a:r>
              <a:rPr lang="ru-RU" sz="2000" b="1" dirty="0">
                <a:solidFill>
                  <a:srgbClr val="669900"/>
                </a:solidFill>
                <a:latin typeface="Arial" panose="020B0604020202020204" pitchFamily="34" charset="0"/>
                <a:cs typeface="Arial" panose="020B0604020202020204" pitchFamily="34" charset="0"/>
              </a:rPr>
              <a:t>Определение того, кто должен выполнять каждое конкретное задание, включая работу по управлению.  </a:t>
            </a:r>
          </a:p>
          <a:p>
            <a:pPr hangingPunct="0">
              <a:defRPr/>
            </a:pPr>
            <a:endParaRPr lang="ru-RU" sz="1000" b="1" dirty="0">
              <a:solidFill>
                <a:srgbClr val="003300"/>
              </a:solidFill>
              <a:latin typeface="Arial" panose="020B0604020202020204" pitchFamily="34" charset="0"/>
              <a:cs typeface="Arial" panose="020B0604020202020204" pitchFamily="34" charset="0"/>
            </a:endParaRPr>
          </a:p>
          <a:p>
            <a:pPr hangingPunct="0">
              <a:defRPr/>
            </a:pPr>
            <a:r>
              <a:rPr lang="ru-RU" dirty="0">
                <a:solidFill>
                  <a:srgbClr val="003300"/>
                </a:solidFill>
                <a:latin typeface="Arial" panose="020B0604020202020204" pitchFamily="34" charset="0"/>
                <a:cs typeface="Arial" panose="020B0604020202020204" pitchFamily="34" charset="0"/>
              </a:rPr>
              <a:t>Руководитель подбирает людей для конкретной работы, делегируя им задания и полномочия или права использования ресурсов. Эти люди принимают на себя ответственность за успешное выполнение своих обязанностей и соглашаются считать себя подчиненными по отношению к руководителю.  </a:t>
            </a:r>
          </a:p>
          <a:p>
            <a:pPr hangingPunct="0">
              <a:defRPr/>
            </a:pPr>
            <a:endParaRPr lang="ru-RU" sz="1000" i="1" dirty="0">
              <a:solidFill>
                <a:srgbClr val="003300"/>
              </a:solidFill>
              <a:latin typeface="Arial" panose="020B0604020202020204" pitchFamily="34" charset="0"/>
              <a:cs typeface="Arial" panose="020B0604020202020204" pitchFamily="34" charset="0"/>
            </a:endParaRPr>
          </a:p>
          <a:p>
            <a:pPr hangingPunct="0">
              <a:defRPr/>
            </a:pPr>
            <a:r>
              <a:rPr lang="ru-RU" b="1" i="1" dirty="0">
                <a:solidFill>
                  <a:srgbClr val="669900"/>
                </a:solidFill>
                <a:latin typeface="Arial" panose="020B0604020202020204" pitchFamily="34" charset="0"/>
                <a:cs typeface="Arial" panose="020B0604020202020204" pitchFamily="34" charset="0"/>
              </a:rPr>
              <a:t>Делегирование</a:t>
            </a:r>
            <a:r>
              <a:rPr lang="ru-RU" i="1" dirty="0">
                <a:solidFill>
                  <a:srgbClr val="003300"/>
                </a:solidFill>
                <a:latin typeface="Arial" panose="020B0604020202020204" pitchFamily="34" charset="0"/>
                <a:cs typeface="Arial" panose="020B0604020202020204" pitchFamily="34" charset="0"/>
              </a:rPr>
              <a:t> - средство выполнения работы с помощью других лиц.</a:t>
            </a:r>
            <a:r>
              <a:rPr lang="ru-RU" dirty="0">
                <a:solidFill>
                  <a:srgbClr val="003300"/>
                </a:solidFill>
                <a:latin typeface="Arial" panose="020B0604020202020204" pitchFamily="34" charset="0"/>
                <a:cs typeface="Arial" panose="020B0604020202020204" pitchFamily="34" charset="0"/>
              </a:rPr>
              <a:t> </a:t>
            </a:r>
          </a:p>
        </p:txBody>
      </p:sp>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39750" y="260350"/>
            <a:ext cx="8208963" cy="1152525"/>
          </a:xfrm>
          <a:prstGeom prst="roundRect">
            <a:avLst/>
          </a:prstGeom>
          <a:gradFill flip="none" rotWithShape="1">
            <a:gsLst>
              <a:gs pos="0">
                <a:schemeClr val="bg1"/>
              </a:gs>
              <a:gs pos="97000">
                <a:srgbClr val="6699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0">
              <a:defRPr/>
            </a:pPr>
            <a:r>
              <a:rPr lang="ru-RU" sz="2400" b="1" i="1" u="sng" dirty="0">
                <a:solidFill>
                  <a:srgbClr val="003300"/>
                </a:solidFill>
                <a:latin typeface="Arial" panose="020B0604020202020204" pitchFamily="34" charset="0"/>
                <a:cs typeface="Arial" panose="020B0604020202020204" pitchFamily="34" charset="0"/>
              </a:rPr>
              <a:t>Мотивация</a:t>
            </a:r>
            <a:r>
              <a:rPr lang="ru-RU" sz="2800" b="1" dirty="0">
                <a:solidFill>
                  <a:srgbClr val="003300"/>
                </a:solidFill>
                <a:latin typeface="Arial" panose="020B0604020202020204" pitchFamily="34" charset="0"/>
                <a:cs typeface="Arial" panose="020B0604020202020204" pitchFamily="34" charset="0"/>
              </a:rPr>
              <a:t> - </a:t>
            </a:r>
            <a:r>
              <a:rPr lang="ru-RU" sz="2000" dirty="0">
                <a:solidFill>
                  <a:srgbClr val="003300"/>
                </a:solidFill>
                <a:latin typeface="Arial" panose="020B0604020202020204" pitchFamily="34" charset="0"/>
                <a:cs typeface="Arial" panose="020B0604020202020204" pitchFamily="34" charset="0"/>
              </a:rPr>
              <a:t>сознание внутреннего побуждения к действиям</a:t>
            </a:r>
          </a:p>
          <a:p>
            <a:pPr hangingPunct="0">
              <a:defRPr/>
            </a:pPr>
            <a:endParaRPr lang="ru-RU" sz="1000" dirty="0">
              <a:solidFill>
                <a:srgbClr val="003300"/>
              </a:solidFill>
              <a:latin typeface="Arial" panose="020B0604020202020204" pitchFamily="34" charset="0"/>
              <a:cs typeface="Arial" panose="020B0604020202020204" pitchFamily="34" charset="0"/>
            </a:endParaRPr>
          </a:p>
          <a:p>
            <a:pPr algn="ctr" hangingPunct="0">
              <a:defRPr/>
            </a:pPr>
            <a:r>
              <a:rPr lang="ru-RU" sz="2000" dirty="0">
                <a:solidFill>
                  <a:srgbClr val="003300"/>
                </a:solidFill>
                <a:latin typeface="Arial" panose="020B0604020202020204" pitchFamily="34" charset="0"/>
                <a:cs typeface="Arial" panose="020B0604020202020204" pitchFamily="34" charset="0"/>
              </a:rPr>
              <a:t> - результат сложной совокупности потребностей, которые постоянно меняются.  </a:t>
            </a:r>
          </a:p>
        </p:txBody>
      </p:sp>
      <p:sp>
        <p:nvSpPr>
          <p:cNvPr id="2765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765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AE3299C-77DF-4C4C-9F2C-271BA56BE064}" type="slidenum">
              <a:rPr lang="ru-RU" altLang="ru-RU" sz="800" smtClean="0">
                <a:solidFill>
                  <a:srgbClr val="003300"/>
                </a:solidFill>
                <a:latin typeface="Arial" charset="0"/>
                <a:cs typeface="Arial" charset="0"/>
              </a:rPr>
              <a:pPr fontAlgn="base">
                <a:spcBef>
                  <a:spcPct val="0"/>
                </a:spcBef>
                <a:spcAft>
                  <a:spcPct val="0"/>
                </a:spcAft>
              </a:pPr>
              <a:t>26</a:t>
            </a:fld>
            <a:endParaRPr lang="ru-RU" altLang="ru-RU" sz="800" smtClean="0">
              <a:solidFill>
                <a:srgbClr val="003300"/>
              </a:solidFill>
              <a:latin typeface="Arial" charset="0"/>
              <a:cs typeface="Arial" charset="0"/>
            </a:endParaRPr>
          </a:p>
        </p:txBody>
      </p:sp>
      <p:sp>
        <p:nvSpPr>
          <p:cNvPr id="27653" name="Прямоугольник 2"/>
          <p:cNvSpPr>
            <a:spLocks noChangeArrowheads="1"/>
          </p:cNvSpPr>
          <p:nvPr/>
        </p:nvSpPr>
        <p:spPr bwMode="auto">
          <a:xfrm>
            <a:off x="0" y="1844675"/>
            <a:ext cx="9144000" cy="2862263"/>
          </a:xfrm>
          <a:prstGeom prst="rect">
            <a:avLst/>
          </a:prstGeom>
          <a:noFill/>
          <a:ln w="9525">
            <a:noFill/>
            <a:miter lim="800000"/>
            <a:headEnd/>
            <a:tailEnd/>
          </a:ln>
        </p:spPr>
        <p:txBody>
          <a:bodyPr>
            <a:spAutoFit/>
          </a:bodyPr>
          <a:lstStyle/>
          <a:p>
            <a:pPr algn="ctr"/>
            <a:r>
              <a:rPr lang="ru-RU" altLang="ru-RU" sz="2000">
                <a:solidFill>
                  <a:srgbClr val="003300"/>
                </a:solidFill>
              </a:rPr>
              <a:t>Чтобы мотивировать работников руководитель должен определить, каковы их потребности и обеспечить для работников способ удовлетворения этих потребностей через хорошую работу. </a:t>
            </a:r>
          </a:p>
          <a:p>
            <a:pPr algn="just"/>
            <a:endParaRPr lang="ru-RU" altLang="ru-RU" sz="2000" b="1">
              <a:solidFill>
                <a:srgbClr val="003300"/>
              </a:solidFill>
            </a:endParaRPr>
          </a:p>
          <a:p>
            <a:pPr algn="just"/>
            <a:endParaRPr lang="ru-RU" altLang="ru-RU" sz="2000" b="1">
              <a:solidFill>
                <a:srgbClr val="003300"/>
              </a:solidFill>
            </a:endParaRPr>
          </a:p>
          <a:p>
            <a:pPr algn="just"/>
            <a:r>
              <a:rPr lang="ru-RU" altLang="ru-RU" sz="2000">
                <a:solidFill>
                  <a:srgbClr val="003300"/>
                </a:solidFill>
              </a:rPr>
              <a:t>Чисто экономический подход оказывается несостоятельным для мотивации труда.  Даже прекрасно составленные планы и самая совершенная структура не имеют никакого смысла, если кто-то не выполняет фактическую работу.  </a:t>
            </a:r>
          </a:p>
        </p:txBody>
      </p:sp>
      <p:sp>
        <p:nvSpPr>
          <p:cNvPr id="27654" name="Прямоугольник 6"/>
          <p:cNvSpPr>
            <a:spLocks noChangeArrowheads="1"/>
          </p:cNvSpPr>
          <p:nvPr/>
        </p:nvSpPr>
        <p:spPr bwMode="auto">
          <a:xfrm>
            <a:off x="684213" y="4868863"/>
            <a:ext cx="7775575" cy="1446212"/>
          </a:xfrm>
          <a:prstGeom prst="rect">
            <a:avLst/>
          </a:prstGeom>
          <a:noFill/>
          <a:ln w="25400">
            <a:solidFill>
              <a:srgbClr val="99CC00"/>
            </a:solidFill>
            <a:miter lim="800000"/>
            <a:headEnd/>
            <a:tailEnd/>
          </a:ln>
        </p:spPr>
        <p:txBody>
          <a:bodyPr>
            <a:spAutoFit/>
          </a:bodyPr>
          <a:lstStyle/>
          <a:p>
            <a:pPr algn="ctr"/>
            <a:endParaRPr lang="ru-RU" altLang="ru-RU" sz="800" b="1">
              <a:solidFill>
                <a:srgbClr val="669900"/>
              </a:solidFill>
            </a:endParaRPr>
          </a:p>
          <a:p>
            <a:pPr algn="ctr"/>
            <a:r>
              <a:rPr lang="ru-RU" altLang="ru-RU" sz="2400" b="1">
                <a:solidFill>
                  <a:srgbClr val="669900"/>
                </a:solidFill>
              </a:rPr>
              <a:t>Задача мотивации</a:t>
            </a:r>
            <a:r>
              <a:rPr lang="en-US" altLang="ru-RU" sz="2400" b="1">
                <a:solidFill>
                  <a:srgbClr val="669900"/>
                </a:solidFill>
              </a:rPr>
              <a:t>:</a:t>
            </a:r>
            <a:endParaRPr lang="ru-RU" altLang="ru-RU" sz="2400" b="1">
              <a:solidFill>
                <a:srgbClr val="669900"/>
              </a:solidFill>
            </a:endParaRPr>
          </a:p>
          <a:p>
            <a:pPr algn="ctr"/>
            <a:endParaRPr lang="ru-RU" altLang="ru-RU" sz="800">
              <a:solidFill>
                <a:srgbClr val="003300"/>
              </a:solidFill>
            </a:endParaRPr>
          </a:p>
          <a:p>
            <a:pPr algn="ctr"/>
            <a:r>
              <a:rPr lang="ru-RU" altLang="ru-RU" sz="2000">
                <a:solidFill>
                  <a:srgbClr val="003300"/>
                </a:solidFill>
              </a:rPr>
              <a:t>выполнение работы членами организации в соответствии с делегированными им обязанностями и сообразуясь с планом.</a:t>
            </a:r>
          </a:p>
          <a:p>
            <a:pPr algn="ctr"/>
            <a:endParaRPr lang="ru-RU" altLang="ru-RU" sz="800">
              <a:solidFill>
                <a:srgbClr val="003300"/>
              </a:solidFill>
            </a:endParaRPr>
          </a:p>
        </p:txBody>
      </p:sp>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39750" y="260350"/>
            <a:ext cx="8208963" cy="792163"/>
          </a:xfrm>
          <a:prstGeom prst="roundRect">
            <a:avLst/>
          </a:prstGeom>
          <a:gradFill flip="none" rotWithShape="1">
            <a:gsLst>
              <a:gs pos="0">
                <a:schemeClr val="bg1"/>
              </a:gs>
              <a:gs pos="97000">
                <a:srgbClr val="6699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0">
              <a:defRPr/>
            </a:pPr>
            <a:r>
              <a:rPr lang="ru-RU" sz="2400" b="1" i="1" u="sng" dirty="0">
                <a:solidFill>
                  <a:srgbClr val="003300"/>
                </a:solidFill>
                <a:latin typeface="Arial" panose="020B0604020202020204" pitchFamily="34" charset="0"/>
                <a:cs typeface="Arial" panose="020B0604020202020204" pitchFamily="34" charset="0"/>
              </a:rPr>
              <a:t>Контроль </a:t>
            </a:r>
            <a:r>
              <a:rPr lang="ru-RU" sz="2400" dirty="0">
                <a:solidFill>
                  <a:srgbClr val="003300"/>
                </a:solidFill>
                <a:latin typeface="Arial" panose="020B0604020202020204" pitchFamily="34" charset="0"/>
                <a:cs typeface="Arial" panose="020B0604020202020204" pitchFamily="34" charset="0"/>
              </a:rPr>
              <a:t>- процесс обеспечения целей организации.</a:t>
            </a:r>
          </a:p>
        </p:txBody>
      </p:sp>
      <p:sp>
        <p:nvSpPr>
          <p:cNvPr id="2867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867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AFA6F4A-A409-4B99-AF88-EB6B7DACFB70}" type="slidenum">
              <a:rPr lang="ru-RU" altLang="ru-RU" sz="800" smtClean="0">
                <a:solidFill>
                  <a:srgbClr val="003300"/>
                </a:solidFill>
                <a:latin typeface="Arial" charset="0"/>
                <a:cs typeface="Arial" charset="0"/>
              </a:rPr>
              <a:pPr fontAlgn="base">
                <a:spcBef>
                  <a:spcPct val="0"/>
                </a:spcBef>
                <a:spcAft>
                  <a:spcPct val="0"/>
                </a:spcAft>
              </a:pPr>
              <a:t>27</a:t>
            </a:fld>
            <a:endParaRPr lang="ru-RU" altLang="ru-RU" sz="800" smtClean="0">
              <a:solidFill>
                <a:srgbClr val="003300"/>
              </a:solidFill>
              <a:latin typeface="Arial" charset="0"/>
              <a:cs typeface="Arial" charset="0"/>
            </a:endParaRPr>
          </a:p>
        </p:txBody>
      </p:sp>
      <p:sp>
        <p:nvSpPr>
          <p:cNvPr id="28677" name="Прямоугольник 1"/>
          <p:cNvSpPr>
            <a:spLocks noChangeArrowheads="1"/>
          </p:cNvSpPr>
          <p:nvPr/>
        </p:nvSpPr>
        <p:spPr bwMode="auto">
          <a:xfrm>
            <a:off x="0" y="1268413"/>
            <a:ext cx="9144000" cy="4710112"/>
          </a:xfrm>
          <a:prstGeom prst="rect">
            <a:avLst/>
          </a:prstGeom>
          <a:noFill/>
          <a:ln w="9525">
            <a:noFill/>
            <a:miter lim="800000"/>
            <a:headEnd/>
            <a:tailEnd/>
          </a:ln>
        </p:spPr>
        <p:txBody>
          <a:bodyPr>
            <a:spAutoFit/>
          </a:bodyPr>
          <a:lstStyle/>
          <a:p>
            <a:pPr algn="just" hangingPunct="0"/>
            <a:r>
              <a:rPr lang="ru-RU" altLang="ru-RU" sz="2000">
                <a:solidFill>
                  <a:srgbClr val="003300"/>
                </a:solidFill>
              </a:rPr>
              <a:t>Все, что делает руководитель, обращено в будущее (планируемые цели находятся в будущем) за время реализации планов может произойти много изменений: </a:t>
            </a:r>
          </a:p>
          <a:p>
            <a:pPr algn="just" hangingPunct="0"/>
            <a:endParaRPr lang="ru-RU" altLang="ru-RU" sz="2000">
              <a:solidFill>
                <a:srgbClr val="003300"/>
              </a:solidFill>
            </a:endParaRPr>
          </a:p>
          <a:p>
            <a:pPr algn="just" hangingPunct="0"/>
            <a:r>
              <a:rPr lang="ru-RU" altLang="ru-RU" sz="2000">
                <a:solidFill>
                  <a:srgbClr val="003300"/>
                </a:solidFill>
              </a:rPr>
              <a:t>- работники могут отказаться выполнять свои обязанности</a:t>
            </a:r>
          </a:p>
          <a:p>
            <a:pPr algn="just" hangingPunct="0"/>
            <a:r>
              <a:rPr lang="ru-RU" altLang="ru-RU" sz="2000">
                <a:solidFill>
                  <a:srgbClr val="003300"/>
                </a:solidFill>
              </a:rPr>
              <a:t>- могут измениться законы</a:t>
            </a:r>
          </a:p>
          <a:p>
            <a:pPr algn="just" hangingPunct="0"/>
            <a:r>
              <a:rPr lang="ru-RU" altLang="ru-RU" sz="2000">
                <a:solidFill>
                  <a:srgbClr val="003300"/>
                </a:solidFill>
              </a:rPr>
              <a:t>- может появиться сильный конкурент</a:t>
            </a:r>
          </a:p>
          <a:p>
            <a:pPr algn="just" hangingPunct="0"/>
            <a:r>
              <a:rPr lang="ru-RU" altLang="ru-RU" sz="2000">
                <a:solidFill>
                  <a:srgbClr val="003300"/>
                </a:solidFill>
              </a:rPr>
              <a:t>- люди могут совершить ошибки при выполнении обязанностей и т.п.</a:t>
            </a:r>
          </a:p>
          <a:p>
            <a:pPr algn="just" hangingPunct="0"/>
            <a:r>
              <a:rPr lang="ru-RU" altLang="ru-RU" sz="2000" b="1">
                <a:solidFill>
                  <a:srgbClr val="003300"/>
                </a:solidFill>
              </a:rPr>
              <a:t> </a:t>
            </a:r>
          </a:p>
          <a:p>
            <a:pPr algn="ctr" hangingPunct="0"/>
            <a:r>
              <a:rPr lang="ru-RU" altLang="ru-RU" sz="2000" b="1">
                <a:solidFill>
                  <a:srgbClr val="99CC00"/>
                </a:solidFill>
              </a:rPr>
              <a:t>Непредвиденные обстоятельства могут заставить организацию изменить первоначальный курс  </a:t>
            </a:r>
          </a:p>
          <a:p>
            <a:pPr algn="ctr" hangingPunct="0"/>
            <a:endParaRPr lang="ru-RU" altLang="ru-RU" sz="2000" b="1">
              <a:solidFill>
                <a:srgbClr val="003300"/>
              </a:solidFill>
            </a:endParaRPr>
          </a:p>
          <a:p>
            <a:pPr algn="ctr" hangingPunct="0"/>
            <a:r>
              <a:rPr lang="ru-RU" altLang="ru-RU" sz="2000">
                <a:solidFill>
                  <a:srgbClr val="003300"/>
                </a:solidFill>
              </a:rPr>
              <a:t>Если руководство окажется неспособным находить  изменения и своевременно провести необходимые изменения, то организации может быть нанесен серьезный ущерб.</a:t>
            </a:r>
          </a:p>
        </p:txBody>
      </p:sp>
    </p:spTree>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1"/>
          <p:cNvSpPr txBox="1">
            <a:spLocks noChangeArrowheads="1"/>
          </p:cNvSpPr>
          <p:nvPr/>
        </p:nvSpPr>
        <p:spPr bwMode="auto">
          <a:xfrm>
            <a:off x="0" y="46038"/>
            <a:ext cx="9144000" cy="5970587"/>
          </a:xfrm>
          <a:prstGeom prst="rect">
            <a:avLst/>
          </a:prstGeom>
          <a:noFill/>
          <a:ln w="9525">
            <a:noFill/>
            <a:miter lim="800000"/>
            <a:headEnd/>
            <a:tailEnd/>
          </a:ln>
        </p:spPr>
        <p:txBody>
          <a:bodyPr>
            <a:spAutoFit/>
          </a:bodyPr>
          <a:lstStyle/>
          <a:p>
            <a:pPr algn="ctr" hangingPunct="0"/>
            <a:r>
              <a:rPr lang="ru-RU" altLang="ru-RU" sz="2800" b="1">
                <a:solidFill>
                  <a:srgbClr val="669900"/>
                </a:solidFill>
              </a:rPr>
              <a:t>Три аспекта контроля:</a:t>
            </a:r>
          </a:p>
          <a:p>
            <a:pPr hangingPunct="0"/>
            <a:r>
              <a:rPr lang="ru-RU" altLang="ru-RU">
                <a:solidFill>
                  <a:srgbClr val="003300"/>
                </a:solidFill>
              </a:rPr>
              <a:t> </a:t>
            </a:r>
          </a:p>
          <a:p>
            <a:pPr algn="just" hangingPunct="0"/>
            <a:r>
              <a:rPr lang="ru-RU" altLang="ru-RU" sz="2400" b="1" i="1">
                <a:solidFill>
                  <a:srgbClr val="669900"/>
                </a:solidFill>
              </a:rPr>
              <a:t>Установка стандартов </a:t>
            </a:r>
            <a:r>
              <a:rPr lang="ru-RU" altLang="ru-RU" sz="2400" i="1">
                <a:solidFill>
                  <a:srgbClr val="003300"/>
                </a:solidFill>
              </a:rPr>
              <a:t>- </a:t>
            </a:r>
            <a:r>
              <a:rPr lang="ru-RU" altLang="ru-RU" sz="2400">
                <a:solidFill>
                  <a:srgbClr val="003300"/>
                </a:solidFill>
              </a:rPr>
              <a:t>точное определение целей, которые должны быть достигнуты за определенный отрезок времени (основаны на планах, разработанных при планировании);</a:t>
            </a:r>
          </a:p>
          <a:p>
            <a:pPr algn="just" hangingPunct="0"/>
            <a:r>
              <a:rPr lang="ru-RU" altLang="ru-RU" sz="2400" b="1">
                <a:solidFill>
                  <a:srgbClr val="003300"/>
                </a:solidFill>
              </a:rPr>
              <a:t> </a:t>
            </a:r>
            <a:endParaRPr lang="ru-RU" altLang="ru-RU" sz="2400" b="1" i="1">
              <a:solidFill>
                <a:srgbClr val="003300"/>
              </a:solidFill>
            </a:endParaRPr>
          </a:p>
          <a:p>
            <a:pPr algn="just" hangingPunct="0"/>
            <a:r>
              <a:rPr lang="ru-RU" altLang="ru-RU" sz="2400" b="1" i="1">
                <a:solidFill>
                  <a:srgbClr val="669900"/>
                </a:solidFill>
              </a:rPr>
              <a:t>Измерение того, что должно быть достигнуто и сравнение его с реальностью.   </a:t>
            </a:r>
            <a:r>
              <a:rPr lang="ru-RU" altLang="ru-RU" sz="2400">
                <a:solidFill>
                  <a:srgbClr val="003300"/>
                </a:solidFill>
              </a:rPr>
              <a:t>Правильное выполнение этих составляющих позволяет выявить проблемы и установить источник их возникновения. Эта информация необходима для успешного выполнения третьей фазы</a:t>
            </a:r>
          </a:p>
          <a:p>
            <a:pPr algn="just" hangingPunct="0"/>
            <a:r>
              <a:rPr lang="ru-RU" altLang="ru-RU" sz="2400" b="1">
                <a:solidFill>
                  <a:srgbClr val="003300"/>
                </a:solidFill>
              </a:rPr>
              <a:t> </a:t>
            </a:r>
            <a:endParaRPr lang="ru-RU" altLang="ru-RU" sz="2400" b="1" i="1">
              <a:solidFill>
                <a:srgbClr val="003300"/>
              </a:solidFill>
            </a:endParaRPr>
          </a:p>
          <a:p>
            <a:pPr algn="just" hangingPunct="0"/>
            <a:r>
              <a:rPr lang="ru-RU" altLang="ru-RU" sz="2400" b="1" i="1">
                <a:solidFill>
                  <a:srgbClr val="669900"/>
                </a:solidFill>
              </a:rPr>
              <a:t>Проведение необходимой коррекции отклонений от первоначального плана. </a:t>
            </a:r>
            <a:r>
              <a:rPr lang="ru-RU" altLang="ru-RU" sz="2400">
                <a:solidFill>
                  <a:srgbClr val="003300"/>
                </a:solidFill>
              </a:rPr>
              <a:t>Возможен пересмотр целей для повышения их реалистичности и соответствия ситуации.</a:t>
            </a:r>
            <a:endParaRPr lang="ru-RU" altLang="ru-RU">
              <a:solidFill>
                <a:srgbClr val="003300"/>
              </a:solidFill>
            </a:endParaRPr>
          </a:p>
        </p:txBody>
      </p:sp>
      <p:sp>
        <p:nvSpPr>
          <p:cNvPr id="2969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2970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39D6B42-C365-4F0A-BD46-9DA6814BA6CD}" type="slidenum">
              <a:rPr lang="ru-RU" altLang="ru-RU" sz="800" smtClean="0">
                <a:solidFill>
                  <a:srgbClr val="003300"/>
                </a:solidFill>
                <a:latin typeface="Arial" charset="0"/>
                <a:cs typeface="Arial" charset="0"/>
              </a:rPr>
              <a:pPr fontAlgn="base">
                <a:spcBef>
                  <a:spcPct val="0"/>
                </a:spcBef>
                <a:spcAft>
                  <a:spcPct val="0"/>
                </a:spcAft>
              </a:pPr>
              <a:t>28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22225" y="2071688"/>
            <a:ext cx="9144000" cy="2678112"/>
          </a:xfrm>
          <a:prstGeom prst="rect">
            <a:avLst/>
          </a:prstGeom>
          <a:noFill/>
          <a:ln w="9525">
            <a:noFill/>
            <a:miter lim="800000"/>
            <a:headEnd/>
            <a:tailEnd/>
          </a:ln>
        </p:spPr>
        <p:txBody>
          <a:bodyPr>
            <a:spAutoFit/>
          </a:bodyPr>
          <a:lstStyle/>
          <a:p>
            <a:pPr algn="just" hangingPunct="0"/>
            <a:r>
              <a:rPr lang="ru-RU" altLang="ru-RU" sz="2400"/>
              <a:t>Прочность и качество отношений между людьми зависят от четкости и честности межличностных отношений.  Обмен информацией позволяет принимать здравые решения и выполнять их</a:t>
            </a:r>
          </a:p>
          <a:p>
            <a:pPr hangingPunct="0"/>
            <a:r>
              <a:rPr lang="ru-RU" altLang="ru-RU" sz="2400"/>
              <a:t> </a:t>
            </a:r>
          </a:p>
          <a:p>
            <a:pPr algn="ctr" hangingPunct="0"/>
            <a:r>
              <a:rPr lang="ru-RU" altLang="ru-RU" sz="2400" i="1"/>
              <a:t>Например, планы нельзя выполнить, если с ними  не будут ознакомлены исполнители</a:t>
            </a:r>
          </a:p>
        </p:txBody>
      </p:sp>
      <p:sp>
        <p:nvSpPr>
          <p:cNvPr id="3072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072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5831135-00D5-47D6-AD81-A37217BE3A24}" type="slidenum">
              <a:rPr lang="ru-RU" altLang="ru-RU" sz="800" smtClean="0">
                <a:solidFill>
                  <a:srgbClr val="003300"/>
                </a:solidFill>
                <a:latin typeface="Arial" charset="0"/>
                <a:cs typeface="Arial" charset="0"/>
              </a:rPr>
              <a:pPr fontAlgn="base">
                <a:spcBef>
                  <a:spcPct val="0"/>
                </a:spcBef>
                <a:spcAft>
                  <a:spcPct val="0"/>
                </a:spcAft>
              </a:pPr>
              <a:t>29</a:t>
            </a:fld>
            <a:endParaRPr lang="ru-RU" altLang="ru-RU" sz="800" smtClean="0">
              <a:solidFill>
                <a:srgbClr val="003300"/>
              </a:solidFill>
              <a:latin typeface="Arial" charset="0"/>
              <a:cs typeface="Arial" charset="0"/>
            </a:endParaRPr>
          </a:p>
        </p:txBody>
      </p:sp>
      <p:pic>
        <p:nvPicPr>
          <p:cNvPr id="30725" name="Picture 3" descr="D:\Desktop\images.jpg"/>
          <p:cNvPicPr>
            <a:picLocks noChangeAspect="1" noChangeArrowheads="1"/>
          </p:cNvPicPr>
          <p:nvPr/>
        </p:nvPicPr>
        <p:blipFill>
          <a:blip r:embed="rId2"/>
          <a:srcRect/>
          <a:stretch>
            <a:fillRect/>
          </a:stretch>
        </p:blipFill>
        <p:spPr bwMode="auto">
          <a:xfrm>
            <a:off x="7235825" y="214313"/>
            <a:ext cx="1620838" cy="1619250"/>
          </a:xfrm>
          <a:prstGeom prst="rect">
            <a:avLst/>
          </a:prstGeom>
          <a:noFill/>
          <a:ln w="9525">
            <a:noFill/>
            <a:miter lim="800000"/>
            <a:headEnd/>
            <a:tailEnd/>
          </a:ln>
        </p:spPr>
      </p:pic>
      <p:sp>
        <p:nvSpPr>
          <p:cNvPr id="30726" name="Прямоугольник 5"/>
          <p:cNvSpPr>
            <a:spLocks noChangeArrowheads="1"/>
          </p:cNvSpPr>
          <p:nvPr/>
        </p:nvSpPr>
        <p:spPr bwMode="auto">
          <a:xfrm>
            <a:off x="827088" y="549275"/>
            <a:ext cx="5832475" cy="892175"/>
          </a:xfrm>
          <a:prstGeom prst="rect">
            <a:avLst/>
          </a:prstGeom>
          <a:noFill/>
          <a:ln w="9525">
            <a:noFill/>
            <a:miter lim="800000"/>
            <a:headEnd/>
            <a:tailEnd/>
          </a:ln>
        </p:spPr>
        <p:txBody>
          <a:bodyPr>
            <a:spAutoFit/>
          </a:bodyPr>
          <a:lstStyle/>
          <a:p>
            <a:pPr algn="ctr" hangingPunct="0"/>
            <a:r>
              <a:rPr lang="ru-RU" altLang="ru-RU" sz="2800" b="1" i="1">
                <a:solidFill>
                  <a:srgbClr val="669900"/>
                </a:solidFill>
              </a:rPr>
              <a:t>Коммуникация</a:t>
            </a:r>
            <a:r>
              <a:rPr lang="ru-RU" altLang="ru-RU" sz="2400" b="1">
                <a:solidFill>
                  <a:srgbClr val="003300"/>
                </a:solidFill>
              </a:rPr>
              <a:t>  -  процесс обмена информацией</a:t>
            </a:r>
            <a:endParaRPr lang="ru-RU" altLang="ru-RU" sz="2400">
              <a:solidFill>
                <a:srgbClr val="003300"/>
              </a:solidFill>
            </a:endParaRPr>
          </a:p>
        </p:txBody>
      </p:sp>
      <p:sp>
        <p:nvSpPr>
          <p:cNvPr id="30727" name="Прямоугольник 6"/>
          <p:cNvSpPr>
            <a:spLocks noChangeArrowheads="1"/>
          </p:cNvSpPr>
          <p:nvPr/>
        </p:nvSpPr>
        <p:spPr bwMode="auto">
          <a:xfrm>
            <a:off x="1258888" y="5157788"/>
            <a:ext cx="6931025" cy="1200150"/>
          </a:xfrm>
          <a:prstGeom prst="rect">
            <a:avLst/>
          </a:prstGeom>
          <a:noFill/>
          <a:ln w="22225">
            <a:solidFill>
              <a:srgbClr val="99CC00"/>
            </a:solidFill>
            <a:prstDash val="sysDash"/>
            <a:miter lim="800000"/>
            <a:headEnd/>
            <a:tailEnd/>
          </a:ln>
        </p:spPr>
        <p:txBody>
          <a:bodyPr>
            <a:spAutoFit/>
          </a:bodyPr>
          <a:lstStyle/>
          <a:p>
            <a:pPr algn="ctr" hangingPunct="0"/>
            <a:r>
              <a:rPr lang="ru-RU" altLang="ru-RU" sz="2400">
                <a:solidFill>
                  <a:srgbClr val="336600"/>
                </a:solidFill>
              </a:rPr>
              <a:t>Доведение руководством до подчиненных обоснования своих решений повышает шансы их успешного выполнения.</a:t>
            </a: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4"/>
          <p:cNvSpPr txBox="1">
            <a:spLocks noChangeArrowheads="1"/>
          </p:cNvSpPr>
          <p:nvPr/>
        </p:nvSpPr>
        <p:spPr bwMode="auto">
          <a:xfrm>
            <a:off x="0" y="80963"/>
            <a:ext cx="9144000" cy="461962"/>
          </a:xfrm>
          <a:prstGeom prst="rect">
            <a:avLst/>
          </a:prstGeom>
          <a:solidFill>
            <a:srgbClr val="003300"/>
          </a:solidFill>
          <a:ln w="9525">
            <a:noFill/>
            <a:miter lim="800000"/>
            <a:headEnd/>
            <a:tailEnd/>
          </a:ln>
        </p:spPr>
        <p:txBody>
          <a:bodyPr>
            <a:spAutoFit/>
          </a:bodyPr>
          <a:lstStyle/>
          <a:p>
            <a:pPr algn="ctr"/>
            <a:r>
              <a:rPr lang="ru-RU" altLang="ru-RU" sz="2400" b="1">
                <a:solidFill>
                  <a:schemeClr val="bg1"/>
                </a:solidFill>
              </a:rPr>
              <a:t>   Содержание курса:</a:t>
            </a:r>
          </a:p>
        </p:txBody>
      </p:sp>
      <p:sp>
        <p:nvSpPr>
          <p:cNvPr id="4099" name="Прямоугольник 12"/>
          <p:cNvSpPr>
            <a:spLocks noChangeArrowheads="1"/>
          </p:cNvSpPr>
          <p:nvPr/>
        </p:nvSpPr>
        <p:spPr bwMode="auto">
          <a:xfrm>
            <a:off x="0" y="736600"/>
            <a:ext cx="9144000" cy="5508625"/>
          </a:xfrm>
          <a:prstGeom prst="rect">
            <a:avLst/>
          </a:prstGeom>
          <a:noFill/>
          <a:ln w="9525">
            <a:noFill/>
            <a:miter lim="800000"/>
            <a:headEnd/>
            <a:tailEnd/>
          </a:ln>
        </p:spPr>
        <p:txBody>
          <a:bodyPr>
            <a:spAutoFit/>
          </a:bodyPr>
          <a:lstStyle/>
          <a:p>
            <a:pPr marL="457200" indent="-457200">
              <a:buFontTx/>
              <a:buAutoNum type="arabicPeriod"/>
            </a:pPr>
            <a:r>
              <a:rPr lang="ru-RU" altLang="ru-RU" sz="2200" b="1">
                <a:solidFill>
                  <a:srgbClr val="003300"/>
                </a:solidFill>
              </a:rPr>
              <a:t>Менеджмент как вид профессиональной  деятельности</a:t>
            </a:r>
            <a:r>
              <a:rPr lang="en-US" altLang="ru-RU" sz="2200" b="1">
                <a:solidFill>
                  <a:srgbClr val="003300"/>
                </a:solidFill>
              </a:rPr>
              <a:t> </a:t>
            </a:r>
            <a:r>
              <a:rPr lang="ru-RU" altLang="ru-RU" sz="2200" b="1">
                <a:solidFill>
                  <a:srgbClr val="003300"/>
                </a:solidFill>
              </a:rPr>
              <a:t>…. 4</a:t>
            </a:r>
          </a:p>
          <a:p>
            <a:pPr marL="457200" indent="-457200">
              <a:buFontTx/>
              <a:buAutoNum type="arabicPeriod"/>
            </a:pPr>
            <a:endParaRPr lang="en-US" altLang="ru-RU" sz="2200" b="1">
              <a:solidFill>
                <a:srgbClr val="003300"/>
              </a:solidFill>
            </a:endParaRPr>
          </a:p>
          <a:p>
            <a:pPr marL="457200" indent="-457200">
              <a:buFontTx/>
              <a:buAutoNum type="arabicPeriod"/>
            </a:pPr>
            <a:r>
              <a:rPr lang="ru-RU" altLang="ru-RU" sz="2200" b="1">
                <a:solidFill>
                  <a:srgbClr val="003300"/>
                </a:solidFill>
              </a:rPr>
              <a:t>Функции управления …………………………………………..….. 21</a:t>
            </a:r>
          </a:p>
          <a:p>
            <a:pPr marL="457200" indent="-457200">
              <a:buFontTx/>
              <a:buAutoNum type="arabicPeriod"/>
            </a:pPr>
            <a:endParaRPr lang="ru-RU" altLang="ru-RU" sz="2200" b="1">
              <a:solidFill>
                <a:srgbClr val="003300"/>
              </a:solidFill>
            </a:endParaRPr>
          </a:p>
          <a:p>
            <a:pPr marL="457200" indent="-457200">
              <a:buFontTx/>
              <a:buAutoNum type="arabicPeriod"/>
            </a:pPr>
            <a:r>
              <a:rPr lang="ru-RU" altLang="ru-RU" sz="2200" b="1">
                <a:solidFill>
                  <a:srgbClr val="003300"/>
                </a:solidFill>
              </a:rPr>
              <a:t>Инфраструктура менеджмента. Элементы системы управления …………………………………………………………... 32</a:t>
            </a:r>
          </a:p>
          <a:p>
            <a:pPr marL="457200" indent="-457200">
              <a:buFontTx/>
              <a:buAutoNum type="arabicPeriod"/>
            </a:pPr>
            <a:endParaRPr lang="en-US" altLang="ru-RU" sz="2200" b="1">
              <a:solidFill>
                <a:srgbClr val="003300"/>
              </a:solidFill>
            </a:endParaRPr>
          </a:p>
          <a:p>
            <a:pPr marL="457200" indent="-457200">
              <a:buFontTx/>
              <a:buAutoNum type="arabicPeriod"/>
            </a:pPr>
            <a:r>
              <a:rPr lang="ru-RU" altLang="ru-RU" sz="2200" b="1">
                <a:solidFill>
                  <a:srgbClr val="003300"/>
                </a:solidFill>
              </a:rPr>
              <a:t>Организационная структура как элемент системы управления …………………………………………………………... 42</a:t>
            </a:r>
          </a:p>
          <a:p>
            <a:pPr marL="457200" indent="-457200">
              <a:buFontTx/>
              <a:buAutoNum type="arabicPeriod"/>
            </a:pPr>
            <a:endParaRPr lang="en-US" altLang="ru-RU" sz="2200" b="1">
              <a:solidFill>
                <a:srgbClr val="003300"/>
              </a:solidFill>
            </a:endParaRPr>
          </a:p>
          <a:p>
            <a:pPr marL="457200" indent="-457200">
              <a:buFontTx/>
              <a:buAutoNum type="arabicPeriod"/>
            </a:pPr>
            <a:r>
              <a:rPr lang="ru-RU" altLang="ru-RU" sz="2200" b="1">
                <a:solidFill>
                  <a:srgbClr val="003300"/>
                </a:solidFill>
              </a:rPr>
              <a:t>Факторы, оказывающие влияние на поведение людей в организации ………………….……………………………………… 89</a:t>
            </a:r>
          </a:p>
          <a:p>
            <a:pPr marL="457200" indent="-457200">
              <a:buFontTx/>
              <a:buAutoNum type="arabicPeriod"/>
            </a:pPr>
            <a:endParaRPr lang="en-US" altLang="ru-RU" sz="2200" b="1">
              <a:solidFill>
                <a:srgbClr val="003300"/>
              </a:solidFill>
            </a:endParaRPr>
          </a:p>
          <a:p>
            <a:pPr marL="457200" indent="-457200">
              <a:buFontTx/>
              <a:buAutoNum type="arabicPeriod"/>
            </a:pPr>
            <a:r>
              <a:rPr lang="ru-RU" altLang="ru-RU" sz="2200" b="1">
                <a:solidFill>
                  <a:srgbClr val="003300"/>
                </a:solidFill>
              </a:rPr>
              <a:t>Организация коммуникационного процесса …………….… 127</a:t>
            </a:r>
          </a:p>
          <a:p>
            <a:pPr marL="457200" indent="-457200">
              <a:buFontTx/>
              <a:buAutoNum type="arabicPeriod"/>
            </a:pPr>
            <a:endParaRPr lang="en-US" altLang="ru-RU" sz="2200" b="1">
              <a:solidFill>
                <a:srgbClr val="003300"/>
              </a:solidFill>
            </a:endParaRPr>
          </a:p>
          <a:p>
            <a:pPr marL="457200" indent="-457200">
              <a:buFontTx/>
              <a:buAutoNum type="arabicPeriod"/>
            </a:pPr>
            <a:r>
              <a:rPr lang="ru-RU" altLang="ru-RU" sz="2200" b="1">
                <a:solidFill>
                  <a:srgbClr val="003300"/>
                </a:solidFill>
              </a:rPr>
              <a:t>Управления конфликтными ситуациями …………………… 141</a:t>
            </a:r>
          </a:p>
        </p:txBody>
      </p:sp>
      <p:sp>
        <p:nvSpPr>
          <p:cNvPr id="410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10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F3D8E97-7592-4397-BE13-CA41B150141E}" type="slidenum">
              <a:rPr lang="ru-RU" altLang="ru-RU" sz="800" smtClean="0">
                <a:solidFill>
                  <a:srgbClr val="003300"/>
                </a:solidFill>
                <a:latin typeface="Arial" charset="0"/>
                <a:cs typeface="Arial" charset="0"/>
              </a:rPr>
              <a:pPr fontAlgn="base">
                <a:spcBef>
                  <a:spcPct val="0"/>
                </a:spcBef>
                <a:spcAft>
                  <a:spcPct val="0"/>
                </a:spcAft>
              </a:pPr>
              <a:t>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0" y="1125538"/>
            <a:ext cx="9144000" cy="5630862"/>
          </a:xfrm>
          <a:prstGeom prst="rect">
            <a:avLst/>
          </a:prstGeom>
          <a:noFill/>
          <a:ln w="9525">
            <a:noFill/>
            <a:miter lim="800000"/>
            <a:headEnd/>
            <a:tailEnd/>
          </a:ln>
        </p:spPr>
        <p:txBody>
          <a:bodyPr>
            <a:spAutoFit/>
          </a:bodyPr>
          <a:lstStyle/>
          <a:p>
            <a:pPr algn="just"/>
            <a:r>
              <a:rPr lang="ru-RU" altLang="ru-RU" sz="2000">
                <a:solidFill>
                  <a:srgbClr val="003300"/>
                </a:solidFill>
              </a:rPr>
              <a:t>Управленческая работа напоминает попытку сложить сложный мозаичный узор из отдельных кусочков,  принадлежащих пяти различным сюжетам.  </a:t>
            </a:r>
          </a:p>
          <a:p>
            <a:pPr algn="just"/>
            <a:endParaRPr lang="ru-RU" altLang="ru-RU" sz="2000">
              <a:solidFill>
                <a:srgbClr val="003300"/>
              </a:solidFill>
            </a:endParaRPr>
          </a:p>
          <a:p>
            <a:pPr algn="just"/>
            <a:r>
              <a:rPr lang="ru-RU" altLang="ru-RU" sz="2000">
                <a:solidFill>
                  <a:srgbClr val="003300"/>
                </a:solidFill>
              </a:rPr>
              <a:t>Руководителям приходится перебирать многочисленные комбинации потенциальных действий, чтобы найти правильное для данной организации в данное время и в данном месте. </a:t>
            </a:r>
          </a:p>
          <a:p>
            <a:pPr algn="just"/>
            <a:endParaRPr lang="ru-RU" altLang="ru-RU" sz="2000">
              <a:solidFill>
                <a:srgbClr val="003300"/>
              </a:solidFill>
            </a:endParaRPr>
          </a:p>
          <a:p>
            <a:pPr algn="just"/>
            <a:r>
              <a:rPr lang="ru-RU" altLang="ru-RU" sz="2000">
                <a:solidFill>
                  <a:srgbClr val="003300"/>
                </a:solidFill>
              </a:rPr>
              <a:t>Для четкой работы организации руководитель должен сделать серию правильных выборов из нескольких альтернативных возможностей. </a:t>
            </a:r>
          </a:p>
          <a:p>
            <a:pPr algn="just"/>
            <a:endParaRPr lang="ru-RU" altLang="ru-RU" sz="2000">
              <a:solidFill>
                <a:srgbClr val="003300"/>
              </a:solidFill>
            </a:endParaRPr>
          </a:p>
          <a:p>
            <a:pPr algn="ctr"/>
            <a:r>
              <a:rPr lang="ru-RU" altLang="ru-RU" sz="2000" b="1">
                <a:solidFill>
                  <a:srgbClr val="669900"/>
                </a:solidFill>
              </a:rPr>
              <a:t>Выбор одной альтернативы и есть решение.  </a:t>
            </a:r>
          </a:p>
          <a:p>
            <a:pPr algn="ctr"/>
            <a:endParaRPr lang="ru-RU" altLang="ru-RU" sz="2000">
              <a:solidFill>
                <a:srgbClr val="003300"/>
              </a:solidFill>
            </a:endParaRPr>
          </a:p>
          <a:p>
            <a:pPr algn="ctr"/>
            <a:r>
              <a:rPr lang="ru-RU" altLang="ru-RU" sz="2000">
                <a:solidFill>
                  <a:srgbClr val="003300"/>
                </a:solidFill>
              </a:rPr>
              <a:t>Именно это и есть основное содержание управленческого труда.  Основное требование для принятия правильного и эффективного решения, понимание истинных масштабов проблемы - наличие адекватной информации.  </a:t>
            </a:r>
          </a:p>
          <a:p>
            <a:pPr algn="just"/>
            <a:endParaRPr lang="ru-RU" altLang="ru-RU" sz="2000">
              <a:solidFill>
                <a:srgbClr val="003300"/>
              </a:solidFill>
            </a:endParaRPr>
          </a:p>
          <a:p>
            <a:pPr algn="ctr"/>
            <a:r>
              <a:rPr lang="ru-RU" altLang="ru-RU" sz="2000">
                <a:solidFill>
                  <a:srgbClr val="003300"/>
                </a:solidFill>
              </a:rPr>
              <a:t>Единственный способ ее получения  - </a:t>
            </a:r>
            <a:r>
              <a:rPr lang="ru-RU" altLang="ru-RU" sz="2000" b="1" i="1">
                <a:solidFill>
                  <a:srgbClr val="669900"/>
                </a:solidFill>
              </a:rPr>
              <a:t>коммуникация</a:t>
            </a:r>
            <a:r>
              <a:rPr lang="ru-RU" altLang="ru-RU" sz="2000" i="1">
                <a:solidFill>
                  <a:srgbClr val="003300"/>
                </a:solidFill>
              </a:rPr>
              <a:t>.</a:t>
            </a:r>
            <a:endParaRPr lang="ru-RU" altLang="ru-RU" sz="2000">
              <a:solidFill>
                <a:srgbClr val="003300"/>
              </a:solidFill>
            </a:endParaRPr>
          </a:p>
        </p:txBody>
      </p:sp>
      <p:sp>
        <p:nvSpPr>
          <p:cNvPr id="31747" name="Прямоугольник 2"/>
          <p:cNvSpPr>
            <a:spLocks noChangeArrowheads="1"/>
          </p:cNvSpPr>
          <p:nvPr/>
        </p:nvSpPr>
        <p:spPr bwMode="auto">
          <a:xfrm>
            <a:off x="0" y="115888"/>
            <a:ext cx="9144000" cy="831850"/>
          </a:xfrm>
          <a:prstGeom prst="rect">
            <a:avLst/>
          </a:prstGeom>
          <a:noFill/>
          <a:ln w="9525">
            <a:noFill/>
            <a:miter lim="800000"/>
            <a:headEnd/>
            <a:tailEnd/>
          </a:ln>
        </p:spPr>
        <p:txBody>
          <a:bodyPr>
            <a:spAutoFit/>
          </a:bodyPr>
          <a:lstStyle/>
          <a:p>
            <a:pPr algn="ctr"/>
            <a:r>
              <a:rPr lang="ru-RU" altLang="ru-RU" sz="2400" b="1" i="1">
                <a:solidFill>
                  <a:srgbClr val="669900"/>
                </a:solidFill>
              </a:rPr>
              <a:t>Принятие решения </a:t>
            </a:r>
            <a:r>
              <a:rPr lang="ru-RU" altLang="ru-RU" sz="2400"/>
              <a:t>- это выбор того, как и что планировать, организовывать, мотивировать и контролировать.  </a:t>
            </a:r>
          </a:p>
        </p:txBody>
      </p:sp>
      <p:sp>
        <p:nvSpPr>
          <p:cNvPr id="3174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174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A1AEFCA-F497-4883-97FB-56267BD9A20D}" type="slidenum">
              <a:rPr lang="ru-RU" altLang="ru-RU" sz="800" smtClean="0">
                <a:solidFill>
                  <a:srgbClr val="003300"/>
                </a:solidFill>
                <a:latin typeface="Arial" charset="0"/>
                <a:cs typeface="Arial" charset="0"/>
              </a:rPr>
              <a:pPr fontAlgn="base">
                <a:spcBef>
                  <a:spcPct val="0"/>
                </a:spcBef>
                <a:spcAft>
                  <a:spcPct val="0"/>
                </a:spcAft>
              </a:pPr>
              <a:t>30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0" y="260350"/>
            <a:ext cx="9144000" cy="2740025"/>
          </a:xfrm>
          <a:prstGeom prst="rect">
            <a:avLst/>
          </a:prstGeom>
          <a:noFill/>
          <a:ln w="9525">
            <a:noFill/>
            <a:miter lim="800000"/>
            <a:headEnd/>
            <a:tailEnd/>
          </a:ln>
        </p:spPr>
        <p:txBody>
          <a:bodyPr>
            <a:spAutoFit/>
          </a:bodyPr>
          <a:lstStyle/>
          <a:p>
            <a:pPr algn="ctr" hangingPunct="0"/>
            <a:r>
              <a:rPr lang="ru-RU" altLang="ru-RU" sz="2800" b="1">
                <a:solidFill>
                  <a:srgbClr val="669900"/>
                </a:solidFill>
              </a:rPr>
              <a:t>Особенность процесса управления</a:t>
            </a:r>
            <a:endParaRPr lang="ru-RU" altLang="ru-RU" sz="2800">
              <a:solidFill>
                <a:srgbClr val="669900"/>
              </a:solidFill>
            </a:endParaRPr>
          </a:p>
          <a:p>
            <a:pPr hangingPunct="0"/>
            <a:r>
              <a:rPr lang="ru-RU" altLang="ru-RU" sz="2400">
                <a:solidFill>
                  <a:srgbClr val="336600"/>
                </a:solidFill>
              </a:rPr>
              <a:t> </a:t>
            </a:r>
          </a:p>
          <a:p>
            <a:pPr algn="just" hangingPunct="0"/>
            <a:r>
              <a:rPr lang="ru-RU" altLang="ru-RU" sz="2000">
                <a:solidFill>
                  <a:srgbClr val="003300"/>
                </a:solidFill>
              </a:rPr>
              <a:t>Ошибочно считать, что рутинная работа менеджера мало чем отличается от работы подчиненных, хотя они постоянно взаимодействуют и получают почти одинаковое вознаграждение за труд. Работа начальника подразделения имеет больше общих черт с работой президента компании, нежели с работой подчиненных. Всякая работа требует концентрации и специализации.</a:t>
            </a:r>
          </a:p>
        </p:txBody>
      </p:sp>
      <p:sp>
        <p:nvSpPr>
          <p:cNvPr id="3277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277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3CA4F1A-739C-4614-8A25-1DF95C3DCCB4}" type="slidenum">
              <a:rPr lang="ru-RU" altLang="ru-RU" sz="800" smtClean="0">
                <a:solidFill>
                  <a:srgbClr val="003300"/>
                </a:solidFill>
                <a:latin typeface="Arial" charset="0"/>
                <a:cs typeface="Arial" charset="0"/>
              </a:rPr>
              <a:pPr fontAlgn="base">
                <a:spcBef>
                  <a:spcPct val="0"/>
                </a:spcBef>
                <a:spcAft>
                  <a:spcPct val="0"/>
                </a:spcAft>
              </a:pPr>
              <a:t>31</a:t>
            </a:fld>
            <a:endParaRPr lang="ru-RU" altLang="ru-RU" sz="800" smtClean="0">
              <a:solidFill>
                <a:srgbClr val="003300"/>
              </a:solidFill>
              <a:latin typeface="Arial" charset="0"/>
              <a:cs typeface="Arial" charset="0"/>
            </a:endParaRPr>
          </a:p>
        </p:txBody>
      </p:sp>
      <p:sp>
        <p:nvSpPr>
          <p:cNvPr id="5" name="Скругленный прямоугольник 4"/>
          <p:cNvSpPr/>
          <p:nvPr/>
        </p:nvSpPr>
        <p:spPr>
          <a:xfrm>
            <a:off x="1116013" y="3500438"/>
            <a:ext cx="6911975" cy="2808287"/>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003300"/>
                </a:solidFill>
                <a:latin typeface="Arial" panose="020B0604020202020204" pitchFamily="34" charset="0"/>
                <a:cs typeface="Arial" panose="020B0604020202020204" pitchFamily="34" charset="0"/>
              </a:rPr>
              <a:t>Особенность управленческого труда – </a:t>
            </a:r>
            <a:r>
              <a:rPr lang="ru-RU" sz="2000" dirty="0">
                <a:solidFill>
                  <a:srgbClr val="003300"/>
                </a:solidFill>
                <a:latin typeface="Arial" panose="020B0604020202020204" pitchFamily="34" charset="0"/>
                <a:cs typeface="Arial" panose="020B0604020202020204" pitchFamily="34" charset="0"/>
              </a:rPr>
              <a:t>кратковременность, разнообразие и фрагментарность деятельности. </a:t>
            </a:r>
          </a:p>
          <a:p>
            <a:pPr algn="ctr">
              <a:defRPr/>
            </a:pPr>
            <a:endParaRPr lang="ru-RU" sz="2000" dirty="0">
              <a:solidFill>
                <a:srgbClr val="003300"/>
              </a:solidFill>
              <a:latin typeface="Arial" panose="020B0604020202020204" pitchFamily="34" charset="0"/>
              <a:cs typeface="Arial" panose="020B0604020202020204" pitchFamily="34" charset="0"/>
            </a:endParaRPr>
          </a:p>
          <a:p>
            <a:pPr algn="ctr">
              <a:defRPr/>
            </a:pPr>
            <a:r>
              <a:rPr lang="ru-RU" sz="2000" dirty="0">
                <a:solidFill>
                  <a:srgbClr val="003300"/>
                </a:solidFill>
                <a:latin typeface="Arial" panose="020B0604020202020204" pitchFamily="34" charset="0"/>
                <a:cs typeface="Arial" panose="020B0604020202020204" pitchFamily="34" charset="0"/>
              </a:rPr>
              <a:t>В то время, как работа исполнителя рациональна, повторяется, не прерывается, выполняется в устойчивом и неизменном ритме. </a:t>
            </a:r>
          </a:p>
        </p:txBody>
      </p:sp>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Прямоугольник 4"/>
          <p:cNvSpPr>
            <a:spLocks noChangeArrowheads="1"/>
          </p:cNvSpPr>
          <p:nvPr/>
        </p:nvSpPr>
        <p:spPr bwMode="auto">
          <a:xfrm>
            <a:off x="-1588" y="1773238"/>
            <a:ext cx="9145588" cy="2308225"/>
          </a:xfrm>
          <a:prstGeom prst="rect">
            <a:avLst/>
          </a:prstGeom>
          <a:solidFill>
            <a:srgbClr val="003300"/>
          </a:solidFill>
          <a:ln w="9525">
            <a:solidFill>
              <a:srgbClr val="3E1F00"/>
            </a:solidFill>
            <a:miter lim="800000"/>
            <a:headEnd/>
            <a:tailEnd/>
          </a:ln>
        </p:spPr>
        <p:txBody>
          <a:bodyPr>
            <a:spAutoFit/>
          </a:bodyPr>
          <a:lstStyle/>
          <a:p>
            <a:pPr marL="342900" indent="-342900" algn="ctr"/>
            <a:endParaRPr lang="en-US" altLang="ru-RU" sz="3600" b="1">
              <a:solidFill>
                <a:schemeClr val="bg2"/>
              </a:solidFill>
            </a:endParaRPr>
          </a:p>
          <a:p>
            <a:pPr marL="342900" indent="-342900" algn="ctr"/>
            <a:r>
              <a:rPr lang="ru-RU" altLang="ru-RU" sz="3600" b="1">
                <a:solidFill>
                  <a:schemeClr val="bg2"/>
                </a:solidFill>
              </a:rPr>
              <a:t>Тема 3. </a:t>
            </a:r>
            <a:r>
              <a:rPr lang="ru-RU" altLang="ru-RU" sz="3600" b="1">
                <a:solidFill>
                  <a:schemeClr val="bg1"/>
                </a:solidFill>
              </a:rPr>
              <a:t>Инфраструктура менеджмента. Элементы системы управления</a:t>
            </a:r>
            <a:r>
              <a:rPr lang="ru-RU" altLang="ru-RU" sz="3600" b="1">
                <a:solidFill>
                  <a:schemeClr val="bg2"/>
                </a:solidFill>
              </a:rPr>
              <a:t>.</a:t>
            </a:r>
          </a:p>
          <a:p>
            <a:pPr marL="342900" indent="-342900" algn="ctr"/>
            <a:endParaRPr lang="ru-RU" altLang="ru-RU" sz="3600" b="1">
              <a:solidFill>
                <a:schemeClr val="bg2"/>
              </a:solidFill>
            </a:endParaRPr>
          </a:p>
        </p:txBody>
      </p:sp>
      <p:sp>
        <p:nvSpPr>
          <p:cNvPr id="3379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379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13DC6DB-AF13-4F1A-AD3C-59FA986B487C}" type="slidenum">
              <a:rPr lang="ru-RU" altLang="ru-RU" sz="800" smtClean="0">
                <a:solidFill>
                  <a:srgbClr val="003300"/>
                </a:solidFill>
                <a:latin typeface="Arial" charset="0"/>
                <a:cs typeface="Arial" charset="0"/>
              </a:rPr>
              <a:pPr fontAlgn="base">
                <a:spcBef>
                  <a:spcPct val="0"/>
                </a:spcBef>
                <a:spcAft>
                  <a:spcPct val="0"/>
                </a:spcAft>
              </a:pPr>
              <a:t>32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1"/>
          <p:cNvSpPr txBox="1">
            <a:spLocks noChangeArrowheads="1"/>
          </p:cNvSpPr>
          <p:nvPr/>
        </p:nvSpPr>
        <p:spPr bwMode="auto">
          <a:xfrm>
            <a:off x="1588" y="836613"/>
            <a:ext cx="9144000" cy="831850"/>
          </a:xfrm>
          <a:prstGeom prst="rect">
            <a:avLst/>
          </a:prstGeom>
          <a:noFill/>
          <a:ln w="9525">
            <a:noFill/>
            <a:miter lim="800000"/>
            <a:headEnd/>
            <a:tailEnd/>
          </a:ln>
        </p:spPr>
        <p:txBody>
          <a:bodyPr>
            <a:spAutoFit/>
          </a:bodyPr>
          <a:lstStyle/>
          <a:p>
            <a:pPr algn="ctr" hangingPunct="0"/>
            <a:r>
              <a:rPr lang="ru-RU" altLang="ru-RU" sz="2400" b="1">
                <a:solidFill>
                  <a:srgbClr val="669900"/>
                </a:solidFill>
              </a:rPr>
              <a:t>Внутренние переменные </a:t>
            </a:r>
            <a:r>
              <a:rPr lang="ru-RU" altLang="ru-RU" sz="2400">
                <a:solidFill>
                  <a:srgbClr val="003300"/>
                </a:solidFill>
              </a:rPr>
              <a:t>- ситуационные факторы организации, требующие внимания руководства: </a:t>
            </a:r>
          </a:p>
        </p:txBody>
      </p:sp>
      <p:sp>
        <p:nvSpPr>
          <p:cNvPr id="34819" name="Rectangle 16"/>
          <p:cNvSpPr>
            <a:spLocks noChangeArrowheads="1"/>
          </p:cNvSpPr>
          <p:nvPr/>
        </p:nvSpPr>
        <p:spPr bwMode="auto">
          <a:xfrm>
            <a:off x="1493838" y="4233863"/>
            <a:ext cx="6645275" cy="369887"/>
          </a:xfrm>
          <a:prstGeom prst="rect">
            <a:avLst/>
          </a:prstGeom>
          <a:noFill/>
          <a:ln w="9525">
            <a:noFill/>
            <a:miter lim="800000"/>
            <a:headEnd/>
            <a:tailEnd/>
          </a:ln>
        </p:spPr>
        <p:txBody>
          <a:bodyPr anchor="ctr">
            <a:spAutoFit/>
          </a:bodyPr>
          <a:lstStyle/>
          <a:p>
            <a:r>
              <a:rPr lang="ru-RU" altLang="ru-RU" b="1">
                <a:solidFill>
                  <a:srgbClr val="003300"/>
                </a:solidFill>
                <a:cs typeface="Times New Roman" pitchFamily="18" charset="0"/>
              </a:rPr>
              <a:t>    люди                            цели                            структура</a:t>
            </a:r>
            <a:endParaRPr lang="ru-RU" altLang="ru-RU">
              <a:solidFill>
                <a:srgbClr val="003300"/>
              </a:solidFill>
            </a:endParaRPr>
          </a:p>
        </p:txBody>
      </p:sp>
      <p:sp>
        <p:nvSpPr>
          <p:cNvPr id="34820" name="Rectangle 14"/>
          <p:cNvSpPr>
            <a:spLocks noChangeArrowheads="1"/>
          </p:cNvSpPr>
          <p:nvPr/>
        </p:nvSpPr>
        <p:spPr bwMode="auto">
          <a:xfrm>
            <a:off x="3825875" y="3433763"/>
            <a:ext cx="1552575" cy="368300"/>
          </a:xfrm>
          <a:prstGeom prst="rect">
            <a:avLst/>
          </a:prstGeom>
          <a:noFill/>
          <a:ln w="9525">
            <a:noFill/>
            <a:miter lim="800000"/>
            <a:headEnd/>
            <a:tailEnd/>
          </a:ln>
        </p:spPr>
        <p:txBody>
          <a:bodyPr anchor="ctr">
            <a:spAutoFit/>
          </a:bodyPr>
          <a:lstStyle/>
          <a:p>
            <a:r>
              <a:rPr lang="ru-RU" altLang="ru-RU" b="1">
                <a:solidFill>
                  <a:srgbClr val="003300"/>
                </a:solidFill>
                <a:cs typeface="Times New Roman" pitchFamily="18" charset="0"/>
              </a:rPr>
              <a:t>технология</a:t>
            </a:r>
            <a:endParaRPr lang="ru-RU" altLang="ru-RU">
              <a:solidFill>
                <a:srgbClr val="003300"/>
              </a:solidFill>
            </a:endParaRPr>
          </a:p>
        </p:txBody>
      </p:sp>
      <p:sp>
        <p:nvSpPr>
          <p:cNvPr id="34821" name="Line 5"/>
          <p:cNvSpPr>
            <a:spLocks noChangeShapeType="1"/>
          </p:cNvSpPr>
          <p:nvPr/>
        </p:nvSpPr>
        <p:spPr bwMode="auto">
          <a:xfrm flipH="1">
            <a:off x="6891338" y="4891088"/>
            <a:ext cx="0" cy="541337"/>
          </a:xfrm>
          <a:prstGeom prst="line">
            <a:avLst/>
          </a:prstGeom>
          <a:noFill/>
          <a:ln w="9525">
            <a:solidFill>
              <a:srgbClr val="000000"/>
            </a:solidFill>
            <a:round/>
            <a:headEnd type="triangle" w="med" len="lg"/>
            <a:tailEnd/>
          </a:ln>
        </p:spPr>
        <p:txBody>
          <a:bodyPr/>
          <a:lstStyle/>
          <a:p>
            <a:endParaRPr lang="ru-RU"/>
          </a:p>
        </p:txBody>
      </p:sp>
      <p:sp>
        <p:nvSpPr>
          <p:cNvPr id="34822" name="Line 1"/>
          <p:cNvSpPr>
            <a:spLocks noChangeShapeType="1"/>
          </p:cNvSpPr>
          <p:nvPr/>
        </p:nvSpPr>
        <p:spPr bwMode="auto">
          <a:xfrm flipH="1">
            <a:off x="5087938" y="5432425"/>
            <a:ext cx="1803400" cy="0"/>
          </a:xfrm>
          <a:prstGeom prst="line">
            <a:avLst/>
          </a:prstGeom>
          <a:noFill/>
          <a:ln w="9525">
            <a:solidFill>
              <a:srgbClr val="000000"/>
            </a:solidFill>
            <a:round/>
            <a:headEnd/>
            <a:tailEnd type="triangle" w="med" len="lg"/>
          </a:ln>
        </p:spPr>
        <p:txBody>
          <a:bodyPr/>
          <a:lstStyle/>
          <a:p>
            <a:endParaRPr lang="ru-RU"/>
          </a:p>
        </p:txBody>
      </p:sp>
      <p:sp>
        <p:nvSpPr>
          <p:cNvPr id="34823" name="Line 9"/>
          <p:cNvSpPr>
            <a:spLocks noChangeShapeType="1"/>
          </p:cNvSpPr>
          <p:nvPr/>
        </p:nvSpPr>
        <p:spPr bwMode="auto">
          <a:xfrm>
            <a:off x="6891338" y="3622675"/>
            <a:ext cx="0" cy="450850"/>
          </a:xfrm>
          <a:prstGeom prst="line">
            <a:avLst/>
          </a:prstGeom>
          <a:noFill/>
          <a:ln w="9525">
            <a:solidFill>
              <a:srgbClr val="000000"/>
            </a:solidFill>
            <a:round/>
            <a:headEnd/>
            <a:tailEnd type="triangle" w="med" len="lg"/>
          </a:ln>
        </p:spPr>
        <p:txBody>
          <a:bodyPr/>
          <a:lstStyle/>
          <a:p>
            <a:endParaRPr lang="ru-RU"/>
          </a:p>
        </p:txBody>
      </p:sp>
      <p:sp>
        <p:nvSpPr>
          <p:cNvPr id="34824" name="Line 10"/>
          <p:cNvSpPr>
            <a:spLocks noChangeShapeType="1"/>
          </p:cNvSpPr>
          <p:nvPr/>
        </p:nvSpPr>
        <p:spPr bwMode="auto">
          <a:xfrm flipH="1" flipV="1">
            <a:off x="5332413" y="3617913"/>
            <a:ext cx="1558925" cy="4762"/>
          </a:xfrm>
          <a:prstGeom prst="line">
            <a:avLst/>
          </a:prstGeom>
          <a:noFill/>
          <a:ln w="9525">
            <a:solidFill>
              <a:srgbClr val="000000"/>
            </a:solidFill>
            <a:round/>
            <a:headEnd/>
            <a:tailEnd type="triangle" w="med" len="lg"/>
          </a:ln>
        </p:spPr>
        <p:txBody>
          <a:bodyPr/>
          <a:lstStyle/>
          <a:p>
            <a:endParaRPr lang="ru-RU"/>
          </a:p>
        </p:txBody>
      </p:sp>
      <p:sp>
        <p:nvSpPr>
          <p:cNvPr id="34825" name="Line 11"/>
          <p:cNvSpPr>
            <a:spLocks noChangeShapeType="1"/>
          </p:cNvSpPr>
          <p:nvPr/>
        </p:nvSpPr>
        <p:spPr bwMode="auto">
          <a:xfrm>
            <a:off x="2382838" y="3622675"/>
            <a:ext cx="1397000" cy="0"/>
          </a:xfrm>
          <a:prstGeom prst="line">
            <a:avLst/>
          </a:prstGeom>
          <a:noFill/>
          <a:ln w="9525">
            <a:solidFill>
              <a:srgbClr val="000000"/>
            </a:solidFill>
            <a:round/>
            <a:headEnd/>
            <a:tailEnd type="triangle" w="med" len="lg"/>
          </a:ln>
        </p:spPr>
        <p:txBody>
          <a:bodyPr/>
          <a:lstStyle/>
          <a:p>
            <a:endParaRPr lang="ru-RU"/>
          </a:p>
        </p:txBody>
      </p:sp>
      <p:sp>
        <p:nvSpPr>
          <p:cNvPr id="34826" name="Line 12"/>
          <p:cNvSpPr>
            <a:spLocks noChangeShapeType="1"/>
          </p:cNvSpPr>
          <p:nvPr/>
        </p:nvSpPr>
        <p:spPr bwMode="auto">
          <a:xfrm>
            <a:off x="2382838" y="3622675"/>
            <a:ext cx="0" cy="541338"/>
          </a:xfrm>
          <a:prstGeom prst="line">
            <a:avLst/>
          </a:prstGeom>
          <a:noFill/>
          <a:ln w="9525">
            <a:solidFill>
              <a:srgbClr val="000000"/>
            </a:solidFill>
            <a:round/>
            <a:headEnd/>
            <a:tailEnd type="triangle" w="med" len="lg"/>
          </a:ln>
        </p:spPr>
        <p:txBody>
          <a:bodyPr/>
          <a:lstStyle/>
          <a:p>
            <a:endParaRPr lang="ru-RU"/>
          </a:p>
        </p:txBody>
      </p:sp>
      <p:sp>
        <p:nvSpPr>
          <p:cNvPr id="34827" name="Line 3"/>
          <p:cNvSpPr>
            <a:spLocks noChangeShapeType="1"/>
          </p:cNvSpPr>
          <p:nvPr/>
        </p:nvSpPr>
        <p:spPr bwMode="auto">
          <a:xfrm flipH="1">
            <a:off x="2382838" y="4891088"/>
            <a:ext cx="0" cy="541337"/>
          </a:xfrm>
          <a:prstGeom prst="line">
            <a:avLst/>
          </a:prstGeom>
          <a:noFill/>
          <a:ln w="9525">
            <a:solidFill>
              <a:srgbClr val="000000"/>
            </a:solidFill>
            <a:round/>
            <a:headEnd type="triangle" w="med" len="lg"/>
            <a:tailEnd/>
          </a:ln>
        </p:spPr>
        <p:txBody>
          <a:bodyPr/>
          <a:lstStyle/>
          <a:p>
            <a:endParaRPr lang="ru-RU"/>
          </a:p>
        </p:txBody>
      </p:sp>
      <p:sp>
        <p:nvSpPr>
          <p:cNvPr id="34828" name="Line 2"/>
          <p:cNvSpPr>
            <a:spLocks noChangeShapeType="1"/>
          </p:cNvSpPr>
          <p:nvPr/>
        </p:nvSpPr>
        <p:spPr bwMode="auto">
          <a:xfrm>
            <a:off x="2382838" y="5432425"/>
            <a:ext cx="1712912" cy="0"/>
          </a:xfrm>
          <a:prstGeom prst="line">
            <a:avLst/>
          </a:prstGeom>
          <a:noFill/>
          <a:ln w="9525">
            <a:solidFill>
              <a:srgbClr val="000000"/>
            </a:solidFill>
            <a:round/>
            <a:headEnd/>
            <a:tailEnd type="triangle" w="med" len="lg"/>
          </a:ln>
        </p:spPr>
        <p:txBody>
          <a:bodyPr/>
          <a:lstStyle/>
          <a:p>
            <a:endParaRPr lang="ru-RU"/>
          </a:p>
        </p:txBody>
      </p:sp>
      <p:sp>
        <p:nvSpPr>
          <p:cNvPr id="34829" name="Line 8"/>
          <p:cNvSpPr>
            <a:spLocks noChangeShapeType="1"/>
          </p:cNvSpPr>
          <p:nvPr/>
        </p:nvSpPr>
        <p:spPr bwMode="auto">
          <a:xfrm>
            <a:off x="4546600" y="3833813"/>
            <a:ext cx="0" cy="360362"/>
          </a:xfrm>
          <a:prstGeom prst="line">
            <a:avLst/>
          </a:prstGeom>
          <a:noFill/>
          <a:ln w="9525">
            <a:solidFill>
              <a:srgbClr val="000000"/>
            </a:solidFill>
            <a:round/>
            <a:headEnd type="triangle" w="med" len="lg"/>
            <a:tailEnd type="triangle" w="med" len="lg"/>
          </a:ln>
        </p:spPr>
        <p:txBody>
          <a:bodyPr/>
          <a:lstStyle/>
          <a:p>
            <a:endParaRPr lang="ru-RU"/>
          </a:p>
        </p:txBody>
      </p:sp>
      <p:sp>
        <p:nvSpPr>
          <p:cNvPr id="34830" name="Line 6"/>
          <p:cNvSpPr>
            <a:spLocks noChangeShapeType="1"/>
          </p:cNvSpPr>
          <p:nvPr/>
        </p:nvSpPr>
        <p:spPr bwMode="auto">
          <a:xfrm>
            <a:off x="2652713" y="4418013"/>
            <a:ext cx="1443037" cy="0"/>
          </a:xfrm>
          <a:prstGeom prst="line">
            <a:avLst/>
          </a:prstGeom>
          <a:noFill/>
          <a:ln w="9525">
            <a:solidFill>
              <a:srgbClr val="000000"/>
            </a:solidFill>
            <a:round/>
            <a:headEnd type="triangle" w="med" len="lg"/>
            <a:tailEnd type="triangle" w="med" len="lg"/>
          </a:ln>
        </p:spPr>
        <p:txBody>
          <a:bodyPr/>
          <a:lstStyle/>
          <a:p>
            <a:endParaRPr lang="ru-RU"/>
          </a:p>
        </p:txBody>
      </p:sp>
      <p:sp>
        <p:nvSpPr>
          <p:cNvPr id="34831" name="Line 7"/>
          <p:cNvSpPr>
            <a:spLocks noChangeShapeType="1"/>
          </p:cNvSpPr>
          <p:nvPr/>
        </p:nvSpPr>
        <p:spPr bwMode="auto">
          <a:xfrm>
            <a:off x="4919663" y="4418013"/>
            <a:ext cx="1520825" cy="0"/>
          </a:xfrm>
          <a:prstGeom prst="line">
            <a:avLst/>
          </a:prstGeom>
          <a:noFill/>
          <a:ln w="9525">
            <a:solidFill>
              <a:srgbClr val="000000"/>
            </a:solidFill>
            <a:round/>
            <a:headEnd type="triangle" w="med" len="lg"/>
            <a:tailEnd type="triangle" w="med" len="lg"/>
          </a:ln>
        </p:spPr>
        <p:txBody>
          <a:bodyPr/>
          <a:lstStyle/>
          <a:p>
            <a:endParaRPr lang="ru-RU"/>
          </a:p>
        </p:txBody>
      </p:sp>
      <p:sp>
        <p:nvSpPr>
          <p:cNvPr id="34832" name="Line 4"/>
          <p:cNvSpPr>
            <a:spLocks noChangeShapeType="1"/>
          </p:cNvSpPr>
          <p:nvPr/>
        </p:nvSpPr>
        <p:spPr bwMode="auto">
          <a:xfrm>
            <a:off x="4546600" y="4691063"/>
            <a:ext cx="0" cy="450850"/>
          </a:xfrm>
          <a:prstGeom prst="line">
            <a:avLst/>
          </a:prstGeom>
          <a:noFill/>
          <a:ln w="9525">
            <a:solidFill>
              <a:srgbClr val="000000"/>
            </a:solidFill>
            <a:round/>
            <a:headEnd type="triangle" w="med" len="lg"/>
            <a:tailEnd type="triangle" w="med" len="lg"/>
          </a:ln>
        </p:spPr>
        <p:txBody>
          <a:bodyPr/>
          <a:lstStyle/>
          <a:p>
            <a:endParaRPr lang="ru-RU"/>
          </a:p>
        </p:txBody>
      </p:sp>
      <p:sp>
        <p:nvSpPr>
          <p:cNvPr id="34833" name="Прямоугольник 36"/>
          <p:cNvSpPr>
            <a:spLocks noChangeArrowheads="1"/>
          </p:cNvSpPr>
          <p:nvPr/>
        </p:nvSpPr>
        <p:spPr bwMode="auto">
          <a:xfrm>
            <a:off x="468313" y="5588000"/>
            <a:ext cx="1130300" cy="368300"/>
          </a:xfrm>
          <a:prstGeom prst="rect">
            <a:avLst/>
          </a:prstGeom>
          <a:noFill/>
          <a:ln w="9525">
            <a:noFill/>
            <a:miter lim="800000"/>
            <a:headEnd/>
            <a:tailEnd/>
          </a:ln>
        </p:spPr>
        <p:txBody>
          <a:bodyPr>
            <a:spAutoFit/>
          </a:bodyPr>
          <a:lstStyle/>
          <a:p>
            <a:r>
              <a:rPr lang="ru-RU" altLang="ru-RU" b="1">
                <a:solidFill>
                  <a:srgbClr val="003300"/>
                </a:solidFill>
                <a:cs typeface="Times New Roman" pitchFamily="18" charset="0"/>
              </a:rPr>
              <a:t>                                     </a:t>
            </a:r>
            <a:endParaRPr lang="ru-RU" altLang="ru-RU">
              <a:solidFill>
                <a:srgbClr val="003300"/>
              </a:solidFill>
            </a:endParaRPr>
          </a:p>
        </p:txBody>
      </p:sp>
      <p:sp>
        <p:nvSpPr>
          <p:cNvPr id="34834" name="Прямоугольник 37"/>
          <p:cNvSpPr>
            <a:spLocks noChangeArrowheads="1"/>
          </p:cNvSpPr>
          <p:nvPr/>
        </p:nvSpPr>
        <p:spPr bwMode="auto">
          <a:xfrm>
            <a:off x="30163" y="5956300"/>
            <a:ext cx="9144000" cy="400050"/>
          </a:xfrm>
          <a:prstGeom prst="rect">
            <a:avLst/>
          </a:prstGeom>
          <a:noFill/>
          <a:ln w="9525">
            <a:noFill/>
            <a:miter lim="800000"/>
            <a:headEnd/>
            <a:tailEnd/>
          </a:ln>
        </p:spPr>
        <p:txBody>
          <a:bodyPr>
            <a:spAutoFit/>
          </a:bodyPr>
          <a:lstStyle/>
          <a:p>
            <a:pPr algn="ctr"/>
            <a:r>
              <a:rPr lang="ru-RU" altLang="ru-RU" sz="2000" b="1">
                <a:solidFill>
                  <a:srgbClr val="003300"/>
                </a:solidFill>
                <a:cs typeface="Times New Roman" pitchFamily="18" charset="0"/>
              </a:rPr>
              <a:t>Связь между внутренними переменными</a:t>
            </a:r>
            <a:endParaRPr lang="ru-RU" altLang="ru-RU" sz="2000">
              <a:solidFill>
                <a:srgbClr val="003300"/>
              </a:solidFill>
            </a:endParaRPr>
          </a:p>
        </p:txBody>
      </p:sp>
      <p:sp>
        <p:nvSpPr>
          <p:cNvPr id="3483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483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87AB94F-7909-4139-8CEE-87E6FD8427A3}" type="slidenum">
              <a:rPr lang="ru-RU" altLang="ru-RU" sz="800" smtClean="0">
                <a:solidFill>
                  <a:srgbClr val="003300"/>
                </a:solidFill>
                <a:latin typeface="Arial" charset="0"/>
                <a:cs typeface="Arial" charset="0"/>
              </a:rPr>
              <a:pPr fontAlgn="base">
                <a:spcBef>
                  <a:spcPct val="0"/>
                </a:spcBef>
                <a:spcAft>
                  <a:spcPct val="0"/>
                </a:spcAft>
              </a:pPr>
              <a:t>33</a:t>
            </a:fld>
            <a:endParaRPr lang="ru-RU" altLang="ru-RU" sz="800" smtClean="0">
              <a:solidFill>
                <a:srgbClr val="003300"/>
              </a:solidFill>
              <a:latin typeface="Arial" charset="0"/>
              <a:cs typeface="Arial" charset="0"/>
            </a:endParaRPr>
          </a:p>
        </p:txBody>
      </p:sp>
      <p:sp>
        <p:nvSpPr>
          <p:cNvPr id="34837" name="Прямоугольник 2"/>
          <p:cNvSpPr>
            <a:spLocks noChangeArrowheads="1"/>
          </p:cNvSpPr>
          <p:nvPr/>
        </p:nvSpPr>
        <p:spPr bwMode="auto">
          <a:xfrm>
            <a:off x="0" y="115888"/>
            <a:ext cx="9131300" cy="461962"/>
          </a:xfrm>
          <a:prstGeom prst="rect">
            <a:avLst/>
          </a:prstGeom>
          <a:solidFill>
            <a:srgbClr val="336600"/>
          </a:solidFill>
          <a:ln w="9525">
            <a:noFill/>
            <a:miter lim="800000"/>
            <a:headEnd/>
            <a:tailEnd/>
          </a:ln>
        </p:spPr>
        <p:txBody>
          <a:bodyPr>
            <a:spAutoFit/>
          </a:bodyPr>
          <a:lstStyle/>
          <a:p>
            <a:pPr algn="ctr" hangingPunct="0"/>
            <a:r>
              <a:rPr lang="ru-RU" altLang="ru-RU" sz="2400" b="1">
                <a:solidFill>
                  <a:schemeClr val="bg1"/>
                </a:solidFill>
              </a:rPr>
              <a:t>Инфраструктура менеджмента </a:t>
            </a:r>
            <a:endParaRPr lang="ru-RU" altLang="ru-RU" sz="2400">
              <a:solidFill>
                <a:schemeClr val="bg1"/>
              </a:solidFill>
            </a:endParaRPr>
          </a:p>
        </p:txBody>
      </p:sp>
      <p:sp>
        <p:nvSpPr>
          <p:cNvPr id="5" name="Скругленный прямоугольник 4"/>
          <p:cNvSpPr/>
          <p:nvPr/>
        </p:nvSpPr>
        <p:spPr>
          <a:xfrm>
            <a:off x="125413" y="1944688"/>
            <a:ext cx="1587500"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a:solidFill>
                  <a:srgbClr val="003300"/>
                </a:solidFill>
                <a:latin typeface="Arial" panose="020B0604020202020204" pitchFamily="34" charset="0"/>
                <a:cs typeface="Arial" panose="020B0604020202020204" pitchFamily="34" charset="0"/>
              </a:rPr>
              <a:t>цели</a:t>
            </a:r>
          </a:p>
        </p:txBody>
      </p:sp>
      <p:sp>
        <p:nvSpPr>
          <p:cNvPr id="39" name="Скругленный прямоугольник 38"/>
          <p:cNvSpPr/>
          <p:nvPr/>
        </p:nvSpPr>
        <p:spPr>
          <a:xfrm>
            <a:off x="1860550" y="1944688"/>
            <a:ext cx="1703388"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a:solidFill>
                  <a:srgbClr val="003300"/>
                </a:solidFill>
                <a:latin typeface="Arial" panose="020B0604020202020204" pitchFamily="34" charset="0"/>
                <a:cs typeface="Arial" panose="020B0604020202020204" pitchFamily="34" charset="0"/>
              </a:rPr>
              <a:t>задачи</a:t>
            </a:r>
          </a:p>
        </p:txBody>
      </p:sp>
      <p:sp>
        <p:nvSpPr>
          <p:cNvPr id="40" name="Скругленный прямоугольник 39"/>
          <p:cNvSpPr/>
          <p:nvPr/>
        </p:nvSpPr>
        <p:spPr>
          <a:xfrm>
            <a:off x="5795963" y="1943100"/>
            <a:ext cx="1639887"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a:solidFill>
                  <a:srgbClr val="003300"/>
                </a:solidFill>
                <a:latin typeface="Arial" panose="020B0604020202020204" pitchFamily="34" charset="0"/>
                <a:cs typeface="Arial" panose="020B0604020202020204" pitchFamily="34" charset="0"/>
              </a:rPr>
              <a:t>структура</a:t>
            </a:r>
          </a:p>
        </p:txBody>
      </p:sp>
      <p:sp>
        <p:nvSpPr>
          <p:cNvPr id="41" name="Скругленный прямоугольник 40"/>
          <p:cNvSpPr/>
          <p:nvPr/>
        </p:nvSpPr>
        <p:spPr>
          <a:xfrm>
            <a:off x="3705225" y="1943100"/>
            <a:ext cx="1938338"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a:solidFill>
                  <a:srgbClr val="003300"/>
                </a:solidFill>
                <a:latin typeface="Arial" panose="020B0604020202020204" pitchFamily="34" charset="0"/>
                <a:cs typeface="Arial" panose="020B0604020202020204" pitchFamily="34" charset="0"/>
              </a:rPr>
              <a:t>технология</a:t>
            </a:r>
          </a:p>
        </p:txBody>
      </p:sp>
      <p:sp>
        <p:nvSpPr>
          <p:cNvPr id="42" name="Скругленный прямоугольник 41"/>
          <p:cNvSpPr/>
          <p:nvPr/>
        </p:nvSpPr>
        <p:spPr>
          <a:xfrm>
            <a:off x="7526338" y="1944688"/>
            <a:ext cx="1419225"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a:solidFill>
                  <a:srgbClr val="003300"/>
                </a:solidFill>
                <a:latin typeface="Arial" panose="020B0604020202020204" pitchFamily="34" charset="0"/>
                <a:cs typeface="Arial" panose="020B0604020202020204" pitchFamily="34" charset="0"/>
              </a:rPr>
              <a:t>люди</a:t>
            </a:r>
          </a:p>
        </p:txBody>
      </p:sp>
      <p:sp>
        <p:nvSpPr>
          <p:cNvPr id="34843" name="Прямоугольник 5"/>
          <p:cNvSpPr>
            <a:spLocks noChangeArrowheads="1"/>
          </p:cNvSpPr>
          <p:nvPr/>
        </p:nvSpPr>
        <p:spPr bwMode="auto">
          <a:xfrm>
            <a:off x="0" y="2708275"/>
            <a:ext cx="9144000" cy="461963"/>
          </a:xfrm>
          <a:prstGeom prst="rect">
            <a:avLst/>
          </a:prstGeom>
          <a:noFill/>
          <a:ln w="9525">
            <a:noFill/>
            <a:miter lim="800000"/>
            <a:headEnd/>
            <a:tailEnd/>
          </a:ln>
        </p:spPr>
        <p:txBody>
          <a:bodyPr>
            <a:spAutoFit/>
          </a:bodyPr>
          <a:lstStyle/>
          <a:p>
            <a:pPr algn="ctr"/>
            <a:r>
              <a:rPr lang="ru-RU" altLang="ru-RU" sz="2400" b="1">
                <a:solidFill>
                  <a:srgbClr val="669900"/>
                </a:solidFill>
                <a:cs typeface="Times New Roman" pitchFamily="18" charset="0"/>
              </a:rPr>
              <a:t>Организация</a:t>
            </a:r>
            <a:endParaRPr lang="ru-RU" altLang="ru-RU" sz="2400">
              <a:solidFill>
                <a:srgbClr val="669900"/>
              </a:solidFill>
            </a:endParaRPr>
          </a:p>
        </p:txBody>
      </p:sp>
      <p:sp>
        <p:nvSpPr>
          <p:cNvPr id="34844" name="Прямоугольник 6"/>
          <p:cNvSpPr>
            <a:spLocks noChangeArrowheads="1"/>
          </p:cNvSpPr>
          <p:nvPr/>
        </p:nvSpPr>
        <p:spPr bwMode="auto">
          <a:xfrm>
            <a:off x="4116388" y="5218113"/>
            <a:ext cx="971550" cy="369887"/>
          </a:xfrm>
          <a:prstGeom prst="rect">
            <a:avLst/>
          </a:prstGeom>
          <a:noFill/>
          <a:ln w="9525">
            <a:noFill/>
            <a:miter lim="800000"/>
            <a:headEnd/>
            <a:tailEnd/>
          </a:ln>
        </p:spPr>
        <p:txBody>
          <a:bodyPr wrap="none">
            <a:spAutoFit/>
          </a:bodyPr>
          <a:lstStyle/>
          <a:p>
            <a:r>
              <a:rPr lang="ru-RU" altLang="ru-RU" b="1">
                <a:solidFill>
                  <a:srgbClr val="003300"/>
                </a:solidFill>
                <a:cs typeface="Times New Roman" pitchFamily="18" charset="0"/>
              </a:rPr>
              <a:t>задачи</a:t>
            </a:r>
            <a:endParaRPr lang="ru-RU" altLang="ru-RU"/>
          </a:p>
        </p:txBody>
      </p:sp>
    </p:spTree>
  </p:cSld>
  <p:clrMapOvr>
    <a:masterClrMapping/>
  </p:clrMapOvr>
  <p:transition>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1"/>
          <p:cNvSpPr txBox="1">
            <a:spLocks noChangeArrowheads="1"/>
          </p:cNvSpPr>
          <p:nvPr/>
        </p:nvSpPr>
        <p:spPr bwMode="auto">
          <a:xfrm>
            <a:off x="0" y="836613"/>
            <a:ext cx="9144000" cy="1570037"/>
          </a:xfrm>
          <a:prstGeom prst="rect">
            <a:avLst/>
          </a:prstGeom>
          <a:noFill/>
          <a:ln w="9525">
            <a:noFill/>
            <a:miter lim="800000"/>
            <a:headEnd/>
            <a:tailEnd/>
          </a:ln>
        </p:spPr>
        <p:txBody>
          <a:bodyPr>
            <a:spAutoFit/>
          </a:bodyPr>
          <a:lstStyle/>
          <a:p>
            <a:pPr algn="just" hangingPunct="0"/>
            <a:r>
              <a:rPr lang="ru-RU" altLang="ru-RU" sz="2400">
                <a:solidFill>
                  <a:srgbClr val="003300"/>
                </a:solidFill>
              </a:rPr>
              <a:t>Организация - группа людей с осознанными общими целями, средство для достижения целей, позволяющее людям коллективно выполнить то, чего они не могут достичь индивидуально.</a:t>
            </a:r>
          </a:p>
        </p:txBody>
      </p:sp>
      <p:sp>
        <p:nvSpPr>
          <p:cNvPr id="4" name="Скругленный прямоугольник 3"/>
          <p:cNvSpPr/>
          <p:nvPr/>
        </p:nvSpPr>
        <p:spPr>
          <a:xfrm>
            <a:off x="125413" y="115888"/>
            <a:ext cx="8910637"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400" b="1" dirty="0">
                <a:solidFill>
                  <a:srgbClr val="003300"/>
                </a:solidFill>
                <a:latin typeface="Arial" panose="020B0604020202020204" pitchFamily="34" charset="0"/>
                <a:cs typeface="Arial" panose="020B0604020202020204" pitchFamily="34" charset="0"/>
              </a:rPr>
              <a:t>Цели</a:t>
            </a:r>
          </a:p>
        </p:txBody>
      </p:sp>
      <p:sp>
        <p:nvSpPr>
          <p:cNvPr id="35844" name="Прямоугольник 4"/>
          <p:cNvSpPr>
            <a:spLocks noChangeArrowheads="1"/>
          </p:cNvSpPr>
          <p:nvPr/>
        </p:nvSpPr>
        <p:spPr bwMode="auto">
          <a:xfrm>
            <a:off x="1123950" y="2846388"/>
            <a:ext cx="6913563" cy="1200150"/>
          </a:xfrm>
          <a:prstGeom prst="rect">
            <a:avLst/>
          </a:prstGeom>
          <a:solidFill>
            <a:srgbClr val="808000"/>
          </a:solidFill>
          <a:ln w="9525">
            <a:noFill/>
            <a:miter lim="800000"/>
            <a:headEnd/>
            <a:tailEnd/>
          </a:ln>
        </p:spPr>
        <p:txBody>
          <a:bodyPr>
            <a:spAutoFit/>
          </a:bodyPr>
          <a:lstStyle/>
          <a:p>
            <a:pPr algn="ctr" hangingPunct="0"/>
            <a:r>
              <a:rPr lang="ru-RU" altLang="ru-RU" sz="2400" b="1" i="1" u="sng">
                <a:solidFill>
                  <a:schemeClr val="bg1"/>
                </a:solidFill>
              </a:rPr>
              <a:t>Цели</a:t>
            </a:r>
            <a:r>
              <a:rPr lang="ru-RU" altLang="ru-RU" sz="2400">
                <a:solidFill>
                  <a:schemeClr val="bg1"/>
                </a:solidFill>
              </a:rPr>
              <a:t> - конкретные конечные состояния, желаемый результат, которого стремится достичь группа, работая вместе</a:t>
            </a:r>
          </a:p>
        </p:txBody>
      </p:sp>
      <p:sp>
        <p:nvSpPr>
          <p:cNvPr id="35845" name="Прямоугольник 5"/>
          <p:cNvSpPr>
            <a:spLocks noChangeArrowheads="1"/>
          </p:cNvSpPr>
          <p:nvPr/>
        </p:nvSpPr>
        <p:spPr bwMode="auto">
          <a:xfrm>
            <a:off x="0" y="4581525"/>
            <a:ext cx="9144000" cy="1570038"/>
          </a:xfrm>
          <a:prstGeom prst="rect">
            <a:avLst/>
          </a:prstGeom>
          <a:noFill/>
          <a:ln w="9525">
            <a:noFill/>
            <a:miter lim="800000"/>
            <a:headEnd/>
            <a:tailEnd/>
          </a:ln>
        </p:spPr>
        <p:txBody>
          <a:bodyPr>
            <a:spAutoFit/>
          </a:bodyPr>
          <a:lstStyle/>
          <a:p>
            <a:pPr hangingPunct="0"/>
            <a:r>
              <a:rPr lang="ru-RU" altLang="ru-RU" sz="2400">
                <a:solidFill>
                  <a:srgbClr val="003300"/>
                </a:solidFill>
              </a:rPr>
              <a:t>Цели вырабатываются руководством в ходе планирования. Далее они сообщаются членам организации. Этот процесс - мощный механизм координирования. Он дает возможность членам организации знать, к чему они должны стремиться. </a:t>
            </a:r>
          </a:p>
        </p:txBody>
      </p:sp>
      <p:sp>
        <p:nvSpPr>
          <p:cNvPr id="3584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584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E7849F1-A72B-40A7-B766-559176B81FE4}" type="slidenum">
              <a:rPr lang="ru-RU" altLang="ru-RU" sz="800" smtClean="0">
                <a:solidFill>
                  <a:srgbClr val="003300"/>
                </a:solidFill>
                <a:latin typeface="Arial" charset="0"/>
                <a:cs typeface="Arial" charset="0"/>
              </a:rPr>
              <a:pPr fontAlgn="base">
                <a:spcBef>
                  <a:spcPct val="0"/>
                </a:spcBef>
                <a:spcAft>
                  <a:spcPct val="0"/>
                </a:spcAft>
              </a:pPr>
              <a:t>34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5"/>
          <p:cNvSpPr txBox="1">
            <a:spLocks noChangeArrowheads="1"/>
          </p:cNvSpPr>
          <p:nvPr/>
        </p:nvSpPr>
        <p:spPr bwMode="auto">
          <a:xfrm>
            <a:off x="0" y="0"/>
            <a:ext cx="9144000" cy="5878513"/>
          </a:xfrm>
          <a:prstGeom prst="rect">
            <a:avLst/>
          </a:prstGeom>
          <a:noFill/>
          <a:ln w="9525">
            <a:noFill/>
            <a:miter lim="800000"/>
            <a:headEnd/>
            <a:tailEnd/>
          </a:ln>
        </p:spPr>
        <p:txBody>
          <a:bodyPr>
            <a:spAutoFit/>
          </a:bodyPr>
          <a:lstStyle/>
          <a:p>
            <a:pPr algn="ctr" hangingPunct="0"/>
            <a:r>
              <a:rPr lang="ru-RU" altLang="ru-RU" sz="2400">
                <a:solidFill>
                  <a:srgbClr val="003300"/>
                </a:solidFill>
              </a:rPr>
              <a:t>Организации имеют много разнообразных целей: уровень затрат, прибыли, услуг и т.д.</a:t>
            </a:r>
          </a:p>
          <a:p>
            <a:pPr hangingPunct="0"/>
            <a:r>
              <a:rPr lang="ru-RU" altLang="ru-RU" sz="2400">
                <a:solidFill>
                  <a:srgbClr val="003300"/>
                </a:solidFill>
              </a:rPr>
              <a:t> </a:t>
            </a:r>
          </a:p>
          <a:p>
            <a:pPr algn="ctr" hangingPunct="0"/>
            <a:r>
              <a:rPr lang="ru-RU" altLang="ru-RU" sz="2400" b="1">
                <a:solidFill>
                  <a:srgbClr val="808000"/>
                </a:solidFill>
              </a:rPr>
              <a:t>Подразделения, входящие в организацию, и представляющие собой тоже организацию, но более мелкую имеют свои цели, отличающиеся от целей других подразделений. </a:t>
            </a:r>
          </a:p>
          <a:p>
            <a:pPr algn="ctr" hangingPunct="0"/>
            <a:endParaRPr lang="ru-RU" altLang="ru-RU" sz="2400" b="1">
              <a:solidFill>
                <a:srgbClr val="669900"/>
              </a:solidFill>
            </a:endParaRPr>
          </a:p>
          <a:p>
            <a:pPr hangingPunct="0"/>
            <a:r>
              <a:rPr lang="ru-RU" altLang="ru-RU" sz="2000" i="1">
                <a:solidFill>
                  <a:srgbClr val="003300"/>
                </a:solidFill>
              </a:rPr>
              <a:t>финансы - уменьшение кредитных потерь на 1%, </a:t>
            </a:r>
          </a:p>
          <a:p>
            <a:pPr algn="just" hangingPunct="0"/>
            <a:r>
              <a:rPr lang="ru-RU" altLang="ru-RU" sz="2000" i="1">
                <a:solidFill>
                  <a:srgbClr val="003300"/>
                </a:solidFill>
              </a:rPr>
              <a:t>маркетинг - сокращение на 20% количества жалоб от потребителей. </a:t>
            </a:r>
          </a:p>
          <a:p>
            <a:pPr algn="just" hangingPunct="0"/>
            <a:r>
              <a:rPr lang="ru-RU" altLang="ru-RU" sz="2400">
                <a:solidFill>
                  <a:srgbClr val="003300"/>
                </a:solidFill>
              </a:rPr>
              <a:t> </a:t>
            </a:r>
          </a:p>
          <a:p>
            <a:pPr algn="ctr" hangingPunct="0"/>
            <a:r>
              <a:rPr lang="ru-RU" altLang="ru-RU" sz="2400" b="1">
                <a:solidFill>
                  <a:srgbClr val="808000"/>
                </a:solidFill>
              </a:rPr>
              <a:t>Для успешной работы необходима увязка, согласование целей отдельных людей, подразделений. Ключевой момент в этом процессе принадлежит общим целям организации. Координация предполагает отсутствие противоречий в целях.    </a:t>
            </a:r>
          </a:p>
        </p:txBody>
      </p:sp>
      <p:sp>
        <p:nvSpPr>
          <p:cNvPr id="3686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686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82FEFC4-D858-4106-A27C-9C8BC1402F5E}" type="slidenum">
              <a:rPr lang="ru-RU" altLang="ru-RU" sz="800" smtClean="0">
                <a:solidFill>
                  <a:srgbClr val="003300"/>
                </a:solidFill>
                <a:latin typeface="Arial" charset="0"/>
                <a:cs typeface="Arial" charset="0"/>
              </a:rPr>
              <a:pPr fontAlgn="base">
                <a:spcBef>
                  <a:spcPct val="0"/>
                </a:spcBef>
                <a:spcAft>
                  <a:spcPct val="0"/>
                </a:spcAft>
              </a:pPr>
              <a:t>35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789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111A7E9-57B4-41A2-9E65-DBFCAED0B154}" type="slidenum">
              <a:rPr lang="ru-RU" altLang="ru-RU" sz="800" smtClean="0">
                <a:solidFill>
                  <a:srgbClr val="003300"/>
                </a:solidFill>
                <a:latin typeface="Arial" charset="0"/>
                <a:cs typeface="Arial" charset="0"/>
              </a:rPr>
              <a:pPr fontAlgn="base">
                <a:spcBef>
                  <a:spcPct val="0"/>
                </a:spcBef>
                <a:spcAft>
                  <a:spcPct val="0"/>
                </a:spcAft>
              </a:pPr>
              <a:t>36</a:t>
            </a:fld>
            <a:endParaRPr lang="ru-RU" altLang="ru-RU" sz="800" smtClean="0">
              <a:solidFill>
                <a:srgbClr val="003300"/>
              </a:solidFill>
              <a:latin typeface="Arial" charset="0"/>
              <a:cs typeface="Arial" charset="0"/>
            </a:endParaRPr>
          </a:p>
        </p:txBody>
      </p:sp>
      <p:sp>
        <p:nvSpPr>
          <p:cNvPr id="37892" name="Прямоугольник 6"/>
          <p:cNvSpPr>
            <a:spLocks noChangeArrowheads="1"/>
          </p:cNvSpPr>
          <p:nvPr/>
        </p:nvSpPr>
        <p:spPr bwMode="auto">
          <a:xfrm>
            <a:off x="-12700" y="19050"/>
            <a:ext cx="9144000" cy="633413"/>
          </a:xfrm>
          <a:prstGeom prst="rect">
            <a:avLst/>
          </a:prstGeom>
          <a:noFill/>
          <a:ln w="9525">
            <a:noFill/>
            <a:miter lim="800000"/>
            <a:headEnd/>
            <a:tailEnd/>
          </a:ln>
        </p:spPr>
        <p:txBody>
          <a:bodyPr>
            <a:spAutoFit/>
          </a:bodyPr>
          <a:lstStyle/>
          <a:p>
            <a:pPr algn="ctr">
              <a:lnSpc>
                <a:spcPct val="170000"/>
              </a:lnSpc>
            </a:pPr>
            <a:r>
              <a:rPr lang="ru-RU" altLang="ru-RU" sz="2400" b="1">
                <a:solidFill>
                  <a:srgbClr val="808000"/>
                </a:solidFill>
              </a:rPr>
              <a:t>СИСТЕМА ЦЕЛЕЙ ОРГАНИЗАЦИИ</a:t>
            </a:r>
          </a:p>
        </p:txBody>
      </p:sp>
      <p:sp>
        <p:nvSpPr>
          <p:cNvPr id="2" name="Равнобедренный треугольник 1"/>
          <p:cNvSpPr/>
          <p:nvPr/>
        </p:nvSpPr>
        <p:spPr>
          <a:xfrm>
            <a:off x="250825" y="908050"/>
            <a:ext cx="8497888" cy="5670550"/>
          </a:xfrm>
          <a:prstGeom prst="triangle">
            <a:avLst/>
          </a:prstGeom>
          <a:gradFill flip="none" rotWithShape="1">
            <a:gsLst>
              <a:gs pos="0">
                <a:srgbClr val="CCCC00"/>
              </a:gs>
              <a:gs pos="91000">
                <a:schemeClr val="bg1"/>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Rectangle 5"/>
          <p:cNvSpPr>
            <a:spLocks noChangeArrowheads="1"/>
          </p:cNvSpPr>
          <p:nvPr/>
        </p:nvSpPr>
        <p:spPr bwMode="auto">
          <a:xfrm>
            <a:off x="0" y="1841500"/>
            <a:ext cx="9144000" cy="4154488"/>
          </a:xfrm>
          <a:prstGeom prst="rect">
            <a:avLst/>
          </a:prstGeom>
          <a:noFill/>
          <a:ln w="9525">
            <a:noFill/>
            <a:miter lim="800000"/>
            <a:headEnd/>
            <a:tailEnd/>
          </a:ln>
        </p:spPr>
        <p:txBody>
          <a:bodyPr anchor="ctr">
            <a:spAutoFit/>
          </a:bodyPr>
          <a:lstStyle/>
          <a:p>
            <a:pPr algn="ctr">
              <a:defRPr/>
            </a:pPr>
            <a:r>
              <a:rPr lang="ru-RU" sz="2400" b="1" dirty="0">
                <a:solidFill>
                  <a:srgbClr val="808000"/>
                </a:solidFill>
                <a:cs typeface="+mn-cs"/>
              </a:rPr>
              <a:t>Видение</a:t>
            </a:r>
          </a:p>
          <a:p>
            <a:pPr algn="ctr">
              <a:defRPr/>
            </a:pPr>
            <a:endParaRPr lang="ru-RU" sz="2400" b="1" dirty="0">
              <a:solidFill>
                <a:srgbClr val="808000"/>
              </a:solidFill>
              <a:cs typeface="+mn-cs"/>
            </a:endParaRPr>
          </a:p>
          <a:p>
            <a:pPr algn="ctr">
              <a:defRPr/>
            </a:pPr>
            <a:r>
              <a:rPr lang="ru-RU" sz="2400" b="1" dirty="0">
                <a:solidFill>
                  <a:srgbClr val="808000"/>
                </a:solidFill>
                <a:cs typeface="+mn-cs"/>
              </a:rPr>
              <a:t>Миссия</a:t>
            </a:r>
          </a:p>
          <a:p>
            <a:pPr algn="ctr">
              <a:defRPr/>
            </a:pPr>
            <a:endParaRPr lang="ru-RU" sz="2400" b="1" dirty="0">
              <a:solidFill>
                <a:srgbClr val="808000"/>
              </a:solidFill>
              <a:cs typeface="+mn-cs"/>
            </a:endParaRPr>
          </a:p>
          <a:p>
            <a:pPr algn="ctr">
              <a:defRPr/>
            </a:pPr>
            <a:r>
              <a:rPr lang="ru-RU" sz="2400" b="1" dirty="0">
                <a:solidFill>
                  <a:srgbClr val="808000"/>
                </a:solidFill>
                <a:cs typeface="+mn-cs"/>
              </a:rPr>
              <a:t>Стратегические цели</a:t>
            </a:r>
          </a:p>
          <a:p>
            <a:pPr algn="ctr">
              <a:defRPr/>
            </a:pPr>
            <a:endParaRPr lang="ru-RU" sz="2400" b="1" dirty="0">
              <a:solidFill>
                <a:srgbClr val="808000"/>
              </a:solidFill>
              <a:cs typeface="+mn-cs"/>
            </a:endParaRPr>
          </a:p>
          <a:p>
            <a:pPr algn="ctr">
              <a:defRPr/>
            </a:pPr>
            <a:r>
              <a:rPr lang="ru-RU" sz="2400" b="1" dirty="0">
                <a:solidFill>
                  <a:srgbClr val="808000"/>
                </a:solidFill>
                <a:cs typeface="+mn-cs"/>
              </a:rPr>
              <a:t>Цели отдельных СЕ</a:t>
            </a:r>
          </a:p>
          <a:p>
            <a:pPr algn="ctr">
              <a:defRPr/>
            </a:pPr>
            <a:endParaRPr lang="ru-RU" sz="2400" b="1" dirty="0">
              <a:solidFill>
                <a:srgbClr val="808000"/>
              </a:solidFill>
              <a:cs typeface="+mn-cs"/>
            </a:endParaRPr>
          </a:p>
          <a:p>
            <a:pPr algn="ctr">
              <a:defRPr/>
            </a:pPr>
            <a:r>
              <a:rPr lang="ru-RU" sz="2400" b="1" dirty="0">
                <a:solidFill>
                  <a:srgbClr val="808000"/>
                </a:solidFill>
                <a:cs typeface="+mn-cs"/>
              </a:rPr>
              <a:t>Цели функциональных подразделений</a:t>
            </a:r>
          </a:p>
          <a:p>
            <a:pPr algn="ctr">
              <a:defRPr/>
            </a:pPr>
            <a:endParaRPr lang="ru-RU" sz="2400" b="1" dirty="0">
              <a:solidFill>
                <a:srgbClr val="808000"/>
              </a:solidFill>
              <a:cs typeface="+mn-cs"/>
            </a:endParaRPr>
          </a:p>
          <a:p>
            <a:pPr algn="ctr">
              <a:defRPr/>
            </a:pPr>
            <a:r>
              <a:rPr lang="ru-RU" sz="2400" b="1" dirty="0">
                <a:solidFill>
                  <a:srgbClr val="CCCC00"/>
                </a:solidFill>
                <a:effectLst>
                  <a:outerShdw blurRad="38100" dist="38100" dir="2700000" algn="tl">
                    <a:srgbClr val="000000">
                      <a:alpha val="43137"/>
                    </a:srgbClr>
                  </a:outerShdw>
                </a:effectLst>
                <a:cs typeface="+mn-cs"/>
              </a:rPr>
              <a:t>Цели персонала</a:t>
            </a:r>
          </a:p>
        </p:txBody>
      </p:sp>
    </p:spTree>
  </p:cSld>
  <p:clrMapOvr>
    <a:masterClrMapping/>
  </p:clrMapOvr>
  <p:transition>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5"/>
          <p:cNvSpPr txBox="1">
            <a:spLocks noChangeArrowheads="1"/>
          </p:cNvSpPr>
          <p:nvPr/>
        </p:nvSpPr>
        <p:spPr bwMode="auto">
          <a:xfrm>
            <a:off x="0" y="428625"/>
            <a:ext cx="9144000" cy="369888"/>
          </a:xfrm>
          <a:prstGeom prst="rect">
            <a:avLst/>
          </a:prstGeom>
          <a:noFill/>
          <a:ln w="9525">
            <a:noFill/>
            <a:miter lim="800000"/>
            <a:headEnd/>
            <a:tailEnd/>
          </a:ln>
        </p:spPr>
        <p:txBody>
          <a:bodyPr>
            <a:spAutoFit/>
          </a:bodyPr>
          <a:lstStyle/>
          <a:p>
            <a:endParaRPr lang="ru-RU" altLang="ru-RU"/>
          </a:p>
        </p:txBody>
      </p:sp>
      <p:sp>
        <p:nvSpPr>
          <p:cNvPr id="38915" name="TextBox 6"/>
          <p:cNvSpPr txBox="1">
            <a:spLocks noChangeArrowheads="1"/>
          </p:cNvSpPr>
          <p:nvPr/>
        </p:nvSpPr>
        <p:spPr bwMode="auto">
          <a:xfrm>
            <a:off x="0" y="142875"/>
            <a:ext cx="9144000" cy="369888"/>
          </a:xfrm>
          <a:prstGeom prst="rect">
            <a:avLst/>
          </a:prstGeom>
          <a:noFill/>
          <a:ln w="9525">
            <a:noFill/>
            <a:miter lim="800000"/>
            <a:headEnd/>
            <a:tailEnd/>
          </a:ln>
        </p:spPr>
        <p:txBody>
          <a:bodyPr>
            <a:spAutoFit/>
          </a:bodyPr>
          <a:lstStyle/>
          <a:p>
            <a:endParaRPr lang="ru-RU" altLang="ru-RU"/>
          </a:p>
        </p:txBody>
      </p:sp>
      <p:sp>
        <p:nvSpPr>
          <p:cNvPr id="38916" name="TextBox 7"/>
          <p:cNvSpPr txBox="1">
            <a:spLocks noChangeArrowheads="1"/>
          </p:cNvSpPr>
          <p:nvPr/>
        </p:nvSpPr>
        <p:spPr bwMode="auto">
          <a:xfrm>
            <a:off x="0" y="214313"/>
            <a:ext cx="9358313" cy="369887"/>
          </a:xfrm>
          <a:prstGeom prst="rect">
            <a:avLst/>
          </a:prstGeom>
          <a:noFill/>
          <a:ln w="9525">
            <a:noFill/>
            <a:miter lim="800000"/>
            <a:headEnd/>
            <a:tailEnd/>
          </a:ln>
        </p:spPr>
        <p:txBody>
          <a:bodyPr>
            <a:spAutoFit/>
          </a:bodyPr>
          <a:lstStyle/>
          <a:p>
            <a:endParaRPr lang="ru-RU" altLang="ru-RU"/>
          </a:p>
        </p:txBody>
      </p:sp>
      <p:sp>
        <p:nvSpPr>
          <p:cNvPr id="11" name="TextBox 10"/>
          <p:cNvSpPr txBox="1"/>
          <p:nvPr/>
        </p:nvSpPr>
        <p:spPr>
          <a:xfrm>
            <a:off x="0" y="0"/>
            <a:ext cx="9144000" cy="5694363"/>
          </a:xfrm>
          <a:prstGeom prst="rect">
            <a:avLst/>
          </a:prstGeom>
          <a:noFill/>
        </p:spPr>
        <p:txBody>
          <a:bodyPr>
            <a:spAutoFit/>
          </a:bodyPr>
          <a:lstStyle/>
          <a:p>
            <a:pPr>
              <a:lnSpc>
                <a:spcPct val="150000"/>
              </a:lnSpc>
              <a:defRPr/>
            </a:pPr>
            <a:r>
              <a:rPr lang="ru-RU" sz="2400" b="1" dirty="0">
                <a:solidFill>
                  <a:srgbClr val="003300"/>
                </a:solidFill>
                <a:cs typeface="+mn-cs"/>
              </a:rPr>
              <a:t>Цели должны быть:</a:t>
            </a:r>
          </a:p>
          <a:p>
            <a:pPr marL="808038" indent="-446088">
              <a:lnSpc>
                <a:spcPct val="150000"/>
              </a:lnSpc>
              <a:buFont typeface="Wingdings" panose="05000000000000000000" pitchFamily="2" charset="2"/>
              <a:buChar char="Ø"/>
              <a:defRPr/>
            </a:pPr>
            <a:r>
              <a:rPr lang="ru-RU" sz="2000" dirty="0">
                <a:cs typeface="+mn-cs"/>
              </a:rPr>
              <a:t>ясными и понятными</a:t>
            </a:r>
          </a:p>
          <a:p>
            <a:pPr marL="808038" indent="-446088">
              <a:lnSpc>
                <a:spcPct val="150000"/>
              </a:lnSpc>
              <a:buFont typeface="Wingdings" panose="05000000000000000000" pitchFamily="2" charset="2"/>
              <a:buChar char="Ø"/>
              <a:defRPr/>
            </a:pPr>
            <a:r>
              <a:rPr lang="ru-RU" sz="2000" dirty="0">
                <a:cs typeface="+mn-cs"/>
              </a:rPr>
              <a:t>реальными и достижимыми</a:t>
            </a:r>
          </a:p>
          <a:p>
            <a:pPr marL="808038" indent="-446088">
              <a:lnSpc>
                <a:spcPct val="150000"/>
              </a:lnSpc>
              <a:buFont typeface="Wingdings" panose="05000000000000000000" pitchFamily="2" charset="2"/>
              <a:buChar char="Ø"/>
              <a:defRPr/>
            </a:pPr>
            <a:r>
              <a:rPr lang="ru-RU" sz="2000" dirty="0">
                <a:cs typeface="+mn-cs"/>
              </a:rPr>
              <a:t>конкретными и измеримыми </a:t>
            </a:r>
          </a:p>
          <a:p>
            <a:pPr marL="808038" indent="-446088">
              <a:lnSpc>
                <a:spcPct val="150000"/>
              </a:lnSpc>
              <a:buFont typeface="Wingdings" panose="05000000000000000000" pitchFamily="2" charset="2"/>
              <a:buChar char="Ø"/>
              <a:defRPr/>
            </a:pPr>
            <a:r>
              <a:rPr lang="ru-RU" sz="2000" dirty="0">
                <a:cs typeface="+mn-cs"/>
              </a:rPr>
              <a:t>согласованными и взаимно поддерживающими </a:t>
            </a:r>
          </a:p>
          <a:p>
            <a:pPr marL="808038" indent="-446088">
              <a:lnSpc>
                <a:spcPct val="150000"/>
              </a:lnSpc>
              <a:buFont typeface="Wingdings" panose="05000000000000000000" pitchFamily="2" charset="2"/>
              <a:buChar char="Ø"/>
              <a:defRPr/>
            </a:pPr>
            <a:r>
              <a:rPr lang="ru-RU" sz="2000" dirty="0">
                <a:cs typeface="+mn-cs"/>
              </a:rPr>
              <a:t>мотивированными </a:t>
            </a:r>
          </a:p>
          <a:p>
            <a:pPr marL="808038" indent="-446088">
              <a:lnSpc>
                <a:spcPct val="150000"/>
              </a:lnSpc>
              <a:buFont typeface="Wingdings" panose="05000000000000000000" pitchFamily="2" charset="2"/>
              <a:buChar char="Ø"/>
              <a:defRPr/>
            </a:pPr>
            <a:r>
              <a:rPr lang="ru-RU" sz="2000" dirty="0">
                <a:cs typeface="+mn-cs"/>
              </a:rPr>
              <a:t>логически построенными </a:t>
            </a:r>
          </a:p>
          <a:p>
            <a:pPr marL="361950">
              <a:lnSpc>
                <a:spcPct val="150000"/>
              </a:lnSpc>
              <a:defRPr/>
            </a:pPr>
            <a:endParaRPr lang="ru-RU" sz="800" dirty="0">
              <a:cs typeface="+mn-cs"/>
            </a:endParaRPr>
          </a:p>
          <a:p>
            <a:pPr>
              <a:lnSpc>
                <a:spcPct val="150000"/>
              </a:lnSpc>
              <a:defRPr/>
            </a:pPr>
            <a:r>
              <a:rPr lang="ru-RU" sz="2400" b="1" dirty="0">
                <a:solidFill>
                  <a:srgbClr val="003300"/>
                </a:solidFill>
                <a:cs typeface="+mn-cs"/>
              </a:rPr>
              <a:t>Цели должны включать: </a:t>
            </a:r>
          </a:p>
          <a:p>
            <a:pPr marL="808038" indent="-446088">
              <a:lnSpc>
                <a:spcPct val="150000"/>
              </a:lnSpc>
              <a:buFont typeface="Wingdings" panose="05000000000000000000" pitchFamily="2" charset="2"/>
              <a:buChar char="Ø"/>
              <a:defRPr/>
            </a:pPr>
            <a:r>
              <a:rPr lang="ru-RU" sz="2000" b="1" dirty="0">
                <a:solidFill>
                  <a:srgbClr val="003300"/>
                </a:solidFill>
                <a:cs typeface="+mn-cs"/>
              </a:rPr>
              <a:t>содержание </a:t>
            </a:r>
            <a:r>
              <a:rPr lang="ru-RU" sz="2000" i="1" dirty="0">
                <a:solidFill>
                  <a:srgbClr val="003300"/>
                </a:solidFill>
                <a:cs typeface="+mn-cs"/>
              </a:rPr>
              <a:t>(что я хочу достичь?) </a:t>
            </a:r>
          </a:p>
          <a:p>
            <a:pPr marL="808038" indent="-446088">
              <a:lnSpc>
                <a:spcPct val="150000"/>
              </a:lnSpc>
              <a:buFont typeface="Wingdings" panose="05000000000000000000" pitchFamily="2" charset="2"/>
              <a:buChar char="Ø"/>
              <a:defRPr/>
            </a:pPr>
            <a:r>
              <a:rPr lang="ru-RU" sz="2000" b="1" dirty="0">
                <a:solidFill>
                  <a:srgbClr val="003300"/>
                </a:solidFill>
                <a:cs typeface="+mn-cs"/>
              </a:rPr>
              <a:t>объём </a:t>
            </a:r>
            <a:r>
              <a:rPr lang="ru-RU" sz="2000" i="1" dirty="0">
                <a:solidFill>
                  <a:srgbClr val="003300"/>
                </a:solidFill>
                <a:cs typeface="+mn-cs"/>
              </a:rPr>
              <a:t>(сколько я хочу достичь?) </a:t>
            </a:r>
          </a:p>
          <a:p>
            <a:pPr marL="808038" indent="-446088">
              <a:lnSpc>
                <a:spcPct val="150000"/>
              </a:lnSpc>
              <a:buFont typeface="Wingdings" panose="05000000000000000000" pitchFamily="2" charset="2"/>
              <a:buChar char="Ø"/>
              <a:defRPr/>
            </a:pPr>
            <a:r>
              <a:rPr lang="ru-RU" sz="2000" b="1" dirty="0">
                <a:solidFill>
                  <a:srgbClr val="003300"/>
                </a:solidFill>
                <a:cs typeface="+mn-cs"/>
              </a:rPr>
              <a:t>время </a:t>
            </a:r>
            <a:r>
              <a:rPr lang="ru-RU" sz="2000" i="1" dirty="0">
                <a:solidFill>
                  <a:srgbClr val="003300"/>
                </a:solidFill>
                <a:cs typeface="+mn-cs"/>
              </a:rPr>
              <a:t>( когда я хочу достичь?) </a:t>
            </a:r>
          </a:p>
        </p:txBody>
      </p:sp>
      <p:sp>
        <p:nvSpPr>
          <p:cNvPr id="3891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891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8746126-E323-40C0-A06B-3FBC0AB5BE3D}" type="slidenum">
              <a:rPr lang="ru-RU" altLang="ru-RU" sz="800" smtClean="0">
                <a:solidFill>
                  <a:srgbClr val="003300"/>
                </a:solidFill>
                <a:latin typeface="Arial" charset="0"/>
                <a:cs typeface="Arial" charset="0"/>
              </a:rPr>
              <a:pPr fontAlgn="base">
                <a:spcBef>
                  <a:spcPct val="0"/>
                </a:spcBef>
                <a:spcAft>
                  <a:spcPct val="0"/>
                </a:spcAft>
              </a:pPr>
              <a:t>37</a:t>
            </a:fld>
            <a:endParaRPr lang="ru-RU" altLang="ru-RU" sz="800" smtClean="0">
              <a:solidFill>
                <a:srgbClr val="003300"/>
              </a:solidFill>
              <a:latin typeface="Arial" charset="0"/>
              <a:cs typeface="Arial" charset="0"/>
            </a:endParaRPr>
          </a:p>
        </p:txBody>
      </p:sp>
      <p:sp>
        <p:nvSpPr>
          <p:cNvPr id="38920" name="Прямоугольник 1"/>
          <p:cNvSpPr>
            <a:spLocks noChangeArrowheads="1"/>
          </p:cNvSpPr>
          <p:nvPr/>
        </p:nvSpPr>
        <p:spPr bwMode="auto">
          <a:xfrm>
            <a:off x="1187450" y="5672138"/>
            <a:ext cx="6840538" cy="1108075"/>
          </a:xfrm>
          <a:prstGeom prst="rect">
            <a:avLst/>
          </a:prstGeom>
          <a:noFill/>
          <a:ln w="9525">
            <a:noFill/>
            <a:miter lim="800000"/>
            <a:headEnd/>
            <a:tailEnd/>
          </a:ln>
        </p:spPr>
        <p:txBody>
          <a:bodyPr>
            <a:spAutoFit/>
          </a:bodyPr>
          <a:lstStyle/>
          <a:p>
            <a:pPr algn="ctr"/>
            <a:r>
              <a:rPr lang="ru-RU" altLang="ru-RU" sz="2200" b="1">
                <a:solidFill>
                  <a:srgbClr val="808000"/>
                </a:solidFill>
              </a:rPr>
              <a:t>отражать тот уровень, на который необходимо вывести деятельность   предприятия по обслуживанию потребителей</a:t>
            </a:r>
          </a:p>
        </p:txBody>
      </p:sp>
    </p:spTree>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25413" y="115888"/>
            <a:ext cx="8910637" cy="488950"/>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0">
              <a:defRPr/>
            </a:pPr>
            <a:r>
              <a:rPr lang="ru-RU" sz="2400" b="1" dirty="0">
                <a:solidFill>
                  <a:srgbClr val="003300"/>
                </a:solidFill>
                <a:latin typeface="Arial" panose="020B0604020202020204" pitchFamily="34" charset="0"/>
                <a:cs typeface="Arial" panose="020B0604020202020204" pitchFamily="34" charset="0"/>
              </a:rPr>
              <a:t>Задачи - предписанная работа</a:t>
            </a:r>
          </a:p>
        </p:txBody>
      </p:sp>
      <p:sp>
        <p:nvSpPr>
          <p:cNvPr id="3993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3994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4FFECBE-8352-4393-AA87-C7B3FEBF1005}" type="slidenum">
              <a:rPr lang="ru-RU" altLang="ru-RU" sz="800" smtClean="0">
                <a:solidFill>
                  <a:srgbClr val="003300"/>
                </a:solidFill>
                <a:latin typeface="Arial" charset="0"/>
                <a:cs typeface="Arial" charset="0"/>
              </a:rPr>
              <a:pPr fontAlgn="base">
                <a:spcBef>
                  <a:spcPct val="0"/>
                </a:spcBef>
                <a:spcAft>
                  <a:spcPct val="0"/>
                </a:spcAft>
              </a:pPr>
              <a:t>38</a:t>
            </a:fld>
            <a:endParaRPr lang="ru-RU" altLang="ru-RU" sz="800" smtClean="0">
              <a:solidFill>
                <a:srgbClr val="003300"/>
              </a:solidFill>
              <a:latin typeface="Arial" charset="0"/>
              <a:cs typeface="Arial" charset="0"/>
            </a:endParaRPr>
          </a:p>
        </p:txBody>
      </p:sp>
      <p:sp>
        <p:nvSpPr>
          <p:cNvPr id="3" name="Прямоугольник 2"/>
          <p:cNvSpPr/>
          <p:nvPr/>
        </p:nvSpPr>
        <p:spPr>
          <a:xfrm>
            <a:off x="9525" y="669925"/>
            <a:ext cx="9144000" cy="6078538"/>
          </a:xfrm>
          <a:prstGeom prst="rect">
            <a:avLst/>
          </a:prstGeom>
        </p:spPr>
        <p:txBody>
          <a:bodyPr>
            <a:spAutoFit/>
          </a:bodyPr>
          <a:lstStyle/>
          <a:p>
            <a:pPr algn="ctr" hangingPunct="0">
              <a:defRPr/>
            </a:pPr>
            <a:r>
              <a:rPr lang="ru-RU" b="1" dirty="0">
                <a:solidFill>
                  <a:srgbClr val="808000"/>
                </a:solidFill>
                <a:cs typeface="+mn-cs"/>
              </a:rPr>
              <a:t>серия работ или часть работы, которая должна быть выполнена определенным образом в определенные сроки.    </a:t>
            </a:r>
          </a:p>
          <a:p>
            <a:pPr algn="ctr" hangingPunct="0">
              <a:defRPr/>
            </a:pPr>
            <a:endParaRPr lang="ru-RU" sz="1000" dirty="0">
              <a:solidFill>
                <a:srgbClr val="003300"/>
              </a:solidFill>
              <a:cs typeface="+mn-cs"/>
            </a:endParaRPr>
          </a:p>
          <a:p>
            <a:pPr algn="ctr" hangingPunct="0">
              <a:defRPr/>
            </a:pPr>
            <a:r>
              <a:rPr lang="ru-RU" dirty="0">
                <a:solidFill>
                  <a:srgbClr val="003300"/>
                </a:solidFill>
                <a:cs typeface="+mn-cs"/>
              </a:rPr>
              <a:t>И то и другое определяются заранее. </a:t>
            </a:r>
          </a:p>
          <a:p>
            <a:pPr algn="just" hangingPunct="0">
              <a:defRPr/>
            </a:pPr>
            <a:endParaRPr lang="ru-RU" sz="1000" dirty="0">
              <a:solidFill>
                <a:srgbClr val="003300"/>
              </a:solidFill>
              <a:cs typeface="+mn-cs"/>
            </a:endParaRPr>
          </a:p>
          <a:p>
            <a:pPr algn="just" hangingPunct="0">
              <a:defRPr/>
            </a:pPr>
            <a:r>
              <a:rPr lang="ru-RU" b="1" dirty="0">
                <a:solidFill>
                  <a:srgbClr val="808000"/>
                </a:solidFill>
                <a:cs typeface="+mn-cs"/>
              </a:rPr>
              <a:t>Задачи предписываются не работнику, а его должности</a:t>
            </a:r>
            <a:r>
              <a:rPr lang="ru-RU" dirty="0">
                <a:solidFill>
                  <a:srgbClr val="808000"/>
                </a:solidFill>
                <a:cs typeface="+mn-cs"/>
              </a:rPr>
              <a:t>. </a:t>
            </a:r>
            <a:r>
              <a:rPr lang="ru-RU" dirty="0">
                <a:solidFill>
                  <a:srgbClr val="003300"/>
                </a:solidFill>
                <a:cs typeface="+mn-cs"/>
              </a:rPr>
              <a:t>В соответствии со структурой организации каждая должность включает ряд задач, обеспечивающих достижение целей организации.</a:t>
            </a:r>
          </a:p>
          <a:p>
            <a:pPr hangingPunct="0">
              <a:defRPr/>
            </a:pPr>
            <a:r>
              <a:rPr lang="ru-RU" dirty="0">
                <a:solidFill>
                  <a:srgbClr val="003300"/>
                </a:solidFill>
                <a:cs typeface="+mn-cs"/>
              </a:rPr>
              <a:t> </a:t>
            </a:r>
          </a:p>
          <a:p>
            <a:pPr hangingPunct="0">
              <a:defRPr/>
            </a:pPr>
            <a:r>
              <a:rPr lang="ru-RU" b="1" dirty="0">
                <a:solidFill>
                  <a:srgbClr val="808000"/>
                </a:solidFill>
                <a:cs typeface="+mn-cs"/>
              </a:rPr>
              <a:t>Характеристика задач</a:t>
            </a:r>
            <a:r>
              <a:rPr lang="ru-RU" dirty="0">
                <a:solidFill>
                  <a:srgbClr val="808000"/>
                </a:solidFill>
                <a:cs typeface="+mn-cs"/>
              </a:rPr>
              <a:t>: </a:t>
            </a:r>
            <a:r>
              <a:rPr lang="ru-RU" dirty="0">
                <a:solidFill>
                  <a:srgbClr val="003300"/>
                </a:solidFill>
                <a:cs typeface="+mn-cs"/>
              </a:rPr>
              <a:t>(три категории) </a:t>
            </a:r>
          </a:p>
          <a:p>
            <a:pPr marL="542925" indent="-277813" hangingPunct="0">
              <a:lnSpc>
                <a:spcPct val="150000"/>
              </a:lnSpc>
              <a:buFont typeface="Wingdings" panose="05000000000000000000" pitchFamily="2" charset="2"/>
              <a:buChar char="ü"/>
              <a:defRPr/>
            </a:pPr>
            <a:r>
              <a:rPr lang="ru-RU" dirty="0">
                <a:solidFill>
                  <a:srgbClr val="003300"/>
                </a:solidFill>
                <a:cs typeface="+mn-cs"/>
              </a:rPr>
              <a:t>работа с людьми, </a:t>
            </a:r>
          </a:p>
          <a:p>
            <a:pPr marL="542925" indent="-277813" hangingPunct="0">
              <a:lnSpc>
                <a:spcPct val="150000"/>
              </a:lnSpc>
              <a:buFont typeface="Wingdings" panose="05000000000000000000" pitchFamily="2" charset="2"/>
              <a:buChar char="ü"/>
              <a:defRPr/>
            </a:pPr>
            <a:r>
              <a:rPr lang="ru-RU" dirty="0">
                <a:solidFill>
                  <a:srgbClr val="003300"/>
                </a:solidFill>
                <a:cs typeface="+mn-cs"/>
              </a:rPr>
              <a:t>работа с предметами,</a:t>
            </a:r>
          </a:p>
          <a:p>
            <a:pPr marL="542925" indent="-277813" hangingPunct="0">
              <a:lnSpc>
                <a:spcPct val="150000"/>
              </a:lnSpc>
              <a:buFont typeface="Wingdings" panose="05000000000000000000" pitchFamily="2" charset="2"/>
              <a:buChar char="ü"/>
              <a:defRPr/>
            </a:pPr>
            <a:r>
              <a:rPr lang="ru-RU" dirty="0">
                <a:solidFill>
                  <a:srgbClr val="003300"/>
                </a:solidFill>
                <a:cs typeface="+mn-cs"/>
              </a:rPr>
              <a:t>работа с информацией.</a:t>
            </a:r>
          </a:p>
          <a:p>
            <a:pPr hangingPunct="0">
              <a:defRPr/>
            </a:pPr>
            <a:r>
              <a:rPr lang="ru-RU" i="1" dirty="0">
                <a:solidFill>
                  <a:srgbClr val="003300"/>
                </a:solidFill>
                <a:cs typeface="+mn-cs"/>
              </a:rPr>
              <a:t>Работа людей на конвейере- работа с предметами, работа мастера - работа с людьми, работа бухгалтера - работа с информацией.</a:t>
            </a:r>
          </a:p>
          <a:p>
            <a:pPr hangingPunct="0">
              <a:defRPr/>
            </a:pPr>
            <a:endParaRPr lang="ru-RU" dirty="0">
              <a:solidFill>
                <a:srgbClr val="003300"/>
              </a:solidFill>
              <a:cs typeface="+mn-cs"/>
            </a:endParaRPr>
          </a:p>
          <a:p>
            <a:pPr algn="just" hangingPunct="0">
              <a:defRPr/>
            </a:pPr>
            <a:r>
              <a:rPr lang="ru-RU" b="1" dirty="0">
                <a:solidFill>
                  <a:srgbClr val="808000"/>
                </a:solidFill>
                <a:cs typeface="+mn-cs"/>
              </a:rPr>
              <a:t>Время выполнения и частота повторения - характеристики задач</a:t>
            </a:r>
            <a:r>
              <a:rPr lang="ru-RU" dirty="0">
                <a:solidFill>
                  <a:srgbClr val="808000"/>
                </a:solidFill>
                <a:cs typeface="+mn-cs"/>
              </a:rPr>
              <a:t>. </a:t>
            </a:r>
            <a:r>
              <a:rPr lang="ru-RU" dirty="0">
                <a:solidFill>
                  <a:srgbClr val="003300"/>
                </a:solidFill>
                <a:cs typeface="+mn-cs"/>
              </a:rPr>
              <a:t>По мере перехода управленческой работы от низшего уровня к высшему увеличивается время выполнения работы, уменьшается монотонность и повторяемость. Машинная операция по точению повторяется десятки раз в день, а работа по разработке новой структуры </a:t>
            </a:r>
            <a:r>
              <a:rPr lang="ru-RU">
                <a:solidFill>
                  <a:srgbClr val="003300"/>
                </a:solidFill>
                <a:cs typeface="+mn-cs"/>
              </a:rPr>
              <a:t>организации занимает </a:t>
            </a:r>
            <a:r>
              <a:rPr lang="ru-RU" dirty="0">
                <a:solidFill>
                  <a:srgbClr val="003300"/>
                </a:solidFill>
                <a:cs typeface="+mn-cs"/>
              </a:rPr>
              <a:t>несколько часов или дней.</a:t>
            </a:r>
          </a:p>
        </p:txBody>
      </p:sp>
    </p:spTree>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25413" y="115888"/>
            <a:ext cx="8910637" cy="720725"/>
          </a:xfrm>
          <a:prstGeom prst="round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0">
              <a:defRPr/>
            </a:pPr>
            <a:r>
              <a:rPr lang="ru-RU" sz="2400" b="1" dirty="0">
                <a:solidFill>
                  <a:srgbClr val="003300"/>
                </a:solidFill>
                <a:latin typeface="Arial" panose="020B0604020202020204" pitchFamily="34" charset="0"/>
                <a:cs typeface="Arial" panose="020B0604020202020204" pitchFamily="34" charset="0"/>
              </a:rPr>
              <a:t>Технология - </a:t>
            </a:r>
            <a:r>
              <a:rPr lang="ru-RU" sz="2000" dirty="0">
                <a:solidFill>
                  <a:srgbClr val="003300"/>
                </a:solidFill>
                <a:latin typeface="Arial" panose="020B0604020202020204" pitchFamily="34" charset="0"/>
                <a:cs typeface="Arial" panose="020B0604020202020204" pitchFamily="34" charset="0"/>
              </a:rPr>
              <a:t>средство преобразования сырья в искомые продукты или услуги</a:t>
            </a:r>
          </a:p>
        </p:txBody>
      </p:sp>
      <p:sp>
        <p:nvSpPr>
          <p:cNvPr id="4096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096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5B2EB16-47D3-4D07-AE3E-41301C9A1E4F}" type="slidenum">
              <a:rPr lang="ru-RU" altLang="ru-RU" sz="800" smtClean="0">
                <a:solidFill>
                  <a:srgbClr val="003300"/>
                </a:solidFill>
                <a:latin typeface="Arial" charset="0"/>
                <a:cs typeface="Arial" charset="0"/>
              </a:rPr>
              <a:pPr fontAlgn="base">
                <a:spcBef>
                  <a:spcPct val="0"/>
                </a:spcBef>
                <a:spcAft>
                  <a:spcPct val="0"/>
                </a:spcAft>
              </a:pPr>
              <a:t>39</a:t>
            </a:fld>
            <a:endParaRPr lang="ru-RU" altLang="ru-RU" sz="800" smtClean="0">
              <a:solidFill>
                <a:srgbClr val="003300"/>
              </a:solidFill>
              <a:latin typeface="Arial" charset="0"/>
              <a:cs typeface="Arial" charset="0"/>
            </a:endParaRPr>
          </a:p>
        </p:txBody>
      </p:sp>
      <p:sp>
        <p:nvSpPr>
          <p:cNvPr id="40965" name="Прямоугольник 1"/>
          <p:cNvSpPr>
            <a:spLocks noChangeArrowheads="1"/>
          </p:cNvSpPr>
          <p:nvPr/>
        </p:nvSpPr>
        <p:spPr bwMode="auto">
          <a:xfrm>
            <a:off x="9525" y="854075"/>
            <a:ext cx="9144000" cy="6032500"/>
          </a:xfrm>
          <a:prstGeom prst="rect">
            <a:avLst/>
          </a:prstGeom>
          <a:noFill/>
          <a:ln w="9525">
            <a:noFill/>
            <a:miter lim="800000"/>
            <a:headEnd/>
            <a:tailEnd/>
          </a:ln>
        </p:spPr>
        <p:txBody>
          <a:bodyPr>
            <a:spAutoFit/>
          </a:bodyPr>
          <a:lstStyle/>
          <a:p>
            <a:pPr algn="just"/>
            <a:r>
              <a:rPr lang="ru-RU" altLang="ru-RU">
                <a:solidFill>
                  <a:srgbClr val="003300"/>
                </a:solidFill>
              </a:rPr>
              <a:t>Задачи и технология связаны между собой. Выполнение задачи включает использование конкретной технологии  как средства преобразования материала, информации, поступающих на входе, в форму, получаемую на выходе. Наиболее значимым компонентом является процесс, с помощью которого исходные материалы преобразуются в желаемый на выходе продукт, а не машины, оборудование или сырье. </a:t>
            </a:r>
          </a:p>
          <a:p>
            <a:pPr algn="just"/>
            <a:endParaRPr lang="ru-RU" altLang="ru-RU" sz="800">
              <a:solidFill>
                <a:srgbClr val="003300"/>
              </a:solidFill>
            </a:endParaRPr>
          </a:p>
          <a:p>
            <a:pPr algn="ctr"/>
            <a:r>
              <a:rPr lang="ru-RU" altLang="ru-RU" b="1" i="1">
                <a:solidFill>
                  <a:srgbClr val="CCCC00"/>
                </a:solidFill>
              </a:rPr>
              <a:t>Технология - способ, который позволяет осуществить подобное преобразование.</a:t>
            </a:r>
          </a:p>
          <a:p>
            <a:pPr algn="just"/>
            <a:endParaRPr lang="ru-RU" altLang="ru-RU" sz="800" i="1">
              <a:solidFill>
                <a:srgbClr val="003300"/>
              </a:solidFill>
            </a:endParaRPr>
          </a:p>
          <a:p>
            <a:pPr algn="just"/>
            <a:r>
              <a:rPr lang="ru-RU" altLang="ru-RU" b="1">
                <a:solidFill>
                  <a:srgbClr val="808000"/>
                </a:solidFill>
              </a:rPr>
              <a:t>Содержание и характер работы изменялись в соответствии с развитием специализации.  </a:t>
            </a:r>
            <a:r>
              <a:rPr lang="ru-RU" altLang="ru-RU">
                <a:solidFill>
                  <a:srgbClr val="003300"/>
                </a:solidFill>
              </a:rPr>
              <a:t>Специализация задач ведет к росту прибыли, так как растет производительность труда и, следовательно, снижаются издержки. Поэтому имеет место тенденция к расширению специализации, дроблению работы на все более мелкие операции.</a:t>
            </a:r>
          </a:p>
          <a:p>
            <a:pPr algn="just"/>
            <a:endParaRPr lang="ru-RU" altLang="ru-RU" sz="800" i="1">
              <a:solidFill>
                <a:srgbClr val="003300"/>
              </a:solidFill>
            </a:endParaRPr>
          </a:p>
          <a:p>
            <a:pPr algn="just" hangingPunct="0"/>
            <a:r>
              <a:rPr lang="ru-RU" altLang="ru-RU" sz="1600" i="1">
                <a:solidFill>
                  <a:srgbClr val="003300"/>
                </a:solidFill>
              </a:rPr>
              <a:t>Без разделения труда рабочий вряд ли бы сделал больше одной булавки в день. При соответствующем разделении труда на рабочих местах выполняется 18 отдельных операций: вытягивание, распрямление, разрезка проволоки, затачивание концов, завивка головки, даже насадка булавок на бумагу. Десять человек, работая вместе, изготавливают 48 тыс. булавок в день, 4800 на одного рабочего. </a:t>
            </a:r>
          </a:p>
          <a:p>
            <a:pPr algn="just" hangingPunct="0"/>
            <a:endParaRPr lang="ru-RU" altLang="ru-RU" sz="800">
              <a:solidFill>
                <a:srgbClr val="003300"/>
              </a:solidFill>
            </a:endParaRPr>
          </a:p>
          <a:p>
            <a:pPr algn="ctr" hangingPunct="0"/>
            <a:r>
              <a:rPr lang="ru-RU" altLang="ru-RU" sz="1600" b="1" i="1">
                <a:solidFill>
                  <a:srgbClr val="808000"/>
                </a:solidFill>
              </a:rPr>
              <a:t>Если бы они делали все это независимо друг от друга, без соответствующего разделения труда, то произвели бы лишь 10 всего булавок.</a:t>
            </a:r>
            <a:endParaRPr lang="ru-RU" altLang="ru-RU" sz="1600" b="1">
              <a:solidFill>
                <a:srgbClr val="808000"/>
              </a:solidFill>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Прямоугольник 6"/>
          <p:cNvSpPr>
            <a:spLocks noChangeArrowheads="1"/>
          </p:cNvSpPr>
          <p:nvPr/>
        </p:nvSpPr>
        <p:spPr bwMode="auto">
          <a:xfrm>
            <a:off x="-1588" y="1773238"/>
            <a:ext cx="9145588" cy="2862262"/>
          </a:xfrm>
          <a:prstGeom prst="rect">
            <a:avLst/>
          </a:prstGeom>
          <a:solidFill>
            <a:srgbClr val="003300"/>
          </a:solidFill>
          <a:ln w="9525">
            <a:solidFill>
              <a:srgbClr val="3E1F00"/>
            </a:solidFill>
            <a:miter lim="800000"/>
            <a:headEnd/>
            <a:tailEnd/>
          </a:ln>
        </p:spPr>
        <p:txBody>
          <a:bodyPr>
            <a:spAutoFit/>
          </a:bodyPr>
          <a:lstStyle/>
          <a:p>
            <a:pPr marL="342900" indent="-342900" algn="ctr"/>
            <a:endParaRPr lang="en-US" altLang="ru-RU" sz="3600" b="1">
              <a:solidFill>
                <a:schemeClr val="bg2"/>
              </a:solidFill>
            </a:endParaRPr>
          </a:p>
          <a:p>
            <a:pPr marL="342900" indent="-342900" algn="ctr"/>
            <a:r>
              <a:rPr lang="ru-RU" altLang="ru-RU" sz="3600" b="1">
                <a:solidFill>
                  <a:schemeClr val="bg2"/>
                </a:solidFill>
              </a:rPr>
              <a:t>Тема 1. </a:t>
            </a:r>
            <a:r>
              <a:rPr lang="ru-RU" altLang="ru-RU" sz="3600" b="1">
                <a:solidFill>
                  <a:schemeClr val="bg1"/>
                </a:solidFill>
              </a:rPr>
              <a:t>Менеджмент как вид профессиональной </a:t>
            </a:r>
          </a:p>
          <a:p>
            <a:pPr marL="342900" indent="-342900" algn="ctr"/>
            <a:r>
              <a:rPr lang="ru-RU" altLang="ru-RU" sz="3600" b="1">
                <a:solidFill>
                  <a:schemeClr val="bg1"/>
                </a:solidFill>
              </a:rPr>
              <a:t>деятельности</a:t>
            </a:r>
            <a:r>
              <a:rPr lang="ru-RU" altLang="ru-RU" sz="3600" b="1">
                <a:solidFill>
                  <a:schemeClr val="bg2"/>
                </a:solidFill>
              </a:rPr>
              <a:t>.</a:t>
            </a:r>
            <a:endParaRPr lang="en-US" altLang="ru-RU" sz="3600" b="1">
              <a:solidFill>
                <a:schemeClr val="bg2"/>
              </a:solidFill>
            </a:endParaRPr>
          </a:p>
          <a:p>
            <a:pPr marL="342900" indent="-342900" algn="ctr"/>
            <a:endParaRPr lang="ru-RU" altLang="ru-RU" sz="3600" b="1">
              <a:solidFill>
                <a:schemeClr val="bg2"/>
              </a:solidFill>
            </a:endParaRPr>
          </a:p>
        </p:txBody>
      </p:sp>
      <p:sp>
        <p:nvSpPr>
          <p:cNvPr id="512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12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B136CE5-4749-4283-9377-E5ABA652DEC2}" type="slidenum">
              <a:rPr lang="ru-RU" altLang="ru-RU" sz="800" smtClean="0">
                <a:solidFill>
                  <a:srgbClr val="003300"/>
                </a:solidFill>
                <a:latin typeface="Arial" charset="0"/>
                <a:cs typeface="Arial" charset="0"/>
              </a:rPr>
              <a:pPr fontAlgn="base">
                <a:spcBef>
                  <a:spcPct val="0"/>
                </a:spcBef>
                <a:spcAft>
                  <a:spcPct val="0"/>
                </a:spcAft>
              </a:pPr>
              <a:t>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0" y="260350"/>
            <a:ext cx="9144000" cy="6002338"/>
          </a:xfrm>
          <a:prstGeom prst="rect">
            <a:avLst/>
          </a:prstGeom>
          <a:noFill/>
          <a:ln w="9525">
            <a:noFill/>
            <a:miter lim="800000"/>
            <a:headEnd/>
            <a:tailEnd/>
          </a:ln>
        </p:spPr>
        <p:txBody>
          <a:bodyPr>
            <a:spAutoFit/>
          </a:bodyPr>
          <a:lstStyle/>
          <a:p>
            <a:pPr algn="just" hangingPunct="0"/>
            <a:r>
              <a:rPr lang="ru-RU" altLang="ru-RU" sz="2400" b="1">
                <a:solidFill>
                  <a:srgbClr val="CCCC00"/>
                </a:solidFill>
              </a:rPr>
              <a:t>Стандартизация </a:t>
            </a:r>
            <a:r>
              <a:rPr lang="ru-RU" altLang="ru-RU" b="1">
                <a:solidFill>
                  <a:srgbClr val="808000"/>
                </a:solidFill>
              </a:rPr>
              <a:t>стимулировала повышение специализации и позволила применять неквалифицированный и малоквалифицированный труд, на котором основано массовое производство товаров и услуг. </a:t>
            </a:r>
          </a:p>
          <a:p>
            <a:pPr algn="just" hangingPunct="0"/>
            <a:endParaRPr lang="ru-RU" altLang="ru-RU" b="1">
              <a:solidFill>
                <a:srgbClr val="003300"/>
              </a:solidFill>
            </a:endParaRPr>
          </a:p>
          <a:p>
            <a:pPr algn="just" hangingPunct="0"/>
            <a:endParaRPr lang="ru-RU" altLang="ru-RU" b="1">
              <a:solidFill>
                <a:srgbClr val="003300"/>
              </a:solidFill>
            </a:endParaRPr>
          </a:p>
          <a:p>
            <a:pPr algn="ctr" hangingPunct="0"/>
            <a:r>
              <a:rPr lang="ru-RU" altLang="ru-RU" b="1">
                <a:solidFill>
                  <a:srgbClr val="808000"/>
                </a:solidFill>
              </a:rPr>
              <a:t>Даже в товарах, выпускаемых по индивидуальному заказу, используют стандартные компоненты.</a:t>
            </a:r>
          </a:p>
          <a:p>
            <a:pPr algn="just" hangingPunct="0"/>
            <a:r>
              <a:rPr lang="ru-RU" altLang="ru-RU">
                <a:solidFill>
                  <a:srgbClr val="003300"/>
                </a:solidFill>
              </a:rPr>
              <a:t> </a:t>
            </a:r>
          </a:p>
          <a:p>
            <a:pPr algn="just" hangingPunct="0"/>
            <a:r>
              <a:rPr lang="ru-RU" altLang="ru-RU" b="1">
                <a:solidFill>
                  <a:srgbClr val="808000"/>
                </a:solidFill>
              </a:rPr>
              <a:t>Конвейерные сборочные линии</a:t>
            </a:r>
            <a:r>
              <a:rPr lang="ru-RU" altLang="ru-RU">
                <a:solidFill>
                  <a:srgbClr val="003300"/>
                </a:solidFill>
              </a:rPr>
              <a:t>, предложенные Г.Фордом в 1913 году, позволили существенно сократить время на сборку и общие затраты. На конвейере Форда модель автомобиля “Ти” стала стоить 290 $ по розничной цене, вместо 2100$ по оптовой цене автомобиля у конкурента, сборка которого велась на стационарном месте. </a:t>
            </a:r>
          </a:p>
          <a:p>
            <a:pPr algn="just" hangingPunct="0"/>
            <a:endParaRPr lang="ru-RU" altLang="ru-RU">
              <a:solidFill>
                <a:srgbClr val="003300"/>
              </a:solidFill>
            </a:endParaRPr>
          </a:p>
          <a:p>
            <a:pPr algn="just" hangingPunct="0"/>
            <a:r>
              <a:rPr lang="ru-RU" altLang="ru-RU">
                <a:solidFill>
                  <a:srgbClr val="003300"/>
                </a:solidFill>
              </a:rPr>
              <a:t>Дальнейшее развитие конвейерного производства сопровождалось повышением специализации операций.  В настоящее время рабочий изо дня в день выполняет на конвейере  одну стандартную операцию.</a:t>
            </a:r>
          </a:p>
          <a:p>
            <a:pPr algn="just" hangingPunct="0"/>
            <a:r>
              <a:rPr lang="ru-RU" altLang="ru-RU">
                <a:solidFill>
                  <a:srgbClr val="003300"/>
                </a:solidFill>
              </a:rPr>
              <a:t> </a:t>
            </a:r>
          </a:p>
          <a:p>
            <a:pPr algn="just" hangingPunct="0"/>
            <a:endParaRPr lang="ru-RU" altLang="ru-RU" b="1">
              <a:solidFill>
                <a:srgbClr val="003300"/>
              </a:solidFill>
            </a:endParaRPr>
          </a:p>
          <a:p>
            <a:pPr algn="ctr"/>
            <a:r>
              <a:rPr lang="ru-RU" altLang="ru-RU" b="1">
                <a:solidFill>
                  <a:srgbClr val="808000"/>
                </a:solidFill>
              </a:rPr>
              <a:t>Стандартизация, механизация  и конвейер оказали глубокое влияние на организацию производства и управление. </a:t>
            </a:r>
            <a:endParaRPr lang="ru-RU" altLang="ru-RU">
              <a:solidFill>
                <a:srgbClr val="808000"/>
              </a:solidFill>
            </a:endParaRPr>
          </a:p>
        </p:txBody>
      </p:sp>
      <p:sp>
        <p:nvSpPr>
          <p:cNvPr id="4198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198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F51D121-B6D2-43F4-A593-8D7388B65061}" type="slidenum">
              <a:rPr lang="ru-RU" altLang="ru-RU" sz="800" smtClean="0">
                <a:solidFill>
                  <a:srgbClr val="003300"/>
                </a:solidFill>
                <a:latin typeface="Arial" charset="0"/>
                <a:cs typeface="Arial" charset="0"/>
              </a:rPr>
              <a:pPr fontAlgn="base">
                <a:spcBef>
                  <a:spcPct val="0"/>
                </a:spcBef>
                <a:spcAft>
                  <a:spcPct val="0"/>
                </a:spcAft>
              </a:pPr>
              <a:t>40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70688"/>
          </a:xfrm>
          <a:prstGeom prst="rect">
            <a:avLst/>
          </a:prstGeom>
          <a:noFill/>
        </p:spPr>
        <p:txBody>
          <a:bodyPr>
            <a:spAutoFit/>
          </a:bodyPr>
          <a:lstStyle/>
          <a:p>
            <a:pPr algn="ctr" hangingPunct="0">
              <a:defRPr/>
            </a:pPr>
            <a:r>
              <a:rPr lang="ru-RU" sz="2400" b="1" dirty="0">
                <a:solidFill>
                  <a:srgbClr val="808000"/>
                </a:solidFill>
                <a:cs typeface="+mn-cs"/>
              </a:rPr>
              <a:t>Классификация технологии:</a:t>
            </a:r>
          </a:p>
          <a:p>
            <a:pPr hangingPunct="0">
              <a:defRPr/>
            </a:pPr>
            <a:r>
              <a:rPr lang="ru-RU" sz="1000" dirty="0">
                <a:solidFill>
                  <a:srgbClr val="003300"/>
                </a:solidFill>
                <a:cs typeface="+mn-cs"/>
              </a:rPr>
              <a:t> </a:t>
            </a:r>
          </a:p>
          <a:p>
            <a:pPr marL="342900" indent="-342900" algn="just" hangingPunct="0">
              <a:buFont typeface="Wingdings" panose="05000000000000000000" pitchFamily="2" charset="2"/>
              <a:buChar char="§"/>
              <a:defRPr/>
            </a:pPr>
            <a:r>
              <a:rPr lang="ru-RU" sz="2000" b="1" dirty="0">
                <a:solidFill>
                  <a:srgbClr val="CCCC00"/>
                </a:solidFill>
                <a:cs typeface="+mn-cs"/>
              </a:rPr>
              <a:t>Единичное, мелкосерийное и индивидуальное производство - </a:t>
            </a:r>
            <a:r>
              <a:rPr lang="ru-RU" dirty="0">
                <a:solidFill>
                  <a:srgbClr val="003300"/>
                </a:solidFill>
                <a:cs typeface="+mn-cs"/>
              </a:rPr>
              <a:t>одновременно изготавливается одно </a:t>
            </a:r>
            <a:r>
              <a:rPr lang="ru-RU">
                <a:solidFill>
                  <a:srgbClr val="003300"/>
                </a:solidFill>
                <a:cs typeface="+mn-cs"/>
              </a:rPr>
              <a:t>или небольшая серия </a:t>
            </a:r>
            <a:r>
              <a:rPr lang="ru-RU" dirty="0">
                <a:solidFill>
                  <a:srgbClr val="003300"/>
                </a:solidFill>
                <a:cs typeface="+mn-cs"/>
              </a:rPr>
              <a:t>одинаковых изделий для определенного покупателя или в качестве опытного образца.   </a:t>
            </a:r>
          </a:p>
          <a:p>
            <a:pPr hangingPunct="0">
              <a:defRPr/>
            </a:pPr>
            <a:r>
              <a:rPr lang="ru-RU" sz="800" dirty="0">
                <a:solidFill>
                  <a:srgbClr val="003300"/>
                </a:solidFill>
                <a:cs typeface="+mn-cs"/>
              </a:rPr>
              <a:t> </a:t>
            </a:r>
          </a:p>
          <a:p>
            <a:pPr marL="342900" indent="-342900" algn="just" hangingPunct="0">
              <a:buFont typeface="Wingdings" panose="05000000000000000000" pitchFamily="2" charset="2"/>
              <a:buChar char="§"/>
              <a:defRPr/>
            </a:pPr>
            <a:r>
              <a:rPr lang="ru-RU" sz="2000" b="1" dirty="0">
                <a:solidFill>
                  <a:srgbClr val="CCCC00"/>
                </a:solidFill>
                <a:cs typeface="+mn-cs"/>
              </a:rPr>
              <a:t>Массовое или крупносерийное производство </a:t>
            </a:r>
            <a:r>
              <a:rPr lang="ru-RU" dirty="0">
                <a:solidFill>
                  <a:srgbClr val="CCCC00"/>
                </a:solidFill>
                <a:cs typeface="+mn-cs"/>
              </a:rPr>
              <a:t>-  </a:t>
            </a:r>
            <a:r>
              <a:rPr lang="ru-RU" dirty="0">
                <a:solidFill>
                  <a:srgbClr val="003300"/>
                </a:solidFill>
                <a:cs typeface="+mn-cs"/>
              </a:rPr>
              <a:t>производится большое количество идентичных или очень похожих изделий. Для него характерны механизация, стандартизация и конвейерный способ сборки.</a:t>
            </a:r>
          </a:p>
          <a:p>
            <a:pPr hangingPunct="0">
              <a:defRPr/>
            </a:pPr>
            <a:r>
              <a:rPr lang="ru-RU" sz="800" dirty="0">
                <a:solidFill>
                  <a:srgbClr val="003300"/>
                </a:solidFill>
                <a:cs typeface="+mn-cs"/>
              </a:rPr>
              <a:t> </a:t>
            </a:r>
          </a:p>
          <a:p>
            <a:pPr marL="342900" indent="-342900" algn="just" hangingPunct="0">
              <a:buFont typeface="Wingdings" panose="05000000000000000000" pitchFamily="2" charset="2"/>
              <a:buChar char="§"/>
              <a:defRPr/>
            </a:pPr>
            <a:r>
              <a:rPr lang="ru-RU" sz="2000" b="1" dirty="0">
                <a:solidFill>
                  <a:srgbClr val="CCCC00"/>
                </a:solidFill>
                <a:cs typeface="+mn-cs"/>
              </a:rPr>
              <a:t>Непрерывное производство - </a:t>
            </a:r>
            <a:r>
              <a:rPr lang="ru-RU" dirty="0">
                <a:solidFill>
                  <a:srgbClr val="003300"/>
                </a:solidFill>
                <a:cs typeface="+mn-cs"/>
              </a:rPr>
              <a:t>использует автоматизированное оборудование, работающее круглые сутки для непрерывного изготовления в больших объемах одинакового по характеристикам продукта (переработка нефти, сталеплавильное и медеплавильное производство, работа электростанций).</a:t>
            </a:r>
          </a:p>
          <a:p>
            <a:pPr algn="ctr" hangingPunct="0">
              <a:defRPr/>
            </a:pPr>
            <a:endParaRPr lang="ru-RU" sz="1000" b="1" dirty="0">
              <a:solidFill>
                <a:srgbClr val="808000"/>
              </a:solidFill>
              <a:cs typeface="+mn-cs"/>
            </a:endParaRPr>
          </a:p>
          <a:p>
            <a:pPr algn="ctr" hangingPunct="0">
              <a:defRPr/>
            </a:pPr>
            <a:r>
              <a:rPr lang="ru-RU" b="1" dirty="0">
                <a:solidFill>
                  <a:srgbClr val="808000"/>
                </a:solidFill>
                <a:cs typeface="+mn-cs"/>
              </a:rPr>
              <a:t>Каждый из приведенных типов технологий имеет свои преимущества и лучшим образом соответствует выполнению определенных задач и достижению целей.</a:t>
            </a:r>
          </a:p>
          <a:p>
            <a:pPr hangingPunct="0">
              <a:defRPr/>
            </a:pPr>
            <a:r>
              <a:rPr lang="ru-RU" dirty="0">
                <a:solidFill>
                  <a:srgbClr val="003300"/>
                </a:solidFill>
                <a:cs typeface="+mn-cs"/>
              </a:rPr>
              <a:t> </a:t>
            </a:r>
          </a:p>
          <a:p>
            <a:pPr algn="just" hangingPunct="0">
              <a:defRPr/>
            </a:pPr>
            <a:r>
              <a:rPr lang="ru-RU" sz="1600" i="1" dirty="0">
                <a:solidFill>
                  <a:srgbClr val="003300"/>
                </a:solidFill>
                <a:cs typeface="+mn-cs"/>
              </a:rPr>
              <a:t>Автомобиль “Феррари”, производимый по индивидуальным заказам, превосходит по своим характеристикам любой автомобиль массового производства. Однако, последние стоят намного дешевле и более приспособлены для среднего водителя и средних дорог. Такие машины удовлетворяют потребности многих людей.</a:t>
            </a:r>
          </a:p>
          <a:p>
            <a:pPr algn="just" hangingPunct="0">
              <a:defRPr/>
            </a:pPr>
            <a:r>
              <a:rPr lang="ru-RU" dirty="0">
                <a:solidFill>
                  <a:srgbClr val="003300"/>
                </a:solidFill>
                <a:cs typeface="+mn-cs"/>
              </a:rPr>
              <a:t> </a:t>
            </a:r>
          </a:p>
          <a:p>
            <a:pPr algn="ctr" hangingPunct="0">
              <a:defRPr/>
            </a:pPr>
            <a:r>
              <a:rPr lang="ru-RU" sz="1600" b="1" dirty="0">
                <a:solidFill>
                  <a:srgbClr val="808000"/>
                </a:solidFill>
                <a:cs typeface="+mn-cs"/>
              </a:rPr>
              <a:t>Потребитель определяет окончательную пригодность той или иной технологии</a:t>
            </a:r>
            <a:endParaRPr lang="ru-RU" sz="1600" dirty="0">
              <a:solidFill>
                <a:srgbClr val="808000"/>
              </a:solidFill>
              <a:cs typeface="+mn-cs"/>
            </a:endParaRPr>
          </a:p>
        </p:txBody>
      </p:sp>
      <p:sp>
        <p:nvSpPr>
          <p:cNvPr id="4301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301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6BE0813-4502-490B-8298-24C6D5271302}" type="slidenum">
              <a:rPr lang="ru-RU" altLang="ru-RU" sz="800" smtClean="0">
                <a:solidFill>
                  <a:srgbClr val="003300"/>
                </a:solidFill>
                <a:latin typeface="Arial" charset="0"/>
                <a:cs typeface="Arial" charset="0"/>
              </a:rPr>
              <a:pPr fontAlgn="base">
                <a:spcBef>
                  <a:spcPct val="0"/>
                </a:spcBef>
                <a:spcAft>
                  <a:spcPct val="0"/>
                </a:spcAft>
              </a:pPr>
              <a:t>41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4"/>
          <p:cNvSpPr txBox="1">
            <a:spLocks noChangeArrowheads="1"/>
          </p:cNvSpPr>
          <p:nvPr/>
        </p:nvSpPr>
        <p:spPr bwMode="auto">
          <a:xfrm>
            <a:off x="0" y="1844675"/>
            <a:ext cx="9144000" cy="2308225"/>
          </a:xfrm>
          <a:prstGeom prst="rect">
            <a:avLst/>
          </a:prstGeom>
          <a:solidFill>
            <a:srgbClr val="003300"/>
          </a:solidFill>
          <a:ln w="9525">
            <a:noFill/>
            <a:miter lim="800000"/>
            <a:headEnd/>
            <a:tailEnd/>
          </a:ln>
        </p:spPr>
        <p:txBody>
          <a:bodyPr>
            <a:spAutoFit/>
          </a:bodyPr>
          <a:lstStyle/>
          <a:p>
            <a:pPr algn="ctr" hangingPunct="0"/>
            <a:endParaRPr lang="en-US" altLang="ru-RU" sz="3600" b="1">
              <a:solidFill>
                <a:schemeClr val="bg2"/>
              </a:solidFill>
            </a:endParaRPr>
          </a:p>
          <a:p>
            <a:pPr algn="ctr" hangingPunct="0"/>
            <a:r>
              <a:rPr lang="ru-RU" altLang="ru-RU" sz="3600" b="1">
                <a:solidFill>
                  <a:schemeClr val="bg2"/>
                </a:solidFill>
              </a:rPr>
              <a:t>Тема 4. </a:t>
            </a:r>
            <a:r>
              <a:rPr lang="ru-RU" altLang="ru-RU" sz="3600" b="1">
                <a:solidFill>
                  <a:schemeClr val="bg1"/>
                </a:solidFill>
              </a:rPr>
              <a:t>Организационная структура как элемент системы управления</a:t>
            </a:r>
            <a:endParaRPr lang="en-US" altLang="ru-RU" sz="3600" b="1">
              <a:solidFill>
                <a:schemeClr val="bg1"/>
              </a:solidFill>
            </a:endParaRPr>
          </a:p>
          <a:p>
            <a:pPr algn="ctr" hangingPunct="0"/>
            <a:r>
              <a:rPr lang="ru-RU" altLang="ru-RU" sz="3600" b="1">
                <a:solidFill>
                  <a:schemeClr val="bg1"/>
                </a:solidFill>
              </a:rPr>
              <a:t> </a:t>
            </a:r>
          </a:p>
        </p:txBody>
      </p:sp>
      <p:sp>
        <p:nvSpPr>
          <p:cNvPr id="4403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403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AE4ECAC-1060-432A-993F-F35B6989A937}" type="slidenum">
              <a:rPr lang="ru-RU" altLang="ru-RU" sz="800" smtClean="0">
                <a:solidFill>
                  <a:srgbClr val="003300"/>
                </a:solidFill>
                <a:latin typeface="Arial" charset="0"/>
                <a:cs typeface="Arial" charset="0"/>
              </a:rPr>
              <a:pPr fontAlgn="base">
                <a:spcBef>
                  <a:spcPct val="0"/>
                </a:spcBef>
                <a:spcAft>
                  <a:spcPct val="0"/>
                </a:spcAft>
              </a:pPr>
              <a:t>42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8125" y="188913"/>
            <a:ext cx="6145213" cy="523875"/>
          </a:xfrm>
          <a:prstGeom prst="rect">
            <a:avLst/>
          </a:prstGeom>
          <a:ln w="25400">
            <a:noFill/>
          </a:ln>
        </p:spPr>
        <p:txBody>
          <a:bodyPr wrap="none">
            <a:spAutoFit/>
          </a:bodyPr>
          <a:lstStyle/>
          <a:p>
            <a:pPr algn="ctr">
              <a:defRPr/>
            </a:pPr>
            <a:r>
              <a:rPr lang="ru-RU" sz="28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ОРГАНИЗАЦИОННАЯ СТРУКТУРА</a:t>
            </a:r>
          </a:p>
        </p:txBody>
      </p:sp>
      <p:sp>
        <p:nvSpPr>
          <p:cNvPr id="45059" name="Прямоугольник 4"/>
          <p:cNvSpPr>
            <a:spLocks noChangeArrowheads="1"/>
          </p:cNvSpPr>
          <p:nvPr/>
        </p:nvSpPr>
        <p:spPr bwMode="auto">
          <a:xfrm>
            <a:off x="1909763" y="981075"/>
            <a:ext cx="5416550" cy="400050"/>
          </a:xfrm>
          <a:prstGeom prst="rect">
            <a:avLst/>
          </a:prstGeom>
          <a:noFill/>
          <a:ln w="9525">
            <a:noFill/>
            <a:miter lim="800000"/>
            <a:headEnd/>
            <a:tailEnd/>
          </a:ln>
        </p:spPr>
        <p:txBody>
          <a:bodyPr wrap="none">
            <a:spAutoFit/>
          </a:bodyPr>
          <a:lstStyle/>
          <a:p>
            <a:pPr algn="ctr"/>
            <a:r>
              <a:rPr lang="ru-RU" altLang="ru-RU" sz="2000" b="1">
                <a:solidFill>
                  <a:srgbClr val="336600"/>
                </a:solidFill>
              </a:rPr>
              <a:t>Возникает вследствие разделения труда</a:t>
            </a:r>
          </a:p>
        </p:txBody>
      </p:sp>
      <p:sp>
        <p:nvSpPr>
          <p:cNvPr id="45060" name="Прямоугольник 9"/>
          <p:cNvSpPr>
            <a:spLocks noChangeArrowheads="1"/>
          </p:cNvSpPr>
          <p:nvPr/>
        </p:nvSpPr>
        <p:spPr bwMode="auto">
          <a:xfrm>
            <a:off x="0" y="1700213"/>
            <a:ext cx="9144000" cy="4278312"/>
          </a:xfrm>
          <a:prstGeom prst="rect">
            <a:avLst/>
          </a:prstGeom>
          <a:noFill/>
          <a:ln w="9525">
            <a:noFill/>
            <a:miter lim="800000"/>
            <a:headEnd/>
            <a:tailEnd/>
          </a:ln>
        </p:spPr>
        <p:txBody>
          <a:bodyPr>
            <a:spAutoFit/>
          </a:bodyPr>
          <a:lstStyle/>
          <a:p>
            <a:pPr algn="just"/>
            <a:r>
              <a:rPr lang="ru-RU" altLang="ru-RU" sz="2400" b="1" i="1" u="sng">
                <a:solidFill>
                  <a:srgbClr val="669900"/>
                </a:solidFill>
              </a:rPr>
              <a:t>Горизонтальное разделение труда</a:t>
            </a:r>
            <a:r>
              <a:rPr lang="ru-RU" altLang="ru-RU" sz="2400" b="1" i="1">
                <a:solidFill>
                  <a:srgbClr val="336600"/>
                </a:solidFill>
              </a:rPr>
              <a:t> </a:t>
            </a:r>
            <a:r>
              <a:rPr lang="ru-RU" altLang="ru-RU" sz="2000">
                <a:solidFill>
                  <a:srgbClr val="003300"/>
                </a:solidFill>
              </a:rPr>
              <a:t>– разделение технологического процесса по функциям (видам деятельности) и закрепление этих функций за конкретными специалистами. Оно обеспечивает рост производительности труда, снижение трудоемкости, стандартное выполнение работ на соответствующем рабочем месте, рост профессионализма и качества труда на каждом рабочем месте.</a:t>
            </a:r>
          </a:p>
          <a:p>
            <a:pPr algn="just"/>
            <a:endParaRPr lang="ru-RU" altLang="ru-RU" sz="2000" b="1">
              <a:solidFill>
                <a:srgbClr val="003300"/>
              </a:solidFill>
            </a:endParaRPr>
          </a:p>
          <a:p>
            <a:pPr algn="just"/>
            <a:endParaRPr lang="ru-RU" altLang="ru-RU" sz="2000" b="1">
              <a:solidFill>
                <a:srgbClr val="003300"/>
              </a:solidFill>
            </a:endParaRPr>
          </a:p>
          <a:p>
            <a:pPr algn="just"/>
            <a:r>
              <a:rPr lang="ru-RU" altLang="ru-RU" sz="2400" b="1" i="1" u="sng">
                <a:solidFill>
                  <a:srgbClr val="669900"/>
                </a:solidFill>
              </a:rPr>
              <a:t>Вертикальное разделение труда</a:t>
            </a:r>
            <a:r>
              <a:rPr lang="ru-RU" altLang="ru-RU" sz="2800" b="1" i="1">
                <a:solidFill>
                  <a:srgbClr val="669900"/>
                </a:solidFill>
              </a:rPr>
              <a:t> </a:t>
            </a:r>
            <a:r>
              <a:rPr lang="ru-RU" altLang="ru-RU" sz="2400">
                <a:solidFill>
                  <a:srgbClr val="003300"/>
                </a:solidFill>
              </a:rPr>
              <a:t>– </a:t>
            </a:r>
            <a:r>
              <a:rPr lang="ru-RU" altLang="ru-RU" sz="2000">
                <a:solidFill>
                  <a:srgbClr val="003300"/>
                </a:solidFill>
              </a:rPr>
              <a:t>отделение работы по управлению работами от непосредственного выполнения заданий. Оно выделяет работу по управлению в самостоятельный вид деятельности, создает возможность для обучения людей этому виду деятельности, повышает качество и производительность управленческого труда.</a:t>
            </a:r>
          </a:p>
        </p:txBody>
      </p:sp>
      <p:sp>
        <p:nvSpPr>
          <p:cNvPr id="11" name="Блок-схема: узел 10"/>
          <p:cNvSpPr/>
          <p:nvPr/>
        </p:nvSpPr>
        <p:spPr>
          <a:xfrm>
            <a:off x="1692275" y="1157288"/>
            <a:ext cx="65088" cy="63500"/>
          </a:xfrm>
          <a:prstGeom prst="flowChartConnector">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336600"/>
              </a:solidFill>
              <a:latin typeface="Arial" panose="020B0604020202020204" pitchFamily="34" charset="0"/>
              <a:cs typeface="Arial" panose="020B0604020202020204" pitchFamily="34" charset="0"/>
            </a:endParaRPr>
          </a:p>
        </p:txBody>
      </p:sp>
      <p:sp>
        <p:nvSpPr>
          <p:cNvPr id="12" name="Блок-схема: узел 11"/>
          <p:cNvSpPr/>
          <p:nvPr/>
        </p:nvSpPr>
        <p:spPr>
          <a:xfrm>
            <a:off x="7335838" y="1157288"/>
            <a:ext cx="63500" cy="63500"/>
          </a:xfrm>
          <a:prstGeom prst="flowChartConnector">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336600"/>
              </a:solidFill>
              <a:latin typeface="Arial" panose="020B0604020202020204" pitchFamily="34" charset="0"/>
              <a:cs typeface="Arial" panose="020B0604020202020204" pitchFamily="34" charset="0"/>
            </a:endParaRPr>
          </a:p>
        </p:txBody>
      </p:sp>
      <p:sp>
        <p:nvSpPr>
          <p:cNvPr id="4506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506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6F6A034-7B68-4FD2-B2AD-0FAA2E7C90C0}" type="slidenum">
              <a:rPr lang="ru-RU" altLang="ru-RU" sz="800" smtClean="0">
                <a:solidFill>
                  <a:srgbClr val="003300"/>
                </a:solidFill>
                <a:latin typeface="Arial" charset="0"/>
                <a:cs typeface="Arial" charset="0"/>
              </a:rPr>
              <a:pPr fontAlgn="base">
                <a:spcBef>
                  <a:spcPct val="0"/>
                </a:spcBef>
                <a:spcAft>
                  <a:spcPct val="0"/>
                </a:spcAft>
              </a:pPr>
              <a:t>43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Прямоугольник 2"/>
          <p:cNvSpPr>
            <a:spLocks noChangeArrowheads="1"/>
          </p:cNvSpPr>
          <p:nvPr/>
        </p:nvSpPr>
        <p:spPr bwMode="auto">
          <a:xfrm>
            <a:off x="0" y="115888"/>
            <a:ext cx="8928100" cy="1385887"/>
          </a:xfrm>
          <a:prstGeom prst="rect">
            <a:avLst/>
          </a:prstGeom>
          <a:noFill/>
          <a:ln w="9525">
            <a:noFill/>
            <a:miter lim="800000"/>
            <a:headEnd/>
            <a:tailEnd/>
          </a:ln>
        </p:spPr>
        <p:txBody>
          <a:bodyPr>
            <a:spAutoFit/>
          </a:bodyPr>
          <a:lstStyle/>
          <a:p>
            <a:pPr algn="just" hangingPunct="0"/>
            <a:r>
              <a:rPr lang="ru-RU" altLang="ru-RU" sz="2400" b="1" i="1" u="sng">
                <a:solidFill>
                  <a:srgbClr val="669900"/>
                </a:solidFill>
              </a:rPr>
              <a:t>Организационная структура</a:t>
            </a:r>
            <a:r>
              <a:rPr lang="ru-RU" altLang="ru-RU" sz="2400" b="1" i="1">
                <a:solidFill>
                  <a:srgbClr val="669900"/>
                </a:solidFill>
              </a:rPr>
              <a:t> </a:t>
            </a:r>
            <a:r>
              <a:rPr lang="ru-RU" altLang="ru-RU" sz="2000">
                <a:solidFill>
                  <a:srgbClr val="003300"/>
                </a:solidFill>
              </a:rPr>
              <a:t>– </a:t>
            </a:r>
            <a:r>
              <a:rPr lang="ru-RU" altLang="ru-RU" sz="2000" b="1">
                <a:solidFill>
                  <a:srgbClr val="003300"/>
                </a:solidFill>
              </a:rPr>
              <a:t>логические взаимоотношения уровней управления и функциональных областей, построенных в форме, позволяющей эффективно достигать целей организации.  </a:t>
            </a:r>
            <a:r>
              <a:rPr lang="ru-RU" altLang="ru-RU" sz="2000">
                <a:solidFill>
                  <a:srgbClr val="003300"/>
                </a:solidFill>
              </a:rPr>
              <a:t>(Функциональная область - подразделение).</a:t>
            </a:r>
          </a:p>
        </p:txBody>
      </p:sp>
      <p:sp>
        <p:nvSpPr>
          <p:cNvPr id="46083" name="Прямоугольник 5"/>
          <p:cNvSpPr>
            <a:spLocks noChangeArrowheads="1"/>
          </p:cNvSpPr>
          <p:nvPr/>
        </p:nvSpPr>
        <p:spPr bwMode="auto">
          <a:xfrm>
            <a:off x="1258888" y="1700213"/>
            <a:ext cx="6696075" cy="1016000"/>
          </a:xfrm>
          <a:prstGeom prst="rect">
            <a:avLst/>
          </a:prstGeom>
          <a:noFill/>
          <a:ln w="9525">
            <a:solidFill>
              <a:srgbClr val="99CC00"/>
            </a:solidFill>
            <a:prstDash val="lgDash"/>
            <a:miter lim="800000"/>
            <a:headEnd/>
            <a:tailEnd/>
          </a:ln>
        </p:spPr>
        <p:txBody>
          <a:bodyPr>
            <a:spAutoFit/>
          </a:bodyPr>
          <a:lstStyle/>
          <a:p>
            <a:pPr algn="ctr"/>
            <a:r>
              <a:rPr lang="ru-RU" altLang="ru-RU" sz="2000" b="1">
                <a:solidFill>
                  <a:srgbClr val="003300"/>
                </a:solidFill>
              </a:rPr>
              <a:t>Структура организации подразумевает специализированное разделение труда и сферу контроля</a:t>
            </a:r>
            <a:endParaRPr lang="ru-RU" altLang="ru-RU" sz="2000">
              <a:solidFill>
                <a:srgbClr val="003300"/>
              </a:solidFill>
            </a:endParaRPr>
          </a:p>
        </p:txBody>
      </p:sp>
      <p:sp>
        <p:nvSpPr>
          <p:cNvPr id="46084" name="Прямоугольник 11"/>
          <p:cNvSpPr>
            <a:spLocks noChangeArrowheads="1"/>
          </p:cNvSpPr>
          <p:nvPr/>
        </p:nvSpPr>
        <p:spPr bwMode="auto">
          <a:xfrm>
            <a:off x="0" y="2781300"/>
            <a:ext cx="8964613" cy="1138238"/>
          </a:xfrm>
          <a:prstGeom prst="rect">
            <a:avLst/>
          </a:prstGeom>
          <a:noFill/>
          <a:ln w="9525">
            <a:noFill/>
            <a:miter lim="800000"/>
            <a:headEnd/>
            <a:tailEnd/>
          </a:ln>
        </p:spPr>
        <p:txBody>
          <a:bodyPr>
            <a:spAutoFit/>
          </a:bodyPr>
          <a:lstStyle/>
          <a:p>
            <a:pPr algn="just" hangingPunct="0"/>
            <a:r>
              <a:rPr lang="ru-RU" altLang="ru-RU" sz="2400" b="1" i="1" u="sng">
                <a:solidFill>
                  <a:srgbClr val="669900"/>
                </a:solidFill>
              </a:rPr>
              <a:t>Специализированное разделение труда</a:t>
            </a:r>
            <a:r>
              <a:rPr lang="ru-RU" altLang="ru-RU" sz="2800" b="1" i="1">
                <a:solidFill>
                  <a:srgbClr val="669900"/>
                </a:solidFill>
              </a:rPr>
              <a:t> </a:t>
            </a:r>
            <a:r>
              <a:rPr lang="ru-RU" altLang="ru-RU" sz="2400">
                <a:solidFill>
                  <a:srgbClr val="003300"/>
                </a:solidFill>
              </a:rPr>
              <a:t>– </a:t>
            </a:r>
            <a:r>
              <a:rPr lang="ru-RU" altLang="ru-RU" sz="2000" b="1">
                <a:solidFill>
                  <a:srgbClr val="003300"/>
                </a:solidFill>
              </a:rPr>
              <a:t>закрепление работы за специалистами теми, кто способен выполнить ее лучше всех с точки зрения организации как единого целого.</a:t>
            </a:r>
          </a:p>
        </p:txBody>
      </p:sp>
      <p:sp>
        <p:nvSpPr>
          <p:cNvPr id="46085" name="Прямоугольник 12"/>
          <p:cNvSpPr>
            <a:spLocks noChangeArrowheads="1"/>
          </p:cNvSpPr>
          <p:nvPr/>
        </p:nvSpPr>
        <p:spPr bwMode="auto">
          <a:xfrm>
            <a:off x="611188" y="3933825"/>
            <a:ext cx="8208962" cy="1476375"/>
          </a:xfrm>
          <a:prstGeom prst="rect">
            <a:avLst/>
          </a:prstGeom>
          <a:noFill/>
          <a:ln w="9525">
            <a:noFill/>
            <a:miter lim="800000"/>
            <a:headEnd/>
            <a:tailEnd/>
          </a:ln>
        </p:spPr>
        <p:txBody>
          <a:bodyPr>
            <a:spAutoFit/>
          </a:bodyPr>
          <a:lstStyle/>
          <a:p>
            <a:pPr algn="just" hangingPunct="0"/>
            <a:r>
              <a:rPr lang="ru-RU" altLang="ru-RU" i="1">
                <a:solidFill>
                  <a:srgbClr val="003300"/>
                </a:solidFill>
              </a:rPr>
              <a:t>Пример</a:t>
            </a:r>
            <a:r>
              <a:rPr lang="en-US" altLang="ru-RU" i="1">
                <a:solidFill>
                  <a:srgbClr val="003300"/>
                </a:solidFill>
              </a:rPr>
              <a:t>:</a:t>
            </a:r>
            <a:r>
              <a:rPr lang="ru-RU" altLang="ru-RU" i="1">
                <a:solidFill>
                  <a:srgbClr val="003300"/>
                </a:solidFill>
              </a:rPr>
              <a:t> разделение управленческого труда между специалистами по маркетингу, финансам, производству и т.п., конкретное разделение труда на операции по сборке автомобиля: установка фар, кабины, колес. Оно существовало даже у первобытных племен: охотники, воины, изготовители орудий охоты, труда и т.д.</a:t>
            </a:r>
          </a:p>
        </p:txBody>
      </p:sp>
      <p:cxnSp>
        <p:nvCxnSpPr>
          <p:cNvPr id="15" name="Прямая соединительная линия 14"/>
          <p:cNvCxnSpPr/>
          <p:nvPr/>
        </p:nvCxnSpPr>
        <p:spPr>
          <a:xfrm rot="5400000">
            <a:off x="-215900" y="4689476"/>
            <a:ext cx="1368425"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46087" name="Прямоугольник 16"/>
          <p:cNvSpPr>
            <a:spLocks noChangeArrowheads="1"/>
          </p:cNvSpPr>
          <p:nvPr/>
        </p:nvSpPr>
        <p:spPr bwMode="auto">
          <a:xfrm>
            <a:off x="179388" y="5661025"/>
            <a:ext cx="8713787" cy="1016000"/>
          </a:xfrm>
          <a:prstGeom prst="rect">
            <a:avLst/>
          </a:prstGeom>
          <a:noFill/>
          <a:ln w="9525">
            <a:solidFill>
              <a:srgbClr val="99CC00"/>
            </a:solidFill>
            <a:prstDash val="lgDash"/>
            <a:miter lim="800000"/>
            <a:headEnd/>
            <a:tailEnd/>
          </a:ln>
        </p:spPr>
        <p:txBody>
          <a:bodyPr>
            <a:spAutoFit/>
          </a:bodyPr>
          <a:lstStyle/>
          <a:p>
            <a:pPr algn="ctr" hangingPunct="0"/>
            <a:r>
              <a:rPr lang="ru-RU" altLang="ru-RU" sz="2000" b="1">
                <a:solidFill>
                  <a:srgbClr val="336600"/>
                </a:solidFill>
              </a:rPr>
              <a:t>Конкретное разделение труда в организации относится к наиболее существенным вопросам управления и определяет насколько производительной будет организация.</a:t>
            </a:r>
          </a:p>
        </p:txBody>
      </p:sp>
      <p:sp>
        <p:nvSpPr>
          <p:cNvPr id="4608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608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97D28B0-A6A5-4D1E-A1A1-672268F713A8}" type="slidenum">
              <a:rPr lang="ru-RU" altLang="ru-RU" sz="800" smtClean="0">
                <a:solidFill>
                  <a:srgbClr val="003300"/>
                </a:solidFill>
                <a:latin typeface="Arial" charset="0"/>
                <a:cs typeface="Arial" charset="0"/>
              </a:rPr>
              <a:pPr fontAlgn="base">
                <a:spcBef>
                  <a:spcPct val="0"/>
                </a:spcBef>
                <a:spcAft>
                  <a:spcPct val="0"/>
                </a:spcAft>
              </a:pPr>
              <a:t>44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Прямоугольник 3"/>
          <p:cNvSpPr>
            <a:spLocks noChangeArrowheads="1"/>
          </p:cNvSpPr>
          <p:nvPr/>
        </p:nvSpPr>
        <p:spPr bwMode="auto">
          <a:xfrm>
            <a:off x="0" y="0"/>
            <a:ext cx="9036050" cy="769938"/>
          </a:xfrm>
          <a:prstGeom prst="rect">
            <a:avLst/>
          </a:prstGeom>
          <a:noFill/>
          <a:ln w="9525">
            <a:noFill/>
            <a:miter lim="800000"/>
            <a:headEnd/>
            <a:tailEnd/>
          </a:ln>
        </p:spPr>
        <p:txBody>
          <a:bodyPr>
            <a:spAutoFit/>
          </a:bodyPr>
          <a:lstStyle/>
          <a:p>
            <a:pPr hangingPunct="0"/>
            <a:r>
              <a:rPr lang="ru-RU" altLang="ru-RU" sz="2400" b="1" i="1" u="sng">
                <a:solidFill>
                  <a:srgbClr val="669900"/>
                </a:solidFill>
              </a:rPr>
              <a:t>Сфера контроля </a:t>
            </a:r>
            <a:r>
              <a:rPr lang="ru-RU" altLang="ru-RU" sz="2000" i="1" u="sng">
                <a:solidFill>
                  <a:srgbClr val="669900"/>
                </a:solidFill>
              </a:rPr>
              <a:t>(объем управления)</a:t>
            </a:r>
            <a:r>
              <a:rPr lang="ru-RU" altLang="ru-RU" sz="2000" b="1" i="1" u="sng">
                <a:solidFill>
                  <a:srgbClr val="669900"/>
                </a:solidFill>
              </a:rPr>
              <a:t> </a:t>
            </a:r>
            <a:r>
              <a:rPr lang="ru-RU" altLang="ru-RU" sz="2000" b="1">
                <a:solidFill>
                  <a:srgbClr val="003300"/>
                </a:solidFill>
              </a:rPr>
              <a:t>- число лиц, подчиненных одному руководителю. </a:t>
            </a:r>
          </a:p>
        </p:txBody>
      </p:sp>
      <p:sp>
        <p:nvSpPr>
          <p:cNvPr id="47107" name="Прямоугольник 4"/>
          <p:cNvSpPr>
            <a:spLocks noChangeArrowheads="1"/>
          </p:cNvSpPr>
          <p:nvPr/>
        </p:nvSpPr>
        <p:spPr bwMode="auto">
          <a:xfrm>
            <a:off x="323850" y="981075"/>
            <a:ext cx="6697663" cy="400050"/>
          </a:xfrm>
          <a:prstGeom prst="rect">
            <a:avLst/>
          </a:prstGeom>
          <a:noFill/>
          <a:ln w="9525">
            <a:noFill/>
            <a:miter lim="800000"/>
            <a:headEnd/>
            <a:tailEnd/>
          </a:ln>
        </p:spPr>
        <p:txBody>
          <a:bodyPr>
            <a:spAutoFit/>
          </a:bodyPr>
          <a:lstStyle/>
          <a:p>
            <a:pPr algn="just" hangingPunct="0"/>
            <a:r>
              <a:rPr lang="ru-RU" altLang="ru-RU" sz="2000" b="1">
                <a:solidFill>
                  <a:srgbClr val="99CC00"/>
                </a:solidFill>
              </a:rPr>
              <a:t>Главные характеристики разделения труда</a:t>
            </a:r>
            <a:r>
              <a:rPr lang="en-US" altLang="ru-RU" sz="2000" b="1">
                <a:solidFill>
                  <a:srgbClr val="99CC00"/>
                </a:solidFill>
              </a:rPr>
              <a:t>:</a:t>
            </a:r>
            <a:endParaRPr lang="ru-RU" altLang="ru-RU" sz="2000" b="1">
              <a:solidFill>
                <a:srgbClr val="99CC00"/>
              </a:solidFill>
            </a:endParaRPr>
          </a:p>
        </p:txBody>
      </p:sp>
      <p:sp>
        <p:nvSpPr>
          <p:cNvPr id="47108" name="Прямоугольник 5"/>
          <p:cNvSpPr>
            <a:spLocks noChangeArrowheads="1"/>
          </p:cNvSpPr>
          <p:nvPr/>
        </p:nvSpPr>
        <p:spPr bwMode="auto">
          <a:xfrm>
            <a:off x="539750" y="1412875"/>
            <a:ext cx="8064500" cy="1630363"/>
          </a:xfrm>
          <a:prstGeom prst="rect">
            <a:avLst/>
          </a:prstGeom>
          <a:noFill/>
          <a:ln w="9525">
            <a:noFill/>
            <a:miter lim="800000"/>
            <a:headEnd/>
            <a:tailEnd/>
          </a:ln>
        </p:spPr>
        <p:txBody>
          <a:bodyPr>
            <a:spAutoFit/>
          </a:bodyPr>
          <a:lstStyle/>
          <a:p>
            <a:pPr>
              <a:buFont typeface="Arial" charset="0"/>
              <a:buChar char="•"/>
            </a:pPr>
            <a:r>
              <a:rPr lang="en-US" altLang="ru-RU" sz="2000">
                <a:solidFill>
                  <a:srgbClr val="003300"/>
                </a:solidFill>
              </a:rPr>
              <a:t>    </a:t>
            </a:r>
            <a:r>
              <a:rPr lang="ru-RU" altLang="ru-RU" sz="2000">
                <a:solidFill>
                  <a:srgbClr val="003300"/>
                </a:solidFill>
              </a:rPr>
              <a:t>количество задач, (подчиненных), закрепленных за одним рабочим местом (сфера контроля)</a:t>
            </a:r>
            <a:endParaRPr lang="en-US" altLang="ru-RU" sz="2000" b="1">
              <a:solidFill>
                <a:srgbClr val="003300"/>
              </a:solidFill>
            </a:endParaRPr>
          </a:p>
          <a:p>
            <a:pPr>
              <a:buFont typeface="Arial" charset="0"/>
              <a:buChar char="•"/>
            </a:pPr>
            <a:r>
              <a:rPr lang="en-US" altLang="ru-RU" sz="2000" b="1">
                <a:solidFill>
                  <a:srgbClr val="003300"/>
                </a:solidFill>
              </a:rPr>
              <a:t>    </a:t>
            </a:r>
            <a:r>
              <a:rPr lang="ru-RU" altLang="ru-RU" sz="2000">
                <a:solidFill>
                  <a:srgbClr val="003300"/>
                </a:solidFill>
              </a:rPr>
              <a:t>иерархия управленческих уровней (формальная подчиненность на каждом уровне), которая пронизывает организацию до уровня неуправленческого персонала.</a:t>
            </a:r>
          </a:p>
        </p:txBody>
      </p:sp>
      <p:sp>
        <p:nvSpPr>
          <p:cNvPr id="47109" name="Прямоугольник 5"/>
          <p:cNvSpPr>
            <a:spLocks noChangeArrowheads="1"/>
          </p:cNvSpPr>
          <p:nvPr/>
        </p:nvSpPr>
        <p:spPr bwMode="auto">
          <a:xfrm>
            <a:off x="179388" y="5300663"/>
            <a:ext cx="8785225" cy="1323975"/>
          </a:xfrm>
          <a:prstGeom prst="rect">
            <a:avLst/>
          </a:prstGeom>
          <a:noFill/>
          <a:ln w="9525">
            <a:solidFill>
              <a:srgbClr val="99CC00"/>
            </a:solidFill>
            <a:prstDash val="lgDash"/>
            <a:miter lim="800000"/>
            <a:headEnd/>
            <a:tailEnd/>
          </a:ln>
        </p:spPr>
        <p:txBody>
          <a:bodyPr>
            <a:spAutoFit/>
          </a:bodyPr>
          <a:lstStyle/>
          <a:p>
            <a:pPr algn="ctr"/>
            <a:r>
              <a:rPr lang="ru-RU" altLang="ru-RU" sz="2000" b="1">
                <a:solidFill>
                  <a:srgbClr val="003300"/>
                </a:solidFill>
              </a:rPr>
              <a:t>Не существует идеальной на все случаи жизни сферы контроля. Она зависит от факторов внешней и внутренней среды организации и как число уровней управления не зависит от размеров организации  </a:t>
            </a:r>
            <a:r>
              <a:rPr lang="ru-RU" altLang="ru-RU" sz="2000">
                <a:solidFill>
                  <a:srgbClr val="003300"/>
                </a:solidFill>
              </a:rPr>
              <a:t>(Церковь и армейское подразделение) </a:t>
            </a:r>
          </a:p>
        </p:txBody>
      </p:sp>
      <p:sp>
        <p:nvSpPr>
          <p:cNvPr id="2" name="Скругленный прямоугольник 1"/>
          <p:cNvSpPr/>
          <p:nvPr/>
        </p:nvSpPr>
        <p:spPr>
          <a:xfrm>
            <a:off x="195263" y="3317875"/>
            <a:ext cx="4176712" cy="1858963"/>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altLang="ru-RU" b="1" dirty="0">
                <a:solidFill>
                  <a:srgbClr val="003300"/>
                </a:solidFill>
                <a:latin typeface="Arial" panose="020B0604020202020204" pitchFamily="34" charset="0"/>
                <a:cs typeface="Arial" panose="020B0604020202020204" pitchFamily="34" charset="0"/>
              </a:rPr>
              <a:t>Плоская структура управления</a:t>
            </a:r>
            <a:r>
              <a:rPr lang="en-US" altLang="ru-RU" b="1" dirty="0">
                <a:solidFill>
                  <a:srgbClr val="003300"/>
                </a:solidFill>
                <a:latin typeface="Arial" panose="020B0604020202020204" pitchFamily="34" charset="0"/>
                <a:cs typeface="Arial" panose="020B0604020202020204" pitchFamily="34" charset="0"/>
              </a:rPr>
              <a:t>:</a:t>
            </a:r>
            <a:r>
              <a:rPr lang="ru-RU" altLang="ru-RU" b="1" dirty="0">
                <a:solidFill>
                  <a:srgbClr val="003300"/>
                </a:solidFill>
                <a:latin typeface="Arial" panose="020B0604020202020204" pitchFamily="34" charset="0"/>
                <a:cs typeface="Arial" panose="020B0604020202020204" pitchFamily="34" charset="0"/>
              </a:rPr>
              <a:t> </a:t>
            </a:r>
          </a:p>
          <a:p>
            <a:pPr>
              <a:defRPr/>
            </a:pPr>
            <a:r>
              <a:rPr lang="ru-RU" altLang="ru-RU" dirty="0">
                <a:solidFill>
                  <a:srgbClr val="003300"/>
                </a:solidFill>
                <a:latin typeface="Arial" panose="020B0604020202020204" pitchFamily="34" charset="0"/>
                <a:cs typeface="Arial" panose="020B0604020202020204" pitchFamily="34" charset="0"/>
              </a:rPr>
              <a:t>одному руководителю подчиняется много лиц, </a:t>
            </a:r>
          </a:p>
          <a:p>
            <a:pPr>
              <a:defRPr/>
            </a:pPr>
            <a:r>
              <a:rPr lang="ru-RU" altLang="ru-RU" dirty="0">
                <a:solidFill>
                  <a:srgbClr val="003300"/>
                </a:solidFill>
                <a:latin typeface="Arial" panose="020B0604020202020204" pitchFamily="34" charset="0"/>
                <a:cs typeface="Arial" panose="020B0604020202020204" pitchFamily="34" charset="0"/>
              </a:rPr>
              <a:t>сфера контроля широкая</a:t>
            </a:r>
            <a:r>
              <a:rPr lang="en-US" altLang="ru-RU" dirty="0">
                <a:solidFill>
                  <a:srgbClr val="003300"/>
                </a:solidFill>
                <a:latin typeface="Arial" panose="020B0604020202020204" pitchFamily="34" charset="0"/>
                <a:cs typeface="Arial" panose="020B0604020202020204" pitchFamily="34" charset="0"/>
              </a:rPr>
              <a:t>,</a:t>
            </a:r>
          </a:p>
          <a:p>
            <a:pPr>
              <a:defRPr/>
            </a:pPr>
            <a:r>
              <a:rPr lang="ru-RU" altLang="ru-RU" dirty="0">
                <a:solidFill>
                  <a:srgbClr val="003300"/>
                </a:solidFill>
                <a:latin typeface="Arial" panose="020B0604020202020204" pitchFamily="34" charset="0"/>
                <a:cs typeface="Arial" panose="020B0604020202020204" pitchFamily="34" charset="0"/>
              </a:rPr>
              <a:t>мало уровней управления. </a:t>
            </a:r>
          </a:p>
        </p:txBody>
      </p:sp>
      <p:sp>
        <p:nvSpPr>
          <p:cNvPr id="10" name="Скругленный прямоугольник 9"/>
          <p:cNvSpPr/>
          <p:nvPr/>
        </p:nvSpPr>
        <p:spPr>
          <a:xfrm>
            <a:off x="4716463" y="3317875"/>
            <a:ext cx="4176712" cy="1858963"/>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altLang="ru-RU" b="1" dirty="0">
                <a:solidFill>
                  <a:srgbClr val="003300"/>
                </a:solidFill>
                <a:latin typeface="Arial" panose="020B0604020202020204" pitchFamily="34" charset="0"/>
                <a:cs typeface="Arial" panose="020B0604020202020204" pitchFamily="34" charset="0"/>
              </a:rPr>
              <a:t>Многоуровневая структура управления</a:t>
            </a:r>
            <a:r>
              <a:rPr lang="en-US" altLang="ru-RU" b="1" dirty="0">
                <a:solidFill>
                  <a:srgbClr val="003300"/>
                </a:solidFill>
                <a:latin typeface="Arial" panose="020B0604020202020204" pitchFamily="34" charset="0"/>
                <a:cs typeface="Arial" panose="020B0604020202020204" pitchFamily="34" charset="0"/>
              </a:rPr>
              <a:t>:</a:t>
            </a:r>
            <a:endParaRPr lang="en-US" altLang="ru-RU" dirty="0">
              <a:solidFill>
                <a:srgbClr val="003300"/>
              </a:solidFill>
              <a:latin typeface="Arial" panose="020B0604020202020204" pitchFamily="34" charset="0"/>
              <a:cs typeface="Arial" panose="020B0604020202020204" pitchFamily="34" charset="0"/>
            </a:endParaRPr>
          </a:p>
          <a:p>
            <a:pPr>
              <a:defRPr/>
            </a:pPr>
            <a:r>
              <a:rPr lang="ru-RU" altLang="ru-RU" dirty="0">
                <a:solidFill>
                  <a:srgbClr val="003300"/>
                </a:solidFill>
                <a:latin typeface="Arial" panose="020B0604020202020204" pitchFamily="34" charset="0"/>
                <a:cs typeface="Arial" panose="020B0604020202020204" pitchFamily="34" charset="0"/>
              </a:rPr>
              <a:t>руководитель имеет в подчинении мало исполнителей</a:t>
            </a:r>
            <a:r>
              <a:rPr lang="en-US" altLang="ru-RU" dirty="0">
                <a:solidFill>
                  <a:srgbClr val="003300"/>
                </a:solidFill>
                <a:latin typeface="Arial" panose="020B0604020202020204" pitchFamily="34" charset="0"/>
                <a:cs typeface="Arial" panose="020B0604020202020204" pitchFamily="34" charset="0"/>
              </a:rPr>
              <a:t>,</a:t>
            </a:r>
          </a:p>
          <a:p>
            <a:pPr>
              <a:defRPr/>
            </a:pPr>
            <a:r>
              <a:rPr lang="ru-RU" altLang="ru-RU" dirty="0">
                <a:solidFill>
                  <a:srgbClr val="003300"/>
                </a:solidFill>
                <a:latin typeface="Arial" panose="020B0604020202020204" pitchFamily="34" charset="0"/>
                <a:cs typeface="Arial" panose="020B0604020202020204" pitchFamily="34" charset="0"/>
              </a:rPr>
              <a:t>сфера контроля узкая</a:t>
            </a:r>
            <a:r>
              <a:rPr lang="en-US" altLang="ru-RU" dirty="0">
                <a:solidFill>
                  <a:srgbClr val="003300"/>
                </a:solidFill>
                <a:latin typeface="Arial" panose="020B0604020202020204" pitchFamily="34" charset="0"/>
                <a:cs typeface="Arial" panose="020B0604020202020204" pitchFamily="34" charset="0"/>
              </a:rPr>
              <a:t>.</a:t>
            </a:r>
            <a:endParaRPr lang="ru-RU" altLang="ru-RU" dirty="0">
              <a:solidFill>
                <a:srgbClr val="003300"/>
              </a:solidFill>
              <a:latin typeface="Arial" panose="020B0604020202020204" pitchFamily="34" charset="0"/>
              <a:cs typeface="Arial" panose="020B0604020202020204" pitchFamily="34" charset="0"/>
            </a:endParaRPr>
          </a:p>
        </p:txBody>
      </p:sp>
      <p:sp>
        <p:nvSpPr>
          <p:cNvPr id="4711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711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2D1E5C3-4BDE-4891-A409-528E4523DCCD}" type="slidenum">
              <a:rPr lang="ru-RU" altLang="ru-RU" sz="800" smtClean="0">
                <a:solidFill>
                  <a:srgbClr val="003300"/>
                </a:solidFill>
                <a:latin typeface="Arial" charset="0"/>
                <a:cs typeface="Arial" charset="0"/>
              </a:rPr>
              <a:pPr fontAlgn="base">
                <a:spcBef>
                  <a:spcPct val="0"/>
                </a:spcBef>
                <a:spcAft>
                  <a:spcPct val="0"/>
                </a:spcAft>
              </a:pPr>
              <a:t>45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Прямоугольник 4"/>
          <p:cNvSpPr>
            <a:spLocks noChangeArrowheads="1"/>
          </p:cNvSpPr>
          <p:nvPr/>
        </p:nvSpPr>
        <p:spPr bwMode="auto">
          <a:xfrm>
            <a:off x="179388" y="188913"/>
            <a:ext cx="8785225" cy="769937"/>
          </a:xfrm>
          <a:prstGeom prst="rect">
            <a:avLst/>
          </a:prstGeom>
          <a:noFill/>
          <a:ln w="9525">
            <a:solidFill>
              <a:srgbClr val="99CC00"/>
            </a:solidFill>
            <a:prstDash val="lgDash"/>
            <a:miter lim="800000"/>
            <a:headEnd/>
            <a:tailEnd/>
          </a:ln>
        </p:spPr>
        <p:txBody>
          <a:bodyPr>
            <a:spAutoFit/>
          </a:bodyPr>
          <a:lstStyle/>
          <a:p>
            <a:pPr algn="ctr" hangingPunct="0"/>
            <a:r>
              <a:rPr lang="ru-RU" altLang="ru-RU" sz="2200" b="1">
                <a:solidFill>
                  <a:srgbClr val="003300"/>
                </a:solidFill>
              </a:rPr>
              <a:t>Необходимость координации становится поистине насущной при четком разделении работы по горизонтали и вертикали</a:t>
            </a:r>
          </a:p>
        </p:txBody>
      </p:sp>
      <p:sp>
        <p:nvSpPr>
          <p:cNvPr id="48131" name="Прямоугольник 5"/>
          <p:cNvSpPr>
            <a:spLocks noChangeArrowheads="1"/>
          </p:cNvSpPr>
          <p:nvPr/>
        </p:nvSpPr>
        <p:spPr bwMode="auto">
          <a:xfrm>
            <a:off x="0" y="1268413"/>
            <a:ext cx="9144000" cy="1323975"/>
          </a:xfrm>
          <a:prstGeom prst="rect">
            <a:avLst/>
          </a:prstGeom>
          <a:noFill/>
          <a:ln w="9525">
            <a:noFill/>
            <a:miter lim="800000"/>
            <a:headEnd/>
            <a:tailEnd/>
          </a:ln>
        </p:spPr>
        <p:txBody>
          <a:bodyPr>
            <a:spAutoFit/>
          </a:bodyPr>
          <a:lstStyle/>
          <a:p>
            <a:pPr algn="ctr"/>
            <a:r>
              <a:rPr lang="ru-RU" altLang="ru-RU" sz="2000">
                <a:solidFill>
                  <a:srgbClr val="003300"/>
                </a:solidFill>
              </a:rPr>
              <a:t>Если этого нет, то люди не могут выполнять работу вместе. Отдельные люди, функциональные зоны, уровни управления в этом случае легко сосредотачиваются на собственных проблемах, а не на интересах организации. </a:t>
            </a:r>
          </a:p>
        </p:txBody>
      </p:sp>
      <p:sp>
        <p:nvSpPr>
          <p:cNvPr id="48132" name="Прямоугольник 6"/>
          <p:cNvSpPr>
            <a:spLocks noChangeArrowheads="1"/>
          </p:cNvSpPr>
          <p:nvPr/>
        </p:nvSpPr>
        <p:spPr bwMode="auto">
          <a:xfrm>
            <a:off x="0" y="2565400"/>
            <a:ext cx="9144000" cy="1878013"/>
          </a:xfrm>
          <a:prstGeom prst="rect">
            <a:avLst/>
          </a:prstGeom>
          <a:noFill/>
          <a:ln w="9525">
            <a:noFill/>
            <a:miter lim="800000"/>
            <a:headEnd/>
            <a:tailEnd/>
          </a:ln>
        </p:spPr>
        <p:txBody>
          <a:bodyPr>
            <a:spAutoFit/>
          </a:bodyPr>
          <a:lstStyle/>
          <a:p>
            <a:pPr algn="just" hangingPunct="0"/>
            <a:r>
              <a:rPr lang="ru-RU" altLang="ru-RU" sz="2000" b="1">
                <a:solidFill>
                  <a:srgbClr val="003300"/>
                </a:solidFill>
              </a:rPr>
              <a:t>Руководитель всегда должен ставить перед собой вопрос: </a:t>
            </a:r>
            <a:endParaRPr lang="en-US" altLang="ru-RU" sz="2000" b="1">
              <a:solidFill>
                <a:srgbClr val="003300"/>
              </a:solidFill>
            </a:endParaRPr>
          </a:p>
          <a:p>
            <a:pPr algn="just" hangingPunct="0"/>
            <a:endParaRPr lang="en-US" altLang="ru-RU" sz="800" b="1" i="1">
              <a:solidFill>
                <a:srgbClr val="003300"/>
              </a:solidFill>
            </a:endParaRPr>
          </a:p>
          <a:p>
            <a:pPr algn="ctr" hangingPunct="0"/>
            <a:r>
              <a:rPr lang="ru-RU" altLang="ru-RU" sz="2000" b="1" i="1">
                <a:solidFill>
                  <a:srgbClr val="99CC00"/>
                </a:solidFill>
              </a:rPr>
              <a:t>“Каковы обязательства по координации и что для этого надо сделать? </a:t>
            </a:r>
            <a:r>
              <a:rPr lang="en-US" altLang="ru-RU" sz="2000" b="1" i="1">
                <a:solidFill>
                  <a:srgbClr val="99CC00"/>
                </a:solidFill>
              </a:rPr>
              <a:t>“</a:t>
            </a:r>
            <a:endParaRPr lang="en-US" altLang="ru-RU" sz="2000" b="1">
              <a:solidFill>
                <a:srgbClr val="99CC00"/>
              </a:solidFill>
            </a:endParaRPr>
          </a:p>
          <a:p>
            <a:pPr algn="just" hangingPunct="0"/>
            <a:endParaRPr lang="ru-RU" altLang="ru-RU" sz="800" b="1">
              <a:solidFill>
                <a:srgbClr val="003300"/>
              </a:solidFill>
            </a:endParaRPr>
          </a:p>
          <a:p>
            <a:pPr algn="just" hangingPunct="0"/>
            <a:r>
              <a:rPr lang="ru-RU" altLang="ru-RU" sz="2000">
                <a:solidFill>
                  <a:srgbClr val="003300"/>
                </a:solidFill>
              </a:rPr>
              <a:t>Каждая функция управления играет определенную роль в координации разделенного труда.</a:t>
            </a:r>
          </a:p>
        </p:txBody>
      </p:sp>
      <p:sp>
        <p:nvSpPr>
          <p:cNvPr id="48133" name="Прямоугольник 7"/>
          <p:cNvSpPr>
            <a:spLocks noChangeArrowheads="1"/>
          </p:cNvSpPr>
          <p:nvPr/>
        </p:nvSpPr>
        <p:spPr bwMode="auto">
          <a:xfrm>
            <a:off x="107950" y="4508500"/>
            <a:ext cx="8785225" cy="647700"/>
          </a:xfrm>
          <a:prstGeom prst="rect">
            <a:avLst/>
          </a:prstGeom>
          <a:noFill/>
          <a:ln w="9525">
            <a:solidFill>
              <a:srgbClr val="99CC00"/>
            </a:solidFill>
            <a:prstDash val="lgDash"/>
            <a:miter lim="800000"/>
            <a:headEnd/>
            <a:tailEnd/>
          </a:ln>
        </p:spPr>
        <p:txBody>
          <a:bodyPr>
            <a:spAutoFit/>
          </a:bodyPr>
          <a:lstStyle/>
          <a:p>
            <a:pPr algn="ctr" hangingPunct="0"/>
            <a:r>
              <a:rPr lang="ru-RU" altLang="ru-RU" b="1">
                <a:solidFill>
                  <a:srgbClr val="003300"/>
                </a:solidFill>
              </a:rPr>
              <a:t>Не  существует  единых норм сферы контроля, так как она зависит от сложности работ, их важности, подготовки руководителей и подчиненных.</a:t>
            </a:r>
          </a:p>
        </p:txBody>
      </p:sp>
      <p:sp>
        <p:nvSpPr>
          <p:cNvPr id="10" name="Загнутый угол 9"/>
          <p:cNvSpPr/>
          <p:nvPr/>
        </p:nvSpPr>
        <p:spPr>
          <a:xfrm>
            <a:off x="1727200" y="5453063"/>
            <a:ext cx="5689600" cy="1223962"/>
          </a:xfrm>
          <a:prstGeom prst="foldedCorner">
            <a:avLst/>
          </a:prstGeom>
          <a:solidFill>
            <a:srgbClr val="99CC00"/>
          </a:solidFill>
          <a:ln w="1587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0">
              <a:defRPr/>
            </a:pPr>
            <a:r>
              <a:rPr lang="ru-RU" sz="2000" i="1" dirty="0">
                <a:solidFill>
                  <a:srgbClr val="003300"/>
                </a:solidFill>
                <a:latin typeface="Arial" panose="020B0604020202020204" pitchFamily="34" charset="0"/>
                <a:cs typeface="Arial" panose="020B0604020202020204" pitchFamily="34" charset="0"/>
              </a:rPr>
              <a:t>Рекомендуемые значения сферы контроля:</a:t>
            </a:r>
            <a:endParaRPr lang="en-US" sz="2000" i="1" dirty="0">
              <a:solidFill>
                <a:srgbClr val="003300"/>
              </a:solidFill>
              <a:latin typeface="Arial" panose="020B0604020202020204" pitchFamily="34" charset="0"/>
              <a:cs typeface="Arial" panose="020B0604020202020204" pitchFamily="34" charset="0"/>
            </a:endParaRPr>
          </a:p>
          <a:p>
            <a:pPr algn="ctr" hangingPunct="0">
              <a:defRPr/>
            </a:pPr>
            <a:r>
              <a:rPr lang="ru-RU" sz="800" i="1" dirty="0">
                <a:solidFill>
                  <a:srgbClr val="003300"/>
                </a:solidFill>
                <a:latin typeface="Arial" panose="020B0604020202020204" pitchFamily="34" charset="0"/>
                <a:cs typeface="Arial" panose="020B0604020202020204" pitchFamily="34" charset="0"/>
              </a:rPr>
              <a:t> </a:t>
            </a:r>
          </a:p>
          <a:p>
            <a:pPr algn="just" hangingPunct="0">
              <a:defRPr/>
            </a:pPr>
            <a:r>
              <a:rPr lang="ru-RU" sz="2000" i="1" dirty="0">
                <a:solidFill>
                  <a:srgbClr val="003300"/>
                </a:solidFill>
                <a:latin typeface="Arial" panose="020B0604020202020204" pitchFamily="34" charset="0"/>
                <a:cs typeface="Arial" panose="020B0604020202020204" pitchFamily="34" charset="0"/>
              </a:rPr>
              <a:t>Высший уровень </a:t>
            </a:r>
            <a:r>
              <a:rPr lang="en-US" sz="2000" i="1" dirty="0">
                <a:solidFill>
                  <a:srgbClr val="003300"/>
                </a:solidFill>
                <a:latin typeface="Arial" panose="020B0604020202020204" pitchFamily="34" charset="0"/>
                <a:cs typeface="Arial" panose="020B0604020202020204" pitchFamily="34" charset="0"/>
              </a:rPr>
              <a:t>     </a:t>
            </a:r>
            <a:r>
              <a:rPr lang="ru-RU" sz="2000" i="1" dirty="0">
                <a:solidFill>
                  <a:srgbClr val="003300"/>
                </a:solidFill>
                <a:latin typeface="Arial" panose="020B0604020202020204" pitchFamily="34" charset="0"/>
                <a:cs typeface="Arial" panose="020B0604020202020204" pitchFamily="34" charset="0"/>
              </a:rPr>
              <a:t>- </a:t>
            </a:r>
            <a:r>
              <a:rPr lang="en-US" sz="2000" i="1" dirty="0">
                <a:solidFill>
                  <a:srgbClr val="003300"/>
                </a:solidFill>
                <a:latin typeface="Arial" panose="020B0604020202020204" pitchFamily="34" charset="0"/>
                <a:cs typeface="Arial" panose="020B0604020202020204" pitchFamily="34" charset="0"/>
              </a:rPr>
              <a:t>  </a:t>
            </a:r>
            <a:r>
              <a:rPr lang="ru-RU" sz="2000" i="1" dirty="0">
                <a:solidFill>
                  <a:srgbClr val="003300"/>
                </a:solidFill>
                <a:latin typeface="Arial" panose="020B0604020202020204" pitchFamily="34" charset="0"/>
                <a:cs typeface="Arial" panose="020B0604020202020204" pitchFamily="34" charset="0"/>
              </a:rPr>
              <a:t>7 подчиненных</a:t>
            </a:r>
          </a:p>
          <a:p>
            <a:pPr algn="just" hangingPunct="0">
              <a:defRPr/>
            </a:pPr>
            <a:r>
              <a:rPr lang="ru-RU" sz="2000" i="1" dirty="0">
                <a:solidFill>
                  <a:srgbClr val="003300"/>
                </a:solidFill>
                <a:latin typeface="Arial" panose="020B0604020202020204" pitchFamily="34" charset="0"/>
                <a:cs typeface="Arial" panose="020B0604020202020204" pitchFamily="34" charset="0"/>
              </a:rPr>
              <a:t>Технический  </a:t>
            </a:r>
            <a:r>
              <a:rPr lang="en-US" sz="2000" i="1" dirty="0">
                <a:solidFill>
                  <a:srgbClr val="003300"/>
                </a:solidFill>
                <a:latin typeface="Arial" panose="020B0604020202020204" pitchFamily="34" charset="0"/>
                <a:cs typeface="Arial" panose="020B0604020202020204" pitchFamily="34" charset="0"/>
              </a:rPr>
              <a:t>            </a:t>
            </a:r>
            <a:r>
              <a:rPr lang="ru-RU" sz="2000" i="1" dirty="0">
                <a:solidFill>
                  <a:srgbClr val="003300"/>
                </a:solidFill>
                <a:latin typeface="Arial" panose="020B0604020202020204" pitchFamily="34" charset="0"/>
                <a:cs typeface="Arial" panose="020B0604020202020204" pitchFamily="34" charset="0"/>
              </a:rPr>
              <a:t>- </a:t>
            </a:r>
            <a:r>
              <a:rPr lang="en-US" sz="2000" i="1" dirty="0">
                <a:solidFill>
                  <a:srgbClr val="003300"/>
                </a:solidFill>
                <a:latin typeface="Arial" panose="020B0604020202020204" pitchFamily="34" charset="0"/>
                <a:cs typeface="Arial" panose="020B0604020202020204" pitchFamily="34" charset="0"/>
              </a:rPr>
              <a:t>  </a:t>
            </a:r>
            <a:r>
              <a:rPr lang="ru-RU" sz="2000" i="1" dirty="0">
                <a:solidFill>
                  <a:srgbClr val="003300"/>
                </a:solidFill>
                <a:latin typeface="Arial" panose="020B0604020202020204" pitchFamily="34" charset="0"/>
                <a:cs typeface="Arial" panose="020B0604020202020204" pitchFamily="34" charset="0"/>
              </a:rPr>
              <a:t>до  30 подчиненных</a:t>
            </a:r>
          </a:p>
        </p:txBody>
      </p:sp>
      <p:sp>
        <p:nvSpPr>
          <p:cNvPr id="4813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813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EA9F596-3F98-4B33-8EF3-5E9A08D65206}" type="slidenum">
              <a:rPr lang="ru-RU" altLang="ru-RU" sz="800" smtClean="0">
                <a:solidFill>
                  <a:srgbClr val="003300"/>
                </a:solidFill>
                <a:latin typeface="Arial" charset="0"/>
                <a:cs typeface="Arial" charset="0"/>
              </a:rPr>
              <a:pPr fontAlgn="base">
                <a:spcBef>
                  <a:spcPct val="0"/>
                </a:spcBef>
                <a:spcAft>
                  <a:spcPct val="0"/>
                </a:spcAft>
              </a:pPr>
              <a:t>46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2"/>
          <p:cNvSpPr>
            <a:spLocks noChangeArrowheads="1"/>
          </p:cNvSpPr>
          <p:nvPr/>
        </p:nvSpPr>
        <p:spPr bwMode="auto">
          <a:xfrm>
            <a:off x="0" y="115888"/>
            <a:ext cx="9144000" cy="461962"/>
          </a:xfrm>
          <a:prstGeom prst="rect">
            <a:avLst/>
          </a:prstGeom>
          <a:noFill/>
          <a:ln w="15875">
            <a:noFill/>
            <a:miter lim="800000"/>
            <a:headEnd/>
            <a:tailEnd/>
          </a:ln>
        </p:spPr>
        <p:txBody>
          <a:bodyPr>
            <a:spAutoFit/>
          </a:bodyPr>
          <a:lstStyle/>
          <a:p>
            <a:pPr algn="ctr">
              <a:defRPr/>
            </a:pPr>
            <a:r>
              <a:rPr lang="ru-RU" sz="24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Плюсы и минусы узкой и широкой сферы контроля</a:t>
            </a:r>
          </a:p>
        </p:txBody>
      </p:sp>
      <p:sp>
        <p:nvSpPr>
          <p:cNvPr id="49155" name="Прямоугольник 5"/>
          <p:cNvSpPr>
            <a:spLocks noChangeArrowheads="1"/>
          </p:cNvSpPr>
          <p:nvPr/>
        </p:nvSpPr>
        <p:spPr bwMode="auto">
          <a:xfrm>
            <a:off x="107950" y="1046163"/>
            <a:ext cx="863600" cy="2308225"/>
          </a:xfrm>
          <a:prstGeom prst="rect">
            <a:avLst/>
          </a:prstGeom>
          <a:noFill/>
          <a:ln w="9525">
            <a:noFill/>
            <a:miter lim="800000"/>
            <a:headEnd/>
            <a:tailEnd/>
          </a:ln>
        </p:spPr>
        <p:txBody>
          <a:bodyPr>
            <a:spAutoFit/>
          </a:bodyPr>
          <a:lstStyle/>
          <a:p>
            <a:pPr algn="ctr"/>
            <a:r>
              <a:rPr lang="en-US" altLang="ru-RU" sz="7200">
                <a:solidFill>
                  <a:srgbClr val="003300"/>
                </a:solidFill>
              </a:rPr>
              <a:t>+</a:t>
            </a:r>
            <a:endParaRPr lang="ru-RU" altLang="ru-RU" sz="7200">
              <a:solidFill>
                <a:srgbClr val="003300"/>
              </a:solidFill>
            </a:endParaRPr>
          </a:p>
          <a:p>
            <a:pPr algn="ctr"/>
            <a:r>
              <a:rPr lang="ru-RU" altLang="ru-RU" sz="7200">
                <a:solidFill>
                  <a:srgbClr val="003300"/>
                </a:solidFill>
              </a:rPr>
              <a:t>-</a:t>
            </a:r>
          </a:p>
        </p:txBody>
      </p:sp>
      <p:sp>
        <p:nvSpPr>
          <p:cNvPr id="49156" name="Прямоугольник 11"/>
          <p:cNvSpPr>
            <a:spLocks noChangeArrowheads="1"/>
          </p:cNvSpPr>
          <p:nvPr/>
        </p:nvSpPr>
        <p:spPr bwMode="auto">
          <a:xfrm>
            <a:off x="900113" y="685800"/>
            <a:ext cx="7848600" cy="3170238"/>
          </a:xfrm>
          <a:prstGeom prst="rect">
            <a:avLst/>
          </a:prstGeom>
          <a:noFill/>
          <a:ln w="9525">
            <a:noFill/>
            <a:miter lim="800000"/>
            <a:headEnd/>
            <a:tailEnd/>
          </a:ln>
        </p:spPr>
        <p:txBody>
          <a:bodyPr>
            <a:spAutoFit/>
          </a:bodyPr>
          <a:lstStyle/>
          <a:p>
            <a:pPr algn="just"/>
            <a:r>
              <a:rPr lang="ru-RU" altLang="ru-RU" sz="2400" b="1" u="sng">
                <a:solidFill>
                  <a:srgbClr val="99CC00"/>
                </a:solidFill>
              </a:rPr>
              <a:t>Узкая сфера контроля</a:t>
            </a:r>
          </a:p>
          <a:p>
            <a:pPr algn="just"/>
            <a:endParaRPr lang="ru-RU" altLang="ru-RU" sz="800">
              <a:solidFill>
                <a:srgbClr val="003300"/>
              </a:solidFill>
            </a:endParaRPr>
          </a:p>
          <a:p>
            <a:pPr algn="just"/>
            <a:r>
              <a:rPr lang="ru-RU" altLang="ru-RU" sz="2000">
                <a:solidFill>
                  <a:srgbClr val="003300"/>
                </a:solidFill>
              </a:rPr>
              <a:t>Минимальное количество подчиненных, упрощение контроля за их работой, повышение качества контроля, быстрый обмен информацией с малым числом подчиненных.</a:t>
            </a:r>
          </a:p>
          <a:p>
            <a:pPr algn="just"/>
            <a:endParaRPr lang="ru-RU" altLang="ru-RU" sz="800">
              <a:solidFill>
                <a:srgbClr val="003300"/>
              </a:solidFill>
            </a:endParaRPr>
          </a:p>
          <a:p>
            <a:pPr algn="just"/>
            <a:r>
              <a:rPr lang="ru-RU" altLang="ru-RU" sz="2000">
                <a:solidFill>
                  <a:srgbClr val="003300"/>
                </a:solidFill>
              </a:rPr>
              <a:t>Увеличение числа уровней в иерархии, громоздкие, длинные и дорогие коммуникационные связи, искажение и запаздывание информации, рост затрат на управление, стремление  к вмешательству руководителя в дела непосредственных подчиненных.</a:t>
            </a:r>
          </a:p>
        </p:txBody>
      </p:sp>
      <p:sp>
        <p:nvSpPr>
          <p:cNvPr id="49157" name="Прямоугольник 13"/>
          <p:cNvSpPr>
            <a:spLocks noChangeArrowheads="1"/>
          </p:cNvSpPr>
          <p:nvPr/>
        </p:nvSpPr>
        <p:spPr bwMode="auto">
          <a:xfrm>
            <a:off x="900113" y="3856038"/>
            <a:ext cx="8099425" cy="2892425"/>
          </a:xfrm>
          <a:prstGeom prst="rect">
            <a:avLst/>
          </a:prstGeom>
          <a:noFill/>
          <a:ln w="9525">
            <a:noFill/>
            <a:miter lim="800000"/>
            <a:headEnd/>
            <a:tailEnd/>
          </a:ln>
        </p:spPr>
        <p:txBody>
          <a:bodyPr>
            <a:spAutoFit/>
          </a:bodyPr>
          <a:lstStyle/>
          <a:p>
            <a:pPr algn="just"/>
            <a:r>
              <a:rPr lang="ru-RU" altLang="ru-RU" sz="2400" b="1" u="sng">
                <a:solidFill>
                  <a:srgbClr val="99CC00"/>
                </a:solidFill>
              </a:rPr>
              <a:t>Широкая сфера контроля </a:t>
            </a:r>
            <a:endParaRPr lang="ru-RU" altLang="ru-RU" sz="2400" u="sng">
              <a:solidFill>
                <a:srgbClr val="99CC00"/>
              </a:solidFill>
            </a:endParaRPr>
          </a:p>
          <a:p>
            <a:pPr algn="just"/>
            <a:endParaRPr lang="ru-RU" altLang="ru-RU" sz="800">
              <a:solidFill>
                <a:srgbClr val="003300"/>
              </a:solidFill>
            </a:endParaRPr>
          </a:p>
          <a:p>
            <a:pPr algn="just"/>
            <a:r>
              <a:rPr lang="ru-RU" altLang="ru-RU" sz="2000">
                <a:solidFill>
                  <a:srgbClr val="003300"/>
                </a:solidFill>
              </a:rPr>
              <a:t>Делегирование полномочий	большому числу подчиненных, сильная и квалифицированная команда помощников, наличие у руководителя времени на принятие важных решений, малое число уровней управления – быстрое и неискаженное прохождение информации.</a:t>
            </a:r>
          </a:p>
          <a:p>
            <a:pPr algn="just"/>
            <a:endParaRPr lang="ru-RU" altLang="ru-RU" sz="800">
              <a:solidFill>
                <a:srgbClr val="003300"/>
              </a:solidFill>
            </a:endParaRPr>
          </a:p>
          <a:p>
            <a:pPr algn="just"/>
            <a:r>
              <a:rPr lang="ru-RU" altLang="ru-RU" sz="2000">
                <a:solidFill>
                  <a:srgbClr val="003300"/>
                </a:solidFill>
              </a:rPr>
              <a:t>Перегруженность руководителя и потеря контроля, высокие требования к компетенции руководителя.</a:t>
            </a:r>
          </a:p>
        </p:txBody>
      </p:sp>
      <p:sp>
        <p:nvSpPr>
          <p:cNvPr id="49158" name="Прямоугольник 14"/>
          <p:cNvSpPr>
            <a:spLocks noChangeArrowheads="1"/>
          </p:cNvSpPr>
          <p:nvPr/>
        </p:nvSpPr>
        <p:spPr bwMode="auto">
          <a:xfrm>
            <a:off x="107950" y="4432300"/>
            <a:ext cx="863600" cy="2430463"/>
          </a:xfrm>
          <a:prstGeom prst="rect">
            <a:avLst/>
          </a:prstGeom>
          <a:noFill/>
          <a:ln w="9525">
            <a:noFill/>
            <a:miter lim="800000"/>
            <a:headEnd/>
            <a:tailEnd/>
          </a:ln>
        </p:spPr>
        <p:txBody>
          <a:bodyPr>
            <a:spAutoFit/>
          </a:bodyPr>
          <a:lstStyle/>
          <a:p>
            <a:pPr algn="ctr"/>
            <a:r>
              <a:rPr lang="en-US" altLang="ru-RU" sz="7200">
                <a:solidFill>
                  <a:srgbClr val="003300"/>
                </a:solidFill>
              </a:rPr>
              <a:t>+</a:t>
            </a:r>
            <a:endParaRPr lang="ru-RU" altLang="ru-RU" sz="7200">
              <a:solidFill>
                <a:srgbClr val="003300"/>
              </a:solidFill>
            </a:endParaRPr>
          </a:p>
          <a:p>
            <a:pPr algn="ctr"/>
            <a:endParaRPr lang="ru-RU" altLang="ru-RU" sz="800">
              <a:solidFill>
                <a:srgbClr val="003300"/>
              </a:solidFill>
            </a:endParaRPr>
          </a:p>
          <a:p>
            <a:pPr algn="ctr"/>
            <a:r>
              <a:rPr lang="ru-RU" altLang="ru-RU" sz="7200">
                <a:solidFill>
                  <a:srgbClr val="003300"/>
                </a:solidFill>
              </a:rPr>
              <a:t>-</a:t>
            </a:r>
          </a:p>
        </p:txBody>
      </p:sp>
      <p:sp>
        <p:nvSpPr>
          <p:cNvPr id="4915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4916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11F6B97-58EA-4559-8855-7B1C60710934}" type="slidenum">
              <a:rPr lang="ru-RU" altLang="ru-RU" sz="800" smtClean="0">
                <a:solidFill>
                  <a:srgbClr val="003300"/>
                </a:solidFill>
                <a:latin typeface="Arial" charset="0"/>
                <a:cs typeface="Arial" charset="0"/>
              </a:rPr>
              <a:pPr fontAlgn="base">
                <a:spcBef>
                  <a:spcPct val="0"/>
                </a:spcBef>
                <a:spcAft>
                  <a:spcPct val="0"/>
                </a:spcAft>
              </a:pPr>
              <a:t>47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Прямоугольник 2"/>
          <p:cNvSpPr>
            <a:spLocks noChangeArrowheads="1"/>
          </p:cNvSpPr>
          <p:nvPr/>
        </p:nvSpPr>
        <p:spPr bwMode="auto">
          <a:xfrm>
            <a:off x="323850" y="188913"/>
            <a:ext cx="8424863" cy="1200150"/>
          </a:xfrm>
          <a:prstGeom prst="rect">
            <a:avLst/>
          </a:prstGeom>
          <a:noFill/>
          <a:ln w="9525">
            <a:noFill/>
            <a:miter lim="800000"/>
            <a:headEnd/>
            <a:tailEnd/>
          </a:ln>
        </p:spPr>
        <p:txBody>
          <a:bodyPr>
            <a:spAutoFit/>
          </a:bodyPr>
          <a:lstStyle/>
          <a:p>
            <a:pPr algn="ctr"/>
            <a:r>
              <a:rPr lang="ru-RU" altLang="ru-RU" sz="2400">
                <a:solidFill>
                  <a:srgbClr val="003300"/>
                </a:solidFill>
              </a:rPr>
              <a:t>Выбор </a:t>
            </a:r>
            <a:r>
              <a:rPr lang="ru-RU" altLang="ru-RU" sz="2400" b="1">
                <a:solidFill>
                  <a:srgbClr val="669900"/>
                </a:solidFill>
              </a:rPr>
              <a:t>сферы контроля и количества уровней управления </a:t>
            </a:r>
            <a:r>
              <a:rPr lang="ru-RU" altLang="ru-RU" sz="2400">
                <a:solidFill>
                  <a:srgbClr val="003300"/>
                </a:solidFill>
              </a:rPr>
              <a:t>(централизации и децентрализации власти) зависит от многих факторов: </a:t>
            </a:r>
          </a:p>
        </p:txBody>
      </p:sp>
      <p:sp>
        <p:nvSpPr>
          <p:cNvPr id="50179" name="Прямоугольник 3"/>
          <p:cNvSpPr>
            <a:spLocks noChangeArrowheads="1"/>
          </p:cNvSpPr>
          <p:nvPr/>
        </p:nvSpPr>
        <p:spPr bwMode="auto">
          <a:xfrm>
            <a:off x="827088" y="1773238"/>
            <a:ext cx="6913562" cy="3784600"/>
          </a:xfrm>
          <a:prstGeom prst="rect">
            <a:avLst/>
          </a:prstGeom>
          <a:noFill/>
          <a:ln w="9525">
            <a:noFill/>
            <a:miter lim="800000"/>
            <a:headEnd/>
            <a:tailEnd/>
          </a:ln>
        </p:spPr>
        <p:txBody>
          <a:bodyPr>
            <a:spAutoFit/>
          </a:bodyPr>
          <a:lstStyle/>
          <a:p>
            <a:pPr algn="just">
              <a:buFont typeface="Arial" charset="0"/>
              <a:buChar char="•"/>
            </a:pPr>
            <a:r>
              <a:rPr lang="ru-RU" altLang="ru-RU" sz="2400">
                <a:solidFill>
                  <a:srgbClr val="003300"/>
                </a:solidFill>
              </a:rPr>
              <a:t>  уровень специализации работ, </a:t>
            </a:r>
          </a:p>
          <a:p>
            <a:pPr algn="just"/>
            <a:endParaRPr lang="ru-RU" altLang="ru-RU" sz="2400">
              <a:solidFill>
                <a:srgbClr val="003300"/>
              </a:solidFill>
            </a:endParaRPr>
          </a:p>
          <a:p>
            <a:pPr algn="just">
              <a:buFont typeface="Arial" charset="0"/>
              <a:buChar char="•"/>
            </a:pPr>
            <a:r>
              <a:rPr lang="ru-RU" altLang="ru-RU" sz="2400">
                <a:solidFill>
                  <a:srgbClr val="003300"/>
                </a:solidFill>
              </a:rPr>
              <a:t>  размер организации, </a:t>
            </a:r>
          </a:p>
          <a:p>
            <a:pPr algn="just"/>
            <a:endParaRPr lang="ru-RU" altLang="ru-RU" sz="2400">
              <a:solidFill>
                <a:srgbClr val="003300"/>
              </a:solidFill>
            </a:endParaRPr>
          </a:p>
          <a:p>
            <a:pPr algn="just">
              <a:buFont typeface="Arial" charset="0"/>
              <a:buChar char="•"/>
            </a:pPr>
            <a:r>
              <a:rPr lang="ru-RU" altLang="ru-RU" sz="2400">
                <a:solidFill>
                  <a:srgbClr val="003300"/>
                </a:solidFill>
              </a:rPr>
              <a:t>  важность принимаемых решений, </a:t>
            </a:r>
          </a:p>
          <a:p>
            <a:pPr algn="just"/>
            <a:endParaRPr lang="ru-RU" altLang="ru-RU" sz="2400">
              <a:solidFill>
                <a:srgbClr val="003300"/>
              </a:solidFill>
            </a:endParaRPr>
          </a:p>
          <a:p>
            <a:pPr algn="just">
              <a:buFont typeface="Arial" charset="0"/>
              <a:buChar char="•"/>
            </a:pPr>
            <a:r>
              <a:rPr lang="ru-RU" altLang="ru-RU" sz="2400">
                <a:solidFill>
                  <a:srgbClr val="003300"/>
                </a:solidFill>
              </a:rPr>
              <a:t>  наличие у работников готовности к полномочиям и ответственности, </a:t>
            </a:r>
          </a:p>
          <a:p>
            <a:pPr algn="just"/>
            <a:endParaRPr lang="ru-RU" altLang="ru-RU" sz="2400">
              <a:solidFill>
                <a:srgbClr val="003300"/>
              </a:solidFill>
            </a:endParaRPr>
          </a:p>
          <a:p>
            <a:pPr algn="just">
              <a:buFont typeface="Arial" charset="0"/>
              <a:buChar char="•"/>
            </a:pPr>
            <a:r>
              <a:rPr lang="ru-RU" altLang="ru-RU" sz="2400">
                <a:solidFill>
                  <a:srgbClr val="003300"/>
                </a:solidFill>
              </a:rPr>
              <a:t>  организационная культура </a:t>
            </a:r>
          </a:p>
        </p:txBody>
      </p:sp>
      <p:sp>
        <p:nvSpPr>
          <p:cNvPr id="5018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018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B6299A0-23A6-41ED-9633-8DBF244BB058}" type="slidenum">
              <a:rPr lang="ru-RU" altLang="ru-RU" sz="800" smtClean="0">
                <a:solidFill>
                  <a:srgbClr val="003300"/>
                </a:solidFill>
                <a:latin typeface="Arial" charset="0"/>
                <a:cs typeface="Arial" charset="0"/>
              </a:rPr>
              <a:pPr fontAlgn="base">
                <a:spcBef>
                  <a:spcPct val="0"/>
                </a:spcBef>
                <a:spcAft>
                  <a:spcPct val="0"/>
                </a:spcAft>
              </a:pPr>
              <a:t>48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31"/>
          <p:cNvGrpSpPr>
            <a:grpSpLocks noChangeAspect="1"/>
          </p:cNvGrpSpPr>
          <p:nvPr/>
        </p:nvGrpSpPr>
        <p:grpSpPr bwMode="auto">
          <a:xfrm>
            <a:off x="1714500" y="2247900"/>
            <a:ext cx="6400800" cy="3886200"/>
            <a:chOff x="2301" y="3581"/>
            <a:chExt cx="7200" cy="4320"/>
          </a:xfrm>
        </p:grpSpPr>
        <p:sp>
          <p:nvSpPr>
            <p:cNvPr id="51212" name="AutoShape 49"/>
            <p:cNvSpPr>
              <a:spLocks noChangeAspect="1" noChangeArrowheads="1" noTextEdit="1"/>
            </p:cNvSpPr>
            <p:nvPr/>
          </p:nvSpPr>
          <p:spPr bwMode="auto">
            <a:xfrm>
              <a:off x="2301" y="3581"/>
              <a:ext cx="7200" cy="4320"/>
            </a:xfrm>
            <a:prstGeom prst="rect">
              <a:avLst/>
            </a:prstGeom>
            <a:noFill/>
            <a:ln w="9525">
              <a:noFill/>
              <a:miter lim="800000"/>
              <a:headEnd/>
              <a:tailEnd/>
            </a:ln>
          </p:spPr>
          <p:txBody>
            <a:bodyPr/>
            <a:lstStyle/>
            <a:p>
              <a:endParaRPr lang="ru-RU"/>
            </a:p>
          </p:txBody>
        </p:sp>
        <p:sp>
          <p:nvSpPr>
            <p:cNvPr id="51213" name="Rectangle 48"/>
            <p:cNvSpPr>
              <a:spLocks noChangeArrowheads="1"/>
            </p:cNvSpPr>
            <p:nvPr/>
          </p:nvSpPr>
          <p:spPr bwMode="auto">
            <a:xfrm>
              <a:off x="3458" y="3708"/>
              <a:ext cx="2314" cy="2414"/>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               </a:t>
              </a:r>
              <a:endParaRPr lang="ru-RU" altLang="ru-RU" sz="900">
                <a:solidFill>
                  <a:srgbClr val="003300"/>
                </a:solidFill>
                <a:latin typeface="Calibri" pitchFamily="34" charset="0"/>
              </a:endParaRPr>
            </a:p>
            <a:p>
              <a:pPr eaLnBrk="0" hangingPunct="0"/>
              <a:endParaRPr lang="ru-RU" altLang="ru-RU" sz="1400">
                <a:solidFill>
                  <a:srgbClr val="003300"/>
                </a:solidFill>
                <a:latin typeface="Calibri" pitchFamily="34" charset="0"/>
                <a:cs typeface="Times New Roman" pitchFamily="18" charset="0"/>
              </a:endParaRPr>
            </a:p>
            <a:p>
              <a:pPr eaLnBrk="0" hangingPunct="0"/>
              <a:r>
                <a:rPr lang="ru-RU" altLang="ru-RU" sz="1400">
                  <a:solidFill>
                    <a:srgbClr val="003300"/>
                  </a:solidFill>
                  <a:latin typeface="Calibri" pitchFamily="34" charset="0"/>
                  <a:cs typeface="Times New Roman" pitchFamily="18" charset="0"/>
                </a:rPr>
                <a:t>- по функциям </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процессу</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технологии</a:t>
              </a:r>
              <a:endParaRPr lang="ru-RU" altLang="ru-RU" sz="900">
                <a:solidFill>
                  <a:srgbClr val="003300"/>
                </a:solidFill>
                <a:latin typeface="Calibri" pitchFamily="34" charset="0"/>
              </a:endParaRPr>
            </a:p>
            <a:p>
              <a:pPr eaLnBrk="0" hangingPunct="0"/>
              <a:endParaRPr lang="ru-RU" altLang="ru-RU" sz="1400" i="1">
                <a:solidFill>
                  <a:srgbClr val="003300"/>
                </a:solidFill>
                <a:latin typeface="Calibri" pitchFamily="34" charset="0"/>
                <a:cs typeface="Times New Roman" pitchFamily="18" charset="0"/>
              </a:endParaRPr>
            </a:p>
            <a:p>
              <a:pPr eaLnBrk="0" hangingPunct="0"/>
              <a:r>
                <a:rPr lang="ru-RU" altLang="ru-RU" sz="1400" b="1" i="1">
                  <a:solidFill>
                    <a:srgbClr val="99CC00"/>
                  </a:solidFill>
                  <a:latin typeface="Calibri" pitchFamily="34" charset="0"/>
                  <a:cs typeface="Times New Roman" pitchFamily="18" charset="0"/>
                </a:rPr>
                <a:t>исполнительская</a:t>
              </a:r>
              <a:endParaRPr lang="ru-RU" altLang="ru-RU" b="1">
                <a:solidFill>
                  <a:srgbClr val="99CC00"/>
                </a:solidFill>
                <a:latin typeface="Calibri" pitchFamily="34" charset="0"/>
              </a:endParaRPr>
            </a:p>
          </p:txBody>
        </p:sp>
        <p:sp>
          <p:nvSpPr>
            <p:cNvPr id="51214" name="Rectangle 47"/>
            <p:cNvSpPr>
              <a:spLocks noChangeArrowheads="1"/>
            </p:cNvSpPr>
            <p:nvPr/>
          </p:nvSpPr>
          <p:spPr bwMode="auto">
            <a:xfrm>
              <a:off x="3458" y="3708"/>
              <a:ext cx="386" cy="381"/>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latin typeface="Calibri" pitchFamily="34" charset="0"/>
                  <a:cs typeface="Times New Roman" pitchFamily="18" charset="0"/>
                </a:rPr>
                <a:t>2</a:t>
              </a:r>
              <a:endParaRPr lang="ru-RU" altLang="ru-RU">
                <a:solidFill>
                  <a:srgbClr val="003300"/>
                </a:solidFill>
                <a:latin typeface="Calibri" pitchFamily="34" charset="0"/>
              </a:endParaRPr>
            </a:p>
          </p:txBody>
        </p:sp>
        <p:sp>
          <p:nvSpPr>
            <p:cNvPr id="51215" name="Rectangle 46"/>
            <p:cNvSpPr>
              <a:spLocks noChangeArrowheads="1"/>
            </p:cNvSpPr>
            <p:nvPr/>
          </p:nvSpPr>
          <p:spPr bwMode="auto">
            <a:xfrm>
              <a:off x="5644" y="3708"/>
              <a:ext cx="2186" cy="1906"/>
            </a:xfrm>
            <a:prstGeom prst="rect">
              <a:avLst/>
            </a:prstGeom>
            <a:solidFill>
              <a:srgbClr val="FFFFFF"/>
            </a:solidFill>
            <a:ln w="9525">
              <a:solidFill>
                <a:srgbClr val="000000"/>
              </a:solidFill>
              <a:miter lim="800000"/>
              <a:headEnd/>
              <a:tailEnd/>
            </a:ln>
          </p:spPr>
          <p:txBody>
            <a:bodyPr/>
            <a:lstStyle/>
            <a:p>
              <a:pPr eaLnBrk="0" hangingPunct="0"/>
              <a:endParaRPr lang="ru-RU" altLang="ru-RU" sz="1400">
                <a:solidFill>
                  <a:srgbClr val="003300"/>
                </a:solidFill>
                <a:latin typeface="Calibri" pitchFamily="34" charset="0"/>
                <a:cs typeface="Times New Roman" pitchFamily="18" charset="0"/>
              </a:endParaRPr>
            </a:p>
            <a:p>
              <a:pPr eaLnBrk="0" hangingPunct="0"/>
              <a:endParaRPr lang="ru-RU" altLang="ru-RU" sz="1400">
                <a:solidFill>
                  <a:srgbClr val="003300"/>
                </a:solidFill>
                <a:latin typeface="Calibri" pitchFamily="34" charset="0"/>
                <a:cs typeface="Times New Roman" pitchFamily="18" charset="0"/>
              </a:endParaRPr>
            </a:p>
            <a:p>
              <a:pPr eaLnBrk="0" hangingPunct="0">
                <a:buFontTx/>
                <a:buChar char="-"/>
              </a:pPr>
              <a:r>
                <a:rPr lang="ru-RU" altLang="ru-RU" sz="1400">
                  <a:solidFill>
                    <a:srgbClr val="003300"/>
                  </a:solidFill>
                  <a:latin typeface="Calibri" pitchFamily="34" charset="0"/>
                  <a:cs typeface="Times New Roman" pitchFamily="18" charset="0"/>
                </a:rPr>
                <a:t>проекты</a:t>
              </a:r>
              <a:endParaRPr lang="ru-RU" altLang="ru-RU" sz="900">
                <a:solidFill>
                  <a:srgbClr val="003300"/>
                </a:solidFill>
                <a:latin typeface="Calibri" pitchFamily="34" charset="0"/>
              </a:endParaRPr>
            </a:p>
            <a:p>
              <a:pPr eaLnBrk="0" hangingPunct="0">
                <a:buFontTx/>
                <a:buChar char="-"/>
              </a:pPr>
              <a:r>
                <a:rPr lang="ru-RU" altLang="ru-RU" sz="1400">
                  <a:solidFill>
                    <a:srgbClr val="003300"/>
                  </a:solidFill>
                  <a:latin typeface="Calibri" pitchFamily="34" charset="0"/>
                  <a:cs typeface="Times New Roman" pitchFamily="18" charset="0"/>
                </a:rPr>
                <a:t>инновации</a:t>
              </a:r>
              <a:endParaRPr lang="ru-RU" altLang="ru-RU" sz="900">
                <a:solidFill>
                  <a:srgbClr val="003300"/>
                </a:solidFill>
                <a:latin typeface="Calibri" pitchFamily="34" charset="0"/>
              </a:endParaRPr>
            </a:p>
            <a:p>
              <a:pPr eaLnBrk="0" hangingPunct="0"/>
              <a:endParaRPr lang="ru-RU" altLang="ru-RU" sz="1400" i="1">
                <a:solidFill>
                  <a:srgbClr val="003300"/>
                </a:solidFill>
                <a:latin typeface="Calibri" pitchFamily="34" charset="0"/>
                <a:cs typeface="Times New Roman" pitchFamily="18" charset="0"/>
              </a:endParaRPr>
            </a:p>
            <a:p>
              <a:pPr eaLnBrk="0" hangingPunct="0"/>
              <a:endParaRPr lang="ru-RU" altLang="ru-RU" sz="1400" i="1">
                <a:solidFill>
                  <a:srgbClr val="003300"/>
                </a:solidFill>
                <a:latin typeface="Calibri" pitchFamily="34" charset="0"/>
                <a:cs typeface="Times New Roman" pitchFamily="18" charset="0"/>
              </a:endParaRPr>
            </a:p>
            <a:p>
              <a:pPr eaLnBrk="0" hangingPunct="0"/>
              <a:r>
                <a:rPr lang="ru-RU" altLang="ru-RU" sz="1400" b="1" i="1">
                  <a:solidFill>
                    <a:srgbClr val="99CC00"/>
                  </a:solidFill>
                  <a:latin typeface="Calibri" pitchFamily="34" charset="0"/>
                  <a:cs typeface="Times New Roman" pitchFamily="18" charset="0"/>
                </a:rPr>
                <a:t>матричная</a:t>
              </a:r>
              <a:endParaRPr lang="ru-RU" altLang="ru-RU" b="1">
                <a:solidFill>
                  <a:srgbClr val="99CC00"/>
                </a:solidFill>
                <a:latin typeface="Calibri" pitchFamily="34" charset="0"/>
              </a:endParaRPr>
            </a:p>
          </p:txBody>
        </p:sp>
        <p:sp>
          <p:nvSpPr>
            <p:cNvPr id="51216" name="Rectangle 45"/>
            <p:cNvSpPr>
              <a:spLocks noChangeArrowheads="1"/>
            </p:cNvSpPr>
            <p:nvPr/>
          </p:nvSpPr>
          <p:spPr bwMode="auto">
            <a:xfrm>
              <a:off x="3458" y="5487"/>
              <a:ext cx="2185" cy="1779"/>
            </a:xfrm>
            <a:prstGeom prst="rect">
              <a:avLst/>
            </a:prstGeom>
            <a:solidFill>
              <a:srgbClr val="FFFFFF"/>
            </a:solidFill>
            <a:ln w="9525">
              <a:solidFill>
                <a:srgbClr val="000000"/>
              </a:solidFill>
              <a:miter lim="800000"/>
              <a:headEnd/>
              <a:tailEnd/>
            </a:ln>
          </p:spPr>
          <p:txBody>
            <a:bodyPr/>
            <a:lstStyle/>
            <a:p>
              <a:pPr eaLnBrk="0" hangingPunct="0"/>
              <a:endParaRPr lang="ru-RU" altLang="ru-RU" sz="1400">
                <a:solidFill>
                  <a:srgbClr val="003300"/>
                </a:solidFill>
                <a:latin typeface="Calibri" pitchFamily="34" charset="0"/>
                <a:cs typeface="Times New Roman" pitchFamily="18" charset="0"/>
              </a:endParaRPr>
            </a:p>
            <a:p>
              <a:pPr eaLnBrk="0" hangingPunct="0"/>
              <a:endParaRPr lang="ru-RU" altLang="ru-RU" sz="1400">
                <a:solidFill>
                  <a:srgbClr val="003300"/>
                </a:solidFill>
                <a:latin typeface="Calibri" pitchFamily="34" charset="0"/>
                <a:cs typeface="Times New Roman" pitchFamily="18" charset="0"/>
              </a:endParaRPr>
            </a:p>
            <a:p>
              <a:pPr eaLnBrk="0" hangingPunct="0"/>
              <a:r>
                <a:rPr lang="ru-RU" altLang="ru-RU" sz="1400">
                  <a:solidFill>
                    <a:srgbClr val="003300"/>
                  </a:solidFill>
                  <a:latin typeface="Calibri" pitchFamily="34" charset="0"/>
                  <a:cs typeface="Times New Roman" pitchFamily="18" charset="0"/>
                </a:rPr>
                <a:t>- по численности</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времени</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территории</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a:t>
              </a:r>
              <a:r>
                <a:rPr lang="ru-RU" altLang="ru-RU" sz="1400" b="1" i="1">
                  <a:solidFill>
                    <a:srgbClr val="99CC00"/>
                  </a:solidFill>
                  <a:latin typeface="Calibri" pitchFamily="34" charset="0"/>
                  <a:cs typeface="Times New Roman" pitchFamily="18" charset="0"/>
                </a:rPr>
                <a:t>линейная</a:t>
              </a:r>
              <a:endParaRPr lang="ru-RU" altLang="ru-RU" b="1">
                <a:solidFill>
                  <a:srgbClr val="99CC00"/>
                </a:solidFill>
                <a:latin typeface="Calibri" pitchFamily="34" charset="0"/>
              </a:endParaRPr>
            </a:p>
          </p:txBody>
        </p:sp>
        <p:sp>
          <p:nvSpPr>
            <p:cNvPr id="51217" name="Rectangle 44"/>
            <p:cNvSpPr>
              <a:spLocks noChangeArrowheads="1"/>
            </p:cNvSpPr>
            <p:nvPr/>
          </p:nvSpPr>
          <p:spPr bwMode="auto">
            <a:xfrm>
              <a:off x="5644" y="5487"/>
              <a:ext cx="2186" cy="1779"/>
            </a:xfrm>
            <a:prstGeom prst="rect">
              <a:avLst/>
            </a:prstGeom>
            <a:solidFill>
              <a:srgbClr val="FFFFFF"/>
            </a:solidFill>
            <a:ln w="9525">
              <a:solidFill>
                <a:srgbClr val="000000"/>
              </a:solidFill>
              <a:miter lim="800000"/>
              <a:headEnd/>
              <a:tailEnd/>
            </a:ln>
          </p:spPr>
          <p:txBody>
            <a:bodyPr/>
            <a:lstStyle/>
            <a:p>
              <a:pPr eaLnBrk="0" hangingPunct="0"/>
              <a:endParaRPr lang="ru-RU" altLang="ru-RU" sz="1400">
                <a:solidFill>
                  <a:srgbClr val="003300"/>
                </a:solidFill>
                <a:latin typeface="Calibri" pitchFamily="34" charset="0"/>
                <a:cs typeface="Times New Roman" pitchFamily="18" charset="0"/>
              </a:endParaRPr>
            </a:p>
            <a:p>
              <a:pPr eaLnBrk="0" hangingPunct="0"/>
              <a:endParaRPr lang="ru-RU" altLang="ru-RU" sz="1400">
                <a:solidFill>
                  <a:srgbClr val="003300"/>
                </a:solidFill>
                <a:latin typeface="Calibri" pitchFamily="34" charset="0"/>
                <a:cs typeface="Times New Roman" pitchFamily="18" charset="0"/>
              </a:endParaRPr>
            </a:p>
            <a:p>
              <a:pPr eaLnBrk="0" hangingPunct="0"/>
              <a:r>
                <a:rPr lang="ru-RU" altLang="ru-RU" sz="1400">
                  <a:solidFill>
                    <a:srgbClr val="003300"/>
                  </a:solidFill>
                  <a:latin typeface="Calibri" pitchFamily="34" charset="0"/>
                  <a:cs typeface="Times New Roman" pitchFamily="18" charset="0"/>
                </a:rPr>
                <a:t>- по продукту</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потребителю</a:t>
              </a:r>
              <a:endParaRPr lang="ru-RU" altLang="ru-RU" sz="900">
                <a:solidFill>
                  <a:srgbClr val="003300"/>
                </a:solidFill>
                <a:latin typeface="Calibri" pitchFamily="34" charset="0"/>
              </a:endParaRPr>
            </a:p>
            <a:p>
              <a:pPr eaLnBrk="0" hangingPunct="0"/>
              <a:r>
                <a:rPr lang="ru-RU" altLang="ru-RU" sz="1400">
                  <a:solidFill>
                    <a:srgbClr val="003300"/>
                  </a:solidFill>
                  <a:latin typeface="Calibri" pitchFamily="34" charset="0"/>
                  <a:cs typeface="Times New Roman" pitchFamily="18" charset="0"/>
                </a:rPr>
                <a:t>- по рынку</a:t>
              </a:r>
              <a:endParaRPr lang="ru-RU" altLang="ru-RU" sz="900">
                <a:solidFill>
                  <a:srgbClr val="003300"/>
                </a:solidFill>
                <a:latin typeface="Calibri" pitchFamily="34" charset="0"/>
              </a:endParaRPr>
            </a:p>
            <a:p>
              <a:pPr eaLnBrk="0" hangingPunct="0"/>
              <a:endParaRPr lang="ru-RU" altLang="ru-RU" sz="1400" i="1">
                <a:solidFill>
                  <a:srgbClr val="003300"/>
                </a:solidFill>
                <a:latin typeface="Calibri" pitchFamily="34" charset="0"/>
                <a:cs typeface="Times New Roman" pitchFamily="18" charset="0"/>
              </a:endParaRPr>
            </a:p>
            <a:p>
              <a:pPr eaLnBrk="0" hangingPunct="0"/>
              <a:r>
                <a:rPr lang="ru-RU" altLang="ru-RU" sz="1400" b="1" i="1">
                  <a:solidFill>
                    <a:srgbClr val="99CC00"/>
                  </a:solidFill>
                  <a:latin typeface="Calibri" pitchFamily="34" charset="0"/>
                  <a:cs typeface="Times New Roman" pitchFamily="18" charset="0"/>
                </a:rPr>
                <a:t>объектная</a:t>
              </a:r>
              <a:endParaRPr lang="ru-RU" altLang="ru-RU" b="1">
                <a:solidFill>
                  <a:srgbClr val="99CC00"/>
                </a:solidFill>
                <a:latin typeface="Calibri" pitchFamily="34" charset="0"/>
              </a:endParaRPr>
            </a:p>
          </p:txBody>
        </p:sp>
        <p:sp>
          <p:nvSpPr>
            <p:cNvPr id="51218" name="Rectangle 43"/>
            <p:cNvSpPr>
              <a:spLocks noChangeArrowheads="1"/>
            </p:cNvSpPr>
            <p:nvPr/>
          </p:nvSpPr>
          <p:spPr bwMode="auto">
            <a:xfrm>
              <a:off x="7444" y="3708"/>
              <a:ext cx="386" cy="381"/>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latin typeface="Calibri" pitchFamily="34" charset="0"/>
                  <a:cs typeface="Times New Roman" pitchFamily="18" charset="0"/>
                </a:rPr>
                <a:t>4</a:t>
              </a:r>
              <a:endParaRPr lang="ru-RU" altLang="ru-RU">
                <a:solidFill>
                  <a:srgbClr val="003300"/>
                </a:solidFill>
                <a:latin typeface="Calibri" pitchFamily="34" charset="0"/>
              </a:endParaRPr>
            </a:p>
          </p:txBody>
        </p:sp>
        <p:sp>
          <p:nvSpPr>
            <p:cNvPr id="51219" name="Rectangle 42"/>
            <p:cNvSpPr>
              <a:spLocks noChangeArrowheads="1"/>
            </p:cNvSpPr>
            <p:nvPr/>
          </p:nvSpPr>
          <p:spPr bwMode="auto">
            <a:xfrm>
              <a:off x="3458" y="6885"/>
              <a:ext cx="387" cy="382"/>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latin typeface="Calibri" pitchFamily="34" charset="0"/>
                  <a:cs typeface="Times New Roman" pitchFamily="18" charset="0"/>
                </a:rPr>
                <a:t>1</a:t>
              </a:r>
              <a:endParaRPr lang="ru-RU" altLang="ru-RU">
                <a:solidFill>
                  <a:srgbClr val="003300"/>
                </a:solidFill>
                <a:latin typeface="Calibri" pitchFamily="34" charset="0"/>
              </a:endParaRPr>
            </a:p>
          </p:txBody>
        </p:sp>
        <p:sp>
          <p:nvSpPr>
            <p:cNvPr id="51220" name="Rectangle 41"/>
            <p:cNvSpPr>
              <a:spLocks noChangeArrowheads="1"/>
            </p:cNvSpPr>
            <p:nvPr/>
          </p:nvSpPr>
          <p:spPr bwMode="auto">
            <a:xfrm>
              <a:off x="7444" y="6885"/>
              <a:ext cx="386" cy="381"/>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latin typeface="Calibri" pitchFamily="34" charset="0"/>
                  <a:cs typeface="Times New Roman" pitchFamily="18" charset="0"/>
                </a:rPr>
                <a:t>3</a:t>
              </a:r>
              <a:endParaRPr lang="ru-RU" altLang="ru-RU">
                <a:solidFill>
                  <a:srgbClr val="003300"/>
                </a:solidFill>
                <a:latin typeface="Calibri" pitchFamily="34" charset="0"/>
              </a:endParaRPr>
            </a:p>
          </p:txBody>
        </p:sp>
        <p:sp>
          <p:nvSpPr>
            <p:cNvPr id="51221" name="Rectangle 40"/>
            <p:cNvSpPr>
              <a:spLocks noChangeArrowheads="1"/>
            </p:cNvSpPr>
            <p:nvPr/>
          </p:nvSpPr>
          <p:spPr bwMode="auto">
            <a:xfrm rot="10800000" flipV="1">
              <a:off x="2301" y="4979"/>
              <a:ext cx="1029" cy="1143"/>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Группиро-</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вание работ</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вокруг</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ресурсов</a:t>
              </a:r>
              <a:endParaRPr lang="ru-RU" altLang="ru-RU">
                <a:solidFill>
                  <a:srgbClr val="003300"/>
                </a:solidFill>
                <a:latin typeface="Calibri" pitchFamily="34" charset="0"/>
              </a:endParaRPr>
            </a:p>
          </p:txBody>
        </p:sp>
        <p:sp>
          <p:nvSpPr>
            <p:cNvPr id="51222" name="Rectangle 39"/>
            <p:cNvSpPr>
              <a:spLocks noChangeArrowheads="1"/>
            </p:cNvSpPr>
            <p:nvPr/>
          </p:nvSpPr>
          <p:spPr bwMode="auto">
            <a:xfrm>
              <a:off x="2301" y="3731"/>
              <a:ext cx="771" cy="1143"/>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Узкая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специализа-ция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работ</a:t>
              </a:r>
              <a:endParaRPr lang="ru-RU" altLang="ru-RU">
                <a:solidFill>
                  <a:srgbClr val="003300"/>
                </a:solidFill>
                <a:latin typeface="Calibri" pitchFamily="34" charset="0"/>
              </a:endParaRPr>
            </a:p>
          </p:txBody>
        </p:sp>
        <p:sp>
          <p:nvSpPr>
            <p:cNvPr id="51223" name="Line 38"/>
            <p:cNvSpPr>
              <a:spLocks noChangeShapeType="1"/>
            </p:cNvSpPr>
            <p:nvPr/>
          </p:nvSpPr>
          <p:spPr bwMode="auto">
            <a:xfrm flipV="1">
              <a:off x="3201" y="3835"/>
              <a:ext cx="0" cy="1017"/>
            </a:xfrm>
            <a:prstGeom prst="line">
              <a:avLst/>
            </a:prstGeom>
            <a:noFill/>
            <a:ln w="9525">
              <a:solidFill>
                <a:srgbClr val="000000"/>
              </a:solidFill>
              <a:round/>
              <a:headEnd/>
              <a:tailEnd type="triangle" w="med" len="med"/>
            </a:ln>
          </p:spPr>
          <p:txBody>
            <a:bodyPr/>
            <a:lstStyle/>
            <a:p>
              <a:endParaRPr lang="ru-RU"/>
            </a:p>
          </p:txBody>
        </p:sp>
        <p:sp>
          <p:nvSpPr>
            <p:cNvPr id="51224" name="Line 37"/>
            <p:cNvSpPr>
              <a:spLocks noChangeShapeType="1"/>
            </p:cNvSpPr>
            <p:nvPr/>
          </p:nvSpPr>
          <p:spPr bwMode="auto">
            <a:xfrm>
              <a:off x="3201" y="6249"/>
              <a:ext cx="0" cy="1017"/>
            </a:xfrm>
            <a:prstGeom prst="line">
              <a:avLst/>
            </a:prstGeom>
            <a:noFill/>
            <a:ln w="9525">
              <a:solidFill>
                <a:srgbClr val="000000"/>
              </a:solidFill>
              <a:round/>
              <a:headEnd/>
              <a:tailEnd type="triangle" w="med" len="med"/>
            </a:ln>
          </p:spPr>
          <p:txBody>
            <a:bodyPr/>
            <a:lstStyle/>
            <a:p>
              <a:endParaRPr lang="ru-RU"/>
            </a:p>
          </p:txBody>
        </p:sp>
        <p:sp>
          <p:nvSpPr>
            <p:cNvPr id="51225" name="Line 36"/>
            <p:cNvSpPr>
              <a:spLocks noChangeShapeType="1"/>
            </p:cNvSpPr>
            <p:nvPr/>
          </p:nvSpPr>
          <p:spPr bwMode="auto">
            <a:xfrm flipH="1">
              <a:off x="4101" y="7647"/>
              <a:ext cx="1029" cy="1"/>
            </a:xfrm>
            <a:prstGeom prst="line">
              <a:avLst/>
            </a:prstGeom>
            <a:noFill/>
            <a:ln w="9525">
              <a:solidFill>
                <a:srgbClr val="000000"/>
              </a:solidFill>
              <a:round/>
              <a:headEnd/>
              <a:tailEnd type="triangle" w="med" len="med"/>
            </a:ln>
          </p:spPr>
          <p:txBody>
            <a:bodyPr/>
            <a:lstStyle/>
            <a:p>
              <a:endParaRPr lang="ru-RU"/>
            </a:p>
          </p:txBody>
        </p:sp>
        <p:sp>
          <p:nvSpPr>
            <p:cNvPr id="51226" name="Line 35"/>
            <p:cNvSpPr>
              <a:spLocks noChangeShapeType="1"/>
            </p:cNvSpPr>
            <p:nvPr/>
          </p:nvSpPr>
          <p:spPr bwMode="auto">
            <a:xfrm>
              <a:off x="6158" y="7647"/>
              <a:ext cx="1414" cy="0"/>
            </a:xfrm>
            <a:prstGeom prst="line">
              <a:avLst/>
            </a:prstGeom>
            <a:noFill/>
            <a:ln w="9525">
              <a:solidFill>
                <a:srgbClr val="000000"/>
              </a:solidFill>
              <a:round/>
              <a:headEnd/>
              <a:tailEnd type="triangle" w="med" len="med"/>
            </a:ln>
          </p:spPr>
          <p:txBody>
            <a:bodyPr/>
            <a:lstStyle/>
            <a:p>
              <a:endParaRPr lang="ru-RU"/>
            </a:p>
          </p:txBody>
        </p:sp>
        <p:sp>
          <p:nvSpPr>
            <p:cNvPr id="51227" name="Line 34"/>
            <p:cNvSpPr>
              <a:spLocks noChangeShapeType="1"/>
            </p:cNvSpPr>
            <p:nvPr/>
          </p:nvSpPr>
          <p:spPr bwMode="auto">
            <a:xfrm flipV="1">
              <a:off x="4487" y="4979"/>
              <a:ext cx="0" cy="1906"/>
            </a:xfrm>
            <a:prstGeom prst="line">
              <a:avLst/>
            </a:prstGeom>
            <a:noFill/>
            <a:ln w="9525">
              <a:solidFill>
                <a:srgbClr val="000000"/>
              </a:solidFill>
              <a:round/>
              <a:headEnd/>
              <a:tailEnd type="triangle" w="med" len="med"/>
            </a:ln>
          </p:spPr>
          <p:txBody>
            <a:bodyPr/>
            <a:lstStyle/>
            <a:p>
              <a:endParaRPr lang="ru-RU"/>
            </a:p>
          </p:txBody>
        </p:sp>
        <p:sp>
          <p:nvSpPr>
            <p:cNvPr id="51228" name="Line 33"/>
            <p:cNvSpPr>
              <a:spLocks noChangeShapeType="1"/>
            </p:cNvSpPr>
            <p:nvPr/>
          </p:nvSpPr>
          <p:spPr bwMode="auto">
            <a:xfrm>
              <a:off x="4487" y="4979"/>
              <a:ext cx="2314" cy="1906"/>
            </a:xfrm>
            <a:prstGeom prst="line">
              <a:avLst/>
            </a:prstGeom>
            <a:noFill/>
            <a:ln w="9525">
              <a:solidFill>
                <a:srgbClr val="000000"/>
              </a:solidFill>
              <a:round/>
              <a:headEnd/>
              <a:tailEnd type="triangle" w="med" len="med"/>
            </a:ln>
          </p:spPr>
          <p:txBody>
            <a:bodyPr/>
            <a:lstStyle/>
            <a:p>
              <a:endParaRPr lang="ru-RU"/>
            </a:p>
          </p:txBody>
        </p:sp>
        <p:sp>
          <p:nvSpPr>
            <p:cNvPr id="51229" name="Line 32"/>
            <p:cNvSpPr>
              <a:spLocks noChangeShapeType="1"/>
            </p:cNvSpPr>
            <p:nvPr/>
          </p:nvSpPr>
          <p:spPr bwMode="auto">
            <a:xfrm flipV="1">
              <a:off x="6801" y="4979"/>
              <a:ext cx="0" cy="1906"/>
            </a:xfrm>
            <a:prstGeom prst="line">
              <a:avLst/>
            </a:prstGeom>
            <a:noFill/>
            <a:ln w="9525">
              <a:solidFill>
                <a:srgbClr val="000000"/>
              </a:solidFill>
              <a:round/>
              <a:headEnd/>
              <a:tailEnd type="triangle" w="med" len="med"/>
            </a:ln>
          </p:spPr>
          <p:txBody>
            <a:bodyPr/>
            <a:lstStyle/>
            <a:p>
              <a:endParaRPr lang="ru-RU"/>
            </a:p>
          </p:txBody>
        </p:sp>
      </p:grpSp>
      <p:sp>
        <p:nvSpPr>
          <p:cNvPr id="51203" name="Rectangle 50"/>
          <p:cNvSpPr>
            <a:spLocks noChangeArrowheads="1"/>
          </p:cNvSpPr>
          <p:nvPr/>
        </p:nvSpPr>
        <p:spPr bwMode="auto">
          <a:xfrm>
            <a:off x="1749425" y="5948363"/>
            <a:ext cx="1341438" cy="647700"/>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Широкая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специализация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работ</a:t>
            </a:r>
            <a:endParaRPr lang="ru-RU" altLang="ru-RU">
              <a:solidFill>
                <a:srgbClr val="003300"/>
              </a:solidFill>
              <a:latin typeface="Calibri" pitchFamily="34" charset="0"/>
            </a:endParaRPr>
          </a:p>
        </p:txBody>
      </p:sp>
      <p:sp>
        <p:nvSpPr>
          <p:cNvPr id="51204" name="Rectangle 51"/>
          <p:cNvSpPr>
            <a:spLocks noChangeArrowheads="1"/>
          </p:cNvSpPr>
          <p:nvPr/>
        </p:nvSpPr>
        <p:spPr bwMode="auto">
          <a:xfrm>
            <a:off x="4125913" y="5948363"/>
            <a:ext cx="1295400" cy="719137"/>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Группирование работ вокруг</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результата</a:t>
            </a:r>
            <a:endParaRPr lang="ru-RU" altLang="ru-RU">
              <a:solidFill>
                <a:srgbClr val="003300"/>
              </a:solidFill>
              <a:latin typeface="Calibri" pitchFamily="34" charset="0"/>
            </a:endParaRPr>
          </a:p>
        </p:txBody>
      </p:sp>
      <p:sp>
        <p:nvSpPr>
          <p:cNvPr id="51205" name="Rectangle 52"/>
          <p:cNvSpPr>
            <a:spLocks noChangeArrowheads="1"/>
          </p:cNvSpPr>
          <p:nvPr/>
        </p:nvSpPr>
        <p:spPr bwMode="auto">
          <a:xfrm>
            <a:off x="6735763" y="5942013"/>
            <a:ext cx="1638300" cy="685800"/>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latin typeface="Calibri" pitchFamily="34" charset="0"/>
                <a:cs typeface="Times New Roman" pitchFamily="18" charset="0"/>
              </a:rPr>
              <a:t>Узкая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специализация</a:t>
            </a:r>
            <a:endParaRPr lang="ru-RU" altLang="ru-RU" sz="900">
              <a:solidFill>
                <a:srgbClr val="003300"/>
              </a:solidFill>
              <a:latin typeface="Calibri" pitchFamily="34" charset="0"/>
            </a:endParaRPr>
          </a:p>
          <a:p>
            <a:pPr eaLnBrk="0" hangingPunct="0"/>
            <a:r>
              <a:rPr lang="ru-RU" altLang="ru-RU" sz="1200">
                <a:solidFill>
                  <a:srgbClr val="003300"/>
                </a:solidFill>
                <a:latin typeface="Calibri" pitchFamily="34" charset="0"/>
                <a:cs typeface="Times New Roman" pitchFamily="18" charset="0"/>
              </a:rPr>
              <a:t>работ</a:t>
            </a:r>
            <a:endParaRPr lang="ru-RU" altLang="ru-RU">
              <a:solidFill>
                <a:srgbClr val="003300"/>
              </a:solidFill>
              <a:latin typeface="Calibri" pitchFamily="34" charset="0"/>
            </a:endParaRPr>
          </a:p>
        </p:txBody>
      </p:sp>
      <p:sp>
        <p:nvSpPr>
          <p:cNvPr id="51206" name="Rectangle 54"/>
          <p:cNvSpPr>
            <a:spLocks noChangeArrowheads="1"/>
          </p:cNvSpPr>
          <p:nvPr/>
        </p:nvSpPr>
        <p:spPr bwMode="auto">
          <a:xfrm>
            <a:off x="0" y="273050"/>
            <a:ext cx="184150" cy="368300"/>
          </a:xfrm>
          <a:prstGeom prst="rect">
            <a:avLst/>
          </a:prstGeom>
          <a:noFill/>
          <a:ln w="9525">
            <a:noFill/>
            <a:miter lim="800000"/>
            <a:headEnd/>
            <a:tailEnd/>
          </a:ln>
        </p:spPr>
        <p:txBody>
          <a:bodyPr wrap="none" anchor="ctr">
            <a:spAutoFit/>
          </a:bodyPr>
          <a:lstStyle/>
          <a:p>
            <a:endParaRPr lang="ru-RU" altLang="ru-RU">
              <a:solidFill>
                <a:srgbClr val="003300"/>
              </a:solidFill>
            </a:endParaRPr>
          </a:p>
        </p:txBody>
      </p:sp>
      <p:sp>
        <p:nvSpPr>
          <p:cNvPr id="51207" name="Прямоугольник 26"/>
          <p:cNvSpPr>
            <a:spLocks noChangeArrowheads="1"/>
          </p:cNvSpPr>
          <p:nvPr/>
        </p:nvSpPr>
        <p:spPr bwMode="auto">
          <a:xfrm>
            <a:off x="107950" y="1125538"/>
            <a:ext cx="8856663" cy="1323975"/>
          </a:xfrm>
          <a:prstGeom prst="rect">
            <a:avLst/>
          </a:prstGeom>
          <a:noFill/>
          <a:ln w="9525">
            <a:noFill/>
            <a:miter lim="800000"/>
            <a:headEnd/>
            <a:tailEnd/>
          </a:ln>
        </p:spPr>
        <p:txBody>
          <a:bodyPr>
            <a:spAutoFit/>
          </a:bodyPr>
          <a:lstStyle/>
          <a:p>
            <a:r>
              <a:rPr lang="ru-RU" altLang="ru-RU" sz="2000">
                <a:solidFill>
                  <a:srgbClr val="003300"/>
                </a:solidFill>
              </a:rPr>
              <a:t>Существующие подходы к группированию и организационному обособлению специализированных работ можно разбить на 4 вида в зависимости от ориентации группирования работ вокруг ресурсов или результата: </a:t>
            </a:r>
          </a:p>
        </p:txBody>
      </p:sp>
      <p:sp>
        <p:nvSpPr>
          <p:cNvPr id="9224" name="Прямоугольник 4"/>
          <p:cNvSpPr>
            <a:spLocks noChangeArrowheads="1"/>
          </p:cNvSpPr>
          <p:nvPr/>
        </p:nvSpPr>
        <p:spPr bwMode="auto">
          <a:xfrm>
            <a:off x="0" y="0"/>
            <a:ext cx="9144000" cy="523875"/>
          </a:xfrm>
          <a:prstGeom prst="rect">
            <a:avLst/>
          </a:prstGeom>
          <a:noFill/>
          <a:ln w="15875">
            <a:noFill/>
            <a:miter lim="800000"/>
            <a:headEnd/>
            <a:tailEnd/>
          </a:ln>
        </p:spPr>
        <p:txBody>
          <a:bodyPr>
            <a:spAutoFit/>
          </a:bodyPr>
          <a:lstStyle/>
          <a:p>
            <a:pPr algn="ctr">
              <a:defRPr/>
            </a:pPr>
            <a:r>
              <a:rPr lang="ru-RU" sz="2800" b="1"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Проектирование организации</a:t>
            </a:r>
            <a:endParaRPr lang="ru-RU" sz="2800" dirty="0">
              <a:solidFill>
                <a:srgbClr val="66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1209" name="Прямоугольник 28"/>
          <p:cNvSpPr>
            <a:spLocks noChangeArrowheads="1"/>
          </p:cNvSpPr>
          <p:nvPr/>
        </p:nvSpPr>
        <p:spPr bwMode="auto">
          <a:xfrm>
            <a:off x="107950" y="692150"/>
            <a:ext cx="5072063" cy="400050"/>
          </a:xfrm>
          <a:prstGeom prst="rect">
            <a:avLst/>
          </a:prstGeom>
          <a:noFill/>
          <a:ln w="9525">
            <a:noFill/>
            <a:miter lim="800000"/>
            <a:headEnd/>
            <a:tailEnd/>
          </a:ln>
        </p:spPr>
        <p:txBody>
          <a:bodyPr wrap="none">
            <a:spAutoFit/>
          </a:bodyPr>
          <a:lstStyle/>
          <a:p>
            <a:r>
              <a:rPr lang="ru-RU" altLang="ru-RU" sz="2000" b="1">
                <a:solidFill>
                  <a:srgbClr val="003300"/>
                </a:solidFill>
              </a:rPr>
              <a:t>ОРГАНИЗАЦИОННОЕ  ОБОСОБЛЕНИЕ</a:t>
            </a:r>
            <a:endParaRPr lang="ru-RU" altLang="ru-RU" sz="2000">
              <a:solidFill>
                <a:srgbClr val="003300"/>
              </a:solidFill>
            </a:endParaRPr>
          </a:p>
        </p:txBody>
      </p:sp>
      <p:sp>
        <p:nvSpPr>
          <p:cNvPr id="5121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121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4FC810E-3A40-444A-B9F9-F617F6AB093B}" type="slidenum">
              <a:rPr lang="ru-RU" altLang="ru-RU" sz="800" smtClean="0">
                <a:solidFill>
                  <a:srgbClr val="003300"/>
                </a:solidFill>
                <a:latin typeface="Arial" charset="0"/>
                <a:cs typeface="Arial" charset="0"/>
              </a:rPr>
              <a:pPr fontAlgn="base">
                <a:spcBef>
                  <a:spcPct val="0"/>
                </a:spcBef>
                <a:spcAft>
                  <a:spcPct val="0"/>
                </a:spcAft>
              </a:pPr>
              <a:t>49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5"/>
          <p:cNvSpPr>
            <a:spLocks noChangeArrowheads="1"/>
          </p:cNvSpPr>
          <p:nvPr/>
        </p:nvSpPr>
        <p:spPr bwMode="auto">
          <a:xfrm>
            <a:off x="0" y="115888"/>
            <a:ext cx="9144000" cy="461962"/>
          </a:xfrm>
          <a:prstGeom prst="rect">
            <a:avLst/>
          </a:prstGeom>
          <a:solidFill>
            <a:srgbClr val="336600"/>
          </a:solidFill>
          <a:ln w="9525">
            <a:noFill/>
            <a:miter lim="800000"/>
            <a:headEnd/>
            <a:tailEnd/>
          </a:ln>
        </p:spPr>
        <p:txBody>
          <a:bodyPr>
            <a:spAutoFit/>
          </a:bodyPr>
          <a:lstStyle/>
          <a:p>
            <a:pPr algn="ctr"/>
            <a:r>
              <a:rPr lang="ru-RU" altLang="ru-RU" sz="2400" b="1">
                <a:solidFill>
                  <a:schemeClr val="bg1"/>
                </a:solidFill>
                <a:ea typeface="Times New Roman" pitchFamily="18" charset="0"/>
              </a:rPr>
              <a:t>ОРГАНИЗАЦИЯ   И   МЕНЕДЖМЕНТ</a:t>
            </a:r>
          </a:p>
        </p:txBody>
      </p:sp>
      <p:sp>
        <p:nvSpPr>
          <p:cNvPr id="614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14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FE9323C-EFF3-4B48-A40C-EC9DDB399853}" type="slidenum">
              <a:rPr lang="ru-RU" altLang="ru-RU" sz="800" smtClean="0">
                <a:solidFill>
                  <a:srgbClr val="003300"/>
                </a:solidFill>
                <a:latin typeface="Arial" charset="0"/>
                <a:cs typeface="Arial" charset="0"/>
              </a:rPr>
              <a:pPr fontAlgn="base">
                <a:spcBef>
                  <a:spcPct val="0"/>
                </a:spcBef>
                <a:spcAft>
                  <a:spcPct val="0"/>
                </a:spcAft>
              </a:pPr>
              <a:t>5</a:t>
            </a:fld>
            <a:endParaRPr lang="ru-RU" altLang="ru-RU" sz="800" smtClean="0">
              <a:solidFill>
                <a:srgbClr val="003300"/>
              </a:solidFill>
              <a:latin typeface="Arial" charset="0"/>
              <a:cs typeface="Arial" charset="0"/>
            </a:endParaRPr>
          </a:p>
        </p:txBody>
      </p:sp>
      <p:sp>
        <p:nvSpPr>
          <p:cNvPr id="10" name="Прямоугольник 9"/>
          <p:cNvSpPr/>
          <p:nvPr/>
        </p:nvSpPr>
        <p:spPr>
          <a:xfrm>
            <a:off x="250825" y="4292600"/>
            <a:ext cx="8497888" cy="2232025"/>
          </a:xfrm>
          <a:prstGeom prst="rect">
            <a:avLst/>
          </a:prstGeom>
          <a:noFill/>
          <a:ln w="38100">
            <a:solidFill>
              <a:srgbClr val="003300"/>
            </a:solidFill>
          </a:ln>
          <a:effectLst>
            <a:outerShdw blurRad="50800" dist="101600" dir="1800000" algn="tl" rotWithShape="0">
              <a:srgbClr val="6699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457200" algn="l"/>
              </a:tabLst>
              <a:defRPr/>
            </a:pPr>
            <a:endParaRPr lang="ru-RU" sz="2800" b="1" dirty="0">
              <a:solidFill>
                <a:srgbClr val="003300"/>
              </a:solidFill>
              <a:ea typeface="Times New Roman" pitchFamily="18" charset="0"/>
            </a:endParaRPr>
          </a:p>
        </p:txBody>
      </p:sp>
      <p:sp>
        <p:nvSpPr>
          <p:cNvPr id="2" name="Прямоугольник 1"/>
          <p:cNvSpPr/>
          <p:nvPr/>
        </p:nvSpPr>
        <p:spPr>
          <a:xfrm>
            <a:off x="395288" y="4437063"/>
            <a:ext cx="8208962" cy="1938337"/>
          </a:xfrm>
          <a:prstGeom prst="rect">
            <a:avLst/>
          </a:prstGeom>
        </p:spPr>
        <p:txBody>
          <a:bodyPr>
            <a:spAutoFit/>
          </a:bodyPr>
          <a:lstStyle/>
          <a:p>
            <a:pPr algn="ctr">
              <a:defRPr/>
            </a:pPr>
            <a:r>
              <a:rPr lang="ru-RU" sz="2200" b="1" dirty="0">
                <a:solidFill>
                  <a:srgbClr val="669900"/>
                </a:solidFill>
                <a:latin typeface="Arial" panose="020B0604020202020204" pitchFamily="34" charset="0"/>
                <a:cs typeface="Arial" panose="020B0604020202020204" pitchFamily="34" charset="0"/>
              </a:rPr>
              <a:t>Основные составляющие любой организации:</a:t>
            </a:r>
          </a:p>
          <a:p>
            <a:pPr algn="just">
              <a:defRPr/>
            </a:pPr>
            <a:endParaRPr lang="ru-RU" sz="1000" b="1" dirty="0">
              <a:latin typeface="Arial" panose="020B0604020202020204" pitchFamily="34" charset="0"/>
              <a:cs typeface="Arial" panose="020B0604020202020204" pitchFamily="34" charset="0"/>
            </a:endParaRPr>
          </a:p>
          <a:p>
            <a:pPr marL="446088" indent="-446088" algn="just">
              <a:buFont typeface="Wingdings" panose="05000000000000000000" pitchFamily="2" charset="2"/>
              <a:buChar char="v"/>
              <a:tabLst>
                <a:tab pos="446088" algn="l"/>
              </a:tabLst>
              <a:defRPr/>
            </a:pPr>
            <a:r>
              <a:rPr lang="ru-RU" dirty="0">
                <a:latin typeface="Arial" panose="020B0604020202020204" pitchFamily="34" charset="0"/>
                <a:cs typeface="Arial" panose="020B0604020202020204" pitchFamily="34" charset="0"/>
              </a:rPr>
              <a:t>Люди, входящие в организацию, </a:t>
            </a:r>
          </a:p>
          <a:p>
            <a:pPr marL="446088" indent="-446088" algn="just">
              <a:buFont typeface="Wingdings" panose="05000000000000000000" pitchFamily="2" charset="2"/>
              <a:buChar char="v"/>
              <a:tabLst>
                <a:tab pos="446088" algn="l"/>
              </a:tabLst>
              <a:defRPr/>
            </a:pPr>
            <a:endParaRPr lang="ru-RU" sz="800" dirty="0">
              <a:latin typeface="Arial" panose="020B0604020202020204" pitchFamily="34" charset="0"/>
              <a:cs typeface="Arial" panose="020B0604020202020204" pitchFamily="34" charset="0"/>
            </a:endParaRPr>
          </a:p>
          <a:p>
            <a:pPr marL="446088" indent="-446088" algn="just">
              <a:buFont typeface="Wingdings" panose="05000000000000000000" pitchFamily="2" charset="2"/>
              <a:buChar char="v"/>
              <a:tabLst>
                <a:tab pos="446088" algn="l"/>
              </a:tabLst>
              <a:defRPr/>
            </a:pPr>
            <a:r>
              <a:rPr lang="ru-RU" dirty="0">
                <a:latin typeface="Arial" panose="020B0604020202020204" pitchFamily="34" charset="0"/>
                <a:cs typeface="Arial" panose="020B0604020202020204" pitchFamily="34" charset="0"/>
              </a:rPr>
              <a:t>Цели, ради которых она создана, </a:t>
            </a:r>
          </a:p>
          <a:p>
            <a:pPr marL="446088" indent="-446088" algn="just">
              <a:buFont typeface="Wingdings" panose="05000000000000000000" pitchFamily="2" charset="2"/>
              <a:buChar char="v"/>
              <a:tabLst>
                <a:tab pos="446088" algn="l"/>
              </a:tabLst>
              <a:defRPr/>
            </a:pPr>
            <a:endParaRPr lang="ru-RU" sz="800" dirty="0">
              <a:latin typeface="Arial" panose="020B0604020202020204" pitchFamily="34" charset="0"/>
              <a:cs typeface="Arial" panose="020B0604020202020204" pitchFamily="34" charset="0"/>
            </a:endParaRPr>
          </a:p>
          <a:p>
            <a:pPr marL="446088" indent="-446088" algn="just">
              <a:buFont typeface="Wingdings" panose="05000000000000000000" pitchFamily="2" charset="2"/>
              <a:buChar char="v"/>
              <a:tabLst>
                <a:tab pos="446088" algn="l"/>
              </a:tabLst>
              <a:defRPr/>
            </a:pPr>
            <a:r>
              <a:rPr lang="ru-RU" dirty="0">
                <a:latin typeface="Arial" panose="020B0604020202020204" pitchFamily="34" charset="0"/>
                <a:cs typeface="Arial" panose="020B0604020202020204" pitchFamily="34" charset="0"/>
              </a:rPr>
              <a:t>Управление, которое формирует, мобилизует и приводит в движение потенциал организации для решения поставленных задач. </a:t>
            </a:r>
          </a:p>
        </p:txBody>
      </p:sp>
      <p:sp>
        <p:nvSpPr>
          <p:cNvPr id="6151" name="Прямоугольник 2"/>
          <p:cNvSpPr>
            <a:spLocks noChangeArrowheads="1"/>
          </p:cNvSpPr>
          <p:nvPr/>
        </p:nvSpPr>
        <p:spPr bwMode="auto">
          <a:xfrm>
            <a:off x="-9525" y="836613"/>
            <a:ext cx="9144000" cy="461962"/>
          </a:xfrm>
          <a:prstGeom prst="rect">
            <a:avLst/>
          </a:prstGeom>
          <a:noFill/>
          <a:ln w="9525">
            <a:noFill/>
            <a:miter lim="800000"/>
            <a:headEnd/>
            <a:tailEnd/>
          </a:ln>
        </p:spPr>
        <p:txBody>
          <a:bodyPr>
            <a:spAutoFit/>
          </a:bodyPr>
          <a:lstStyle/>
          <a:p>
            <a:pPr algn="ctr"/>
            <a:r>
              <a:rPr lang="ru-RU" altLang="ru-RU" sz="2400" b="1">
                <a:solidFill>
                  <a:srgbClr val="336600"/>
                </a:solidFill>
              </a:rPr>
              <a:t>Составляющие организации</a:t>
            </a:r>
            <a:endParaRPr lang="ru-RU" altLang="ru-RU" sz="2400">
              <a:solidFill>
                <a:srgbClr val="336600"/>
              </a:solidFill>
            </a:endParaRPr>
          </a:p>
        </p:txBody>
      </p:sp>
      <p:sp>
        <p:nvSpPr>
          <p:cNvPr id="6152" name="Прямоугольник 3"/>
          <p:cNvSpPr>
            <a:spLocks noChangeArrowheads="1"/>
          </p:cNvSpPr>
          <p:nvPr/>
        </p:nvSpPr>
        <p:spPr bwMode="auto">
          <a:xfrm>
            <a:off x="0" y="3644900"/>
            <a:ext cx="9144000" cy="431800"/>
          </a:xfrm>
          <a:prstGeom prst="rect">
            <a:avLst/>
          </a:prstGeom>
          <a:noFill/>
          <a:ln w="9525">
            <a:noFill/>
            <a:miter lim="800000"/>
            <a:headEnd/>
            <a:tailEnd/>
          </a:ln>
        </p:spPr>
        <p:txBody>
          <a:bodyPr>
            <a:spAutoFit/>
          </a:bodyPr>
          <a:lstStyle/>
          <a:p>
            <a:r>
              <a:rPr lang="ru-RU" altLang="ru-RU" sz="2200" b="1">
                <a:solidFill>
                  <a:srgbClr val="003300"/>
                </a:solidFill>
              </a:rPr>
              <a:t>                          Люди                                          Менеджмент</a:t>
            </a:r>
          </a:p>
        </p:txBody>
      </p:sp>
      <p:sp>
        <p:nvSpPr>
          <p:cNvPr id="6153" name="Прямоугольник 10"/>
          <p:cNvSpPr>
            <a:spLocks noChangeArrowheads="1"/>
          </p:cNvSpPr>
          <p:nvPr/>
        </p:nvSpPr>
        <p:spPr bwMode="auto">
          <a:xfrm>
            <a:off x="0" y="1539875"/>
            <a:ext cx="9144000" cy="431800"/>
          </a:xfrm>
          <a:prstGeom prst="rect">
            <a:avLst/>
          </a:prstGeom>
          <a:noFill/>
          <a:ln w="9525">
            <a:noFill/>
            <a:miter lim="800000"/>
            <a:headEnd/>
            <a:tailEnd/>
          </a:ln>
        </p:spPr>
        <p:txBody>
          <a:bodyPr>
            <a:spAutoFit/>
          </a:bodyPr>
          <a:lstStyle/>
          <a:p>
            <a:pPr algn="ctr"/>
            <a:r>
              <a:rPr lang="ru-RU" altLang="ru-RU" sz="2200" b="1">
                <a:solidFill>
                  <a:srgbClr val="003300"/>
                </a:solidFill>
              </a:rPr>
              <a:t>Цели</a:t>
            </a:r>
          </a:p>
        </p:txBody>
      </p:sp>
      <p:sp>
        <p:nvSpPr>
          <p:cNvPr id="12" name="Равнобедренный треугольник 11"/>
          <p:cNvSpPr/>
          <p:nvPr/>
        </p:nvSpPr>
        <p:spPr>
          <a:xfrm>
            <a:off x="2771775" y="1971675"/>
            <a:ext cx="3600450" cy="1673225"/>
          </a:xfrm>
          <a:prstGeom prst="triangle">
            <a:avLst/>
          </a:prstGeom>
          <a:noFill/>
          <a:ln w="349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200" b="1">
              <a:solidFill>
                <a:srgbClr val="003300"/>
              </a:solidFill>
              <a:latin typeface="Arial" panose="020B0604020202020204" pitchFamily="34" charset="0"/>
              <a:cs typeface="Arial" panose="020B0604020202020204" pitchFamily="34" charset="0"/>
            </a:endParaRPr>
          </a:p>
        </p:txBody>
      </p:sp>
      <p:sp>
        <p:nvSpPr>
          <p:cNvPr id="6155" name="Прямоугольник 15"/>
          <p:cNvSpPr>
            <a:spLocks noChangeArrowheads="1"/>
          </p:cNvSpPr>
          <p:nvPr/>
        </p:nvSpPr>
        <p:spPr bwMode="auto">
          <a:xfrm>
            <a:off x="4763" y="2822575"/>
            <a:ext cx="9144000" cy="430213"/>
          </a:xfrm>
          <a:prstGeom prst="rect">
            <a:avLst/>
          </a:prstGeom>
          <a:noFill/>
          <a:ln w="9525">
            <a:noFill/>
            <a:miter lim="800000"/>
            <a:headEnd/>
            <a:tailEnd/>
          </a:ln>
        </p:spPr>
        <p:txBody>
          <a:bodyPr>
            <a:spAutoFit/>
          </a:bodyPr>
          <a:lstStyle/>
          <a:p>
            <a:pPr algn="ctr"/>
            <a:r>
              <a:rPr lang="ru-RU" altLang="ru-RU" sz="2200" b="1">
                <a:solidFill>
                  <a:srgbClr val="003300"/>
                </a:solidFill>
              </a:rPr>
              <a:t>Организация</a:t>
            </a:r>
          </a:p>
        </p:txBody>
      </p:sp>
    </p:spTree>
  </p:cSld>
  <p:clrMapOvr>
    <a:masterClrMapping/>
  </p:clrMapOvr>
  <p:transition>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3"/>
          <p:cNvSpPr>
            <a:spLocks noChangeArrowheads="1"/>
          </p:cNvSpPr>
          <p:nvPr/>
        </p:nvSpPr>
        <p:spPr bwMode="auto">
          <a:xfrm>
            <a:off x="2843213" y="3068638"/>
            <a:ext cx="2628900" cy="300037"/>
          </a:xfrm>
          <a:prstGeom prst="rect">
            <a:avLst/>
          </a:prstGeom>
          <a:solidFill>
            <a:srgbClr val="FFFFFF"/>
          </a:solidFill>
          <a:ln w="9525">
            <a:solidFill>
              <a:srgbClr val="000000"/>
            </a:solidFill>
            <a:miter lim="800000"/>
            <a:headEnd/>
            <a:tailEnd/>
          </a:ln>
        </p:spPr>
        <p:txBody>
          <a:bodyPr/>
          <a:lstStyle/>
          <a:p>
            <a:pPr algn="ctr"/>
            <a:r>
              <a:rPr lang="ru-RU" altLang="ru-RU" sz="1400">
                <a:solidFill>
                  <a:srgbClr val="003300"/>
                </a:solidFill>
              </a:rPr>
              <a:t>Директор</a:t>
            </a:r>
          </a:p>
        </p:txBody>
      </p:sp>
      <p:sp>
        <p:nvSpPr>
          <p:cNvPr id="52227" name="Rectangle 12"/>
          <p:cNvSpPr>
            <a:spLocks noChangeArrowheads="1"/>
          </p:cNvSpPr>
          <p:nvPr/>
        </p:nvSpPr>
        <p:spPr bwMode="auto">
          <a:xfrm>
            <a:off x="1258888" y="3716338"/>
            <a:ext cx="1371600" cy="342900"/>
          </a:xfrm>
          <a:prstGeom prst="rect">
            <a:avLst/>
          </a:prstGeom>
          <a:solidFill>
            <a:srgbClr val="FFFFFF"/>
          </a:solidFill>
          <a:ln w="9525">
            <a:solidFill>
              <a:srgbClr val="000000"/>
            </a:solidFill>
            <a:miter lim="800000"/>
            <a:headEnd/>
            <a:tailEnd/>
          </a:ln>
        </p:spPr>
        <p:txBody>
          <a:bodyPr/>
          <a:lstStyle/>
          <a:p>
            <a:pPr algn="ctr"/>
            <a:r>
              <a:rPr lang="ru-RU" altLang="ru-RU" sz="1400">
                <a:solidFill>
                  <a:srgbClr val="003300"/>
                </a:solidFill>
              </a:rPr>
              <a:t>Руководитель</a:t>
            </a:r>
          </a:p>
        </p:txBody>
      </p:sp>
      <p:sp>
        <p:nvSpPr>
          <p:cNvPr id="52228" name="Rectangle 9"/>
          <p:cNvSpPr>
            <a:spLocks noChangeArrowheads="1"/>
          </p:cNvSpPr>
          <p:nvPr/>
        </p:nvSpPr>
        <p:spPr bwMode="auto">
          <a:xfrm>
            <a:off x="1690688"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29" name="Rectangle 10"/>
          <p:cNvSpPr>
            <a:spLocks noChangeArrowheads="1"/>
          </p:cNvSpPr>
          <p:nvPr/>
        </p:nvSpPr>
        <p:spPr bwMode="auto">
          <a:xfrm>
            <a:off x="2266950"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30" name="Rectangle 11"/>
          <p:cNvSpPr>
            <a:spLocks noChangeArrowheads="1"/>
          </p:cNvSpPr>
          <p:nvPr/>
        </p:nvSpPr>
        <p:spPr bwMode="auto">
          <a:xfrm>
            <a:off x="1114425"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31" name="Line 14"/>
          <p:cNvSpPr>
            <a:spLocks noChangeShapeType="1"/>
          </p:cNvSpPr>
          <p:nvPr/>
        </p:nvSpPr>
        <p:spPr bwMode="auto">
          <a:xfrm>
            <a:off x="4211638" y="3355975"/>
            <a:ext cx="0" cy="360363"/>
          </a:xfrm>
          <a:prstGeom prst="line">
            <a:avLst/>
          </a:prstGeom>
          <a:noFill/>
          <a:ln w="9525">
            <a:solidFill>
              <a:srgbClr val="000000"/>
            </a:solidFill>
            <a:round/>
            <a:headEnd/>
            <a:tailEnd/>
          </a:ln>
        </p:spPr>
        <p:txBody>
          <a:bodyPr/>
          <a:lstStyle/>
          <a:p>
            <a:endParaRPr lang="ru-RU"/>
          </a:p>
        </p:txBody>
      </p:sp>
      <p:sp>
        <p:nvSpPr>
          <p:cNvPr id="52232" name="Line 16"/>
          <p:cNvSpPr>
            <a:spLocks noChangeShapeType="1"/>
          </p:cNvSpPr>
          <p:nvPr/>
        </p:nvSpPr>
        <p:spPr bwMode="auto">
          <a:xfrm>
            <a:off x="1906588" y="3500438"/>
            <a:ext cx="4686300" cy="0"/>
          </a:xfrm>
          <a:prstGeom prst="line">
            <a:avLst/>
          </a:prstGeom>
          <a:noFill/>
          <a:ln w="9525">
            <a:solidFill>
              <a:srgbClr val="000000"/>
            </a:solidFill>
            <a:round/>
            <a:headEnd/>
            <a:tailEnd/>
          </a:ln>
        </p:spPr>
        <p:txBody>
          <a:bodyPr/>
          <a:lstStyle/>
          <a:p>
            <a:endParaRPr lang="ru-RU"/>
          </a:p>
        </p:txBody>
      </p:sp>
      <p:sp>
        <p:nvSpPr>
          <p:cNvPr id="52233" name="Line 21"/>
          <p:cNvSpPr>
            <a:spLocks noChangeShapeType="1"/>
          </p:cNvSpPr>
          <p:nvPr/>
        </p:nvSpPr>
        <p:spPr bwMode="auto">
          <a:xfrm>
            <a:off x="1403350" y="4221163"/>
            <a:ext cx="1150938" cy="0"/>
          </a:xfrm>
          <a:prstGeom prst="line">
            <a:avLst/>
          </a:prstGeom>
          <a:noFill/>
          <a:ln w="9525">
            <a:solidFill>
              <a:srgbClr val="000000"/>
            </a:solidFill>
            <a:round/>
            <a:headEnd/>
            <a:tailEnd/>
          </a:ln>
        </p:spPr>
        <p:txBody>
          <a:bodyPr/>
          <a:lstStyle/>
          <a:p>
            <a:endParaRPr lang="ru-RU"/>
          </a:p>
        </p:txBody>
      </p:sp>
      <p:sp>
        <p:nvSpPr>
          <p:cNvPr id="52234" name="Rectangle 35"/>
          <p:cNvSpPr>
            <a:spLocks noChangeArrowheads="1"/>
          </p:cNvSpPr>
          <p:nvPr/>
        </p:nvSpPr>
        <p:spPr bwMode="auto">
          <a:xfrm>
            <a:off x="0" y="149225"/>
            <a:ext cx="7802563" cy="615950"/>
          </a:xfrm>
          <a:prstGeom prst="rect">
            <a:avLst/>
          </a:prstGeom>
          <a:noFill/>
          <a:ln w="9525">
            <a:noFill/>
            <a:miter lim="800000"/>
            <a:headEnd/>
            <a:tailEnd/>
          </a:ln>
        </p:spPr>
        <p:txBody>
          <a:bodyPr wrap="none" anchor="ctr">
            <a:spAutoFit/>
          </a:bodyPr>
          <a:lstStyle/>
          <a:p>
            <a:pPr eaLnBrk="0" hangingPunct="0"/>
            <a:r>
              <a:rPr lang="ru-RU" altLang="ru-RU" sz="1600">
                <a:solidFill>
                  <a:srgbClr val="003300"/>
                </a:solidFill>
              </a:rPr>
              <a:t>                                                                                                                                    </a:t>
            </a:r>
            <a:endParaRPr lang="ru-RU" altLang="ru-RU" sz="900">
              <a:solidFill>
                <a:srgbClr val="003300"/>
              </a:solidFill>
            </a:endParaRPr>
          </a:p>
          <a:p>
            <a:pPr eaLnBrk="0" hangingPunct="0"/>
            <a:endParaRPr lang="ru-RU" altLang="ru-RU">
              <a:solidFill>
                <a:srgbClr val="003300"/>
              </a:solidFill>
            </a:endParaRPr>
          </a:p>
        </p:txBody>
      </p:sp>
      <p:sp>
        <p:nvSpPr>
          <p:cNvPr id="52235" name="Прямоугольник 36"/>
          <p:cNvSpPr>
            <a:spLocks noChangeArrowheads="1"/>
          </p:cNvSpPr>
          <p:nvPr/>
        </p:nvSpPr>
        <p:spPr bwMode="auto">
          <a:xfrm>
            <a:off x="3490913" y="5300663"/>
            <a:ext cx="1281112" cy="307975"/>
          </a:xfrm>
          <a:prstGeom prst="rect">
            <a:avLst/>
          </a:prstGeom>
          <a:noFill/>
          <a:ln w="9525">
            <a:noFill/>
            <a:miter lim="800000"/>
            <a:headEnd/>
            <a:tailEnd/>
          </a:ln>
        </p:spPr>
        <p:txBody>
          <a:bodyPr wrap="none">
            <a:spAutoFit/>
          </a:bodyPr>
          <a:lstStyle/>
          <a:p>
            <a:r>
              <a:rPr lang="ru-RU" altLang="ru-RU" sz="1400">
                <a:solidFill>
                  <a:srgbClr val="003300"/>
                </a:solidFill>
              </a:rPr>
              <a:t>Исполнители</a:t>
            </a:r>
          </a:p>
        </p:txBody>
      </p:sp>
      <p:sp>
        <p:nvSpPr>
          <p:cNvPr id="52236" name="Rectangle 12"/>
          <p:cNvSpPr>
            <a:spLocks noChangeArrowheads="1"/>
          </p:cNvSpPr>
          <p:nvPr/>
        </p:nvSpPr>
        <p:spPr bwMode="auto">
          <a:xfrm>
            <a:off x="3562350" y="3716338"/>
            <a:ext cx="1371600" cy="342900"/>
          </a:xfrm>
          <a:prstGeom prst="rect">
            <a:avLst/>
          </a:prstGeom>
          <a:solidFill>
            <a:srgbClr val="FFFFFF"/>
          </a:solidFill>
          <a:ln w="9525">
            <a:solidFill>
              <a:srgbClr val="000000"/>
            </a:solidFill>
            <a:miter lim="800000"/>
            <a:headEnd/>
            <a:tailEnd/>
          </a:ln>
        </p:spPr>
        <p:txBody>
          <a:bodyPr/>
          <a:lstStyle/>
          <a:p>
            <a:pPr algn="ctr"/>
            <a:r>
              <a:rPr lang="ru-RU" altLang="ru-RU" sz="1400">
                <a:solidFill>
                  <a:srgbClr val="003300"/>
                </a:solidFill>
              </a:rPr>
              <a:t>Руководитель</a:t>
            </a:r>
          </a:p>
        </p:txBody>
      </p:sp>
      <p:sp>
        <p:nvSpPr>
          <p:cNvPr id="52237" name="Rectangle 12"/>
          <p:cNvSpPr>
            <a:spLocks noChangeArrowheads="1"/>
          </p:cNvSpPr>
          <p:nvPr/>
        </p:nvSpPr>
        <p:spPr bwMode="auto">
          <a:xfrm>
            <a:off x="5867400" y="3716338"/>
            <a:ext cx="1371600" cy="342900"/>
          </a:xfrm>
          <a:prstGeom prst="rect">
            <a:avLst/>
          </a:prstGeom>
          <a:solidFill>
            <a:srgbClr val="FFFFFF"/>
          </a:solidFill>
          <a:ln w="9525">
            <a:solidFill>
              <a:srgbClr val="000000"/>
            </a:solidFill>
            <a:miter lim="800000"/>
            <a:headEnd/>
            <a:tailEnd/>
          </a:ln>
        </p:spPr>
        <p:txBody>
          <a:bodyPr/>
          <a:lstStyle/>
          <a:p>
            <a:pPr algn="ctr"/>
            <a:r>
              <a:rPr lang="ru-RU" altLang="ru-RU" sz="1400">
                <a:solidFill>
                  <a:srgbClr val="003300"/>
                </a:solidFill>
              </a:rPr>
              <a:t>Руководитель</a:t>
            </a:r>
          </a:p>
        </p:txBody>
      </p:sp>
      <p:sp>
        <p:nvSpPr>
          <p:cNvPr id="52238" name="Line 14"/>
          <p:cNvSpPr>
            <a:spLocks noChangeShapeType="1"/>
          </p:cNvSpPr>
          <p:nvPr/>
        </p:nvSpPr>
        <p:spPr bwMode="auto">
          <a:xfrm>
            <a:off x="1906588" y="3500438"/>
            <a:ext cx="0" cy="228600"/>
          </a:xfrm>
          <a:prstGeom prst="line">
            <a:avLst/>
          </a:prstGeom>
          <a:noFill/>
          <a:ln w="9525">
            <a:solidFill>
              <a:srgbClr val="000000"/>
            </a:solidFill>
            <a:round/>
            <a:headEnd/>
            <a:tailEnd/>
          </a:ln>
        </p:spPr>
        <p:txBody>
          <a:bodyPr/>
          <a:lstStyle/>
          <a:p>
            <a:endParaRPr lang="ru-RU"/>
          </a:p>
        </p:txBody>
      </p:sp>
      <p:sp>
        <p:nvSpPr>
          <p:cNvPr id="52239" name="Line 14"/>
          <p:cNvSpPr>
            <a:spLocks noChangeShapeType="1"/>
          </p:cNvSpPr>
          <p:nvPr/>
        </p:nvSpPr>
        <p:spPr bwMode="auto">
          <a:xfrm>
            <a:off x="6586538" y="3500438"/>
            <a:ext cx="0" cy="228600"/>
          </a:xfrm>
          <a:prstGeom prst="line">
            <a:avLst/>
          </a:prstGeom>
          <a:noFill/>
          <a:ln w="9525">
            <a:solidFill>
              <a:srgbClr val="000000"/>
            </a:solidFill>
            <a:round/>
            <a:headEnd/>
            <a:tailEnd/>
          </a:ln>
        </p:spPr>
        <p:txBody>
          <a:bodyPr/>
          <a:lstStyle/>
          <a:p>
            <a:endParaRPr lang="ru-RU"/>
          </a:p>
        </p:txBody>
      </p:sp>
      <p:sp>
        <p:nvSpPr>
          <p:cNvPr id="52240" name="Line 15"/>
          <p:cNvSpPr>
            <a:spLocks noChangeShapeType="1"/>
          </p:cNvSpPr>
          <p:nvPr/>
        </p:nvSpPr>
        <p:spPr bwMode="auto">
          <a:xfrm>
            <a:off x="1403350" y="4221163"/>
            <a:ext cx="0" cy="215900"/>
          </a:xfrm>
          <a:prstGeom prst="line">
            <a:avLst/>
          </a:prstGeom>
          <a:noFill/>
          <a:ln w="9525">
            <a:solidFill>
              <a:srgbClr val="000000"/>
            </a:solidFill>
            <a:round/>
            <a:headEnd/>
            <a:tailEnd/>
          </a:ln>
        </p:spPr>
        <p:txBody>
          <a:bodyPr/>
          <a:lstStyle/>
          <a:p>
            <a:endParaRPr lang="ru-RU"/>
          </a:p>
        </p:txBody>
      </p:sp>
      <p:sp>
        <p:nvSpPr>
          <p:cNvPr id="52241" name="Line 15"/>
          <p:cNvSpPr>
            <a:spLocks noChangeShapeType="1"/>
          </p:cNvSpPr>
          <p:nvPr/>
        </p:nvSpPr>
        <p:spPr bwMode="auto">
          <a:xfrm>
            <a:off x="2554288" y="4221163"/>
            <a:ext cx="0" cy="215900"/>
          </a:xfrm>
          <a:prstGeom prst="line">
            <a:avLst/>
          </a:prstGeom>
          <a:noFill/>
          <a:ln w="9525">
            <a:solidFill>
              <a:srgbClr val="000000"/>
            </a:solidFill>
            <a:round/>
            <a:headEnd/>
            <a:tailEnd/>
          </a:ln>
        </p:spPr>
        <p:txBody>
          <a:bodyPr/>
          <a:lstStyle/>
          <a:p>
            <a:endParaRPr lang="ru-RU"/>
          </a:p>
        </p:txBody>
      </p:sp>
      <p:sp>
        <p:nvSpPr>
          <p:cNvPr id="52242" name="Line 15"/>
          <p:cNvSpPr>
            <a:spLocks noChangeShapeType="1"/>
          </p:cNvSpPr>
          <p:nvPr/>
        </p:nvSpPr>
        <p:spPr bwMode="auto">
          <a:xfrm>
            <a:off x="1906588" y="4076700"/>
            <a:ext cx="0" cy="360363"/>
          </a:xfrm>
          <a:prstGeom prst="line">
            <a:avLst/>
          </a:prstGeom>
          <a:noFill/>
          <a:ln w="9525">
            <a:solidFill>
              <a:srgbClr val="000000"/>
            </a:solidFill>
            <a:round/>
            <a:headEnd/>
            <a:tailEnd/>
          </a:ln>
        </p:spPr>
        <p:txBody>
          <a:bodyPr/>
          <a:lstStyle/>
          <a:p>
            <a:endParaRPr lang="ru-RU"/>
          </a:p>
        </p:txBody>
      </p:sp>
      <p:sp>
        <p:nvSpPr>
          <p:cNvPr id="52243" name="Rectangle 9"/>
          <p:cNvSpPr>
            <a:spLocks noChangeArrowheads="1"/>
          </p:cNvSpPr>
          <p:nvPr/>
        </p:nvSpPr>
        <p:spPr bwMode="auto">
          <a:xfrm>
            <a:off x="3994150"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44" name="Rectangle 10"/>
          <p:cNvSpPr>
            <a:spLocks noChangeArrowheads="1"/>
          </p:cNvSpPr>
          <p:nvPr/>
        </p:nvSpPr>
        <p:spPr bwMode="auto">
          <a:xfrm>
            <a:off x="4570413"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45" name="Rectangle 11"/>
          <p:cNvSpPr>
            <a:spLocks noChangeArrowheads="1"/>
          </p:cNvSpPr>
          <p:nvPr/>
        </p:nvSpPr>
        <p:spPr bwMode="auto">
          <a:xfrm>
            <a:off x="3419475"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46" name="Line 21"/>
          <p:cNvSpPr>
            <a:spLocks noChangeShapeType="1"/>
          </p:cNvSpPr>
          <p:nvPr/>
        </p:nvSpPr>
        <p:spPr bwMode="auto">
          <a:xfrm>
            <a:off x="3706813" y="4221163"/>
            <a:ext cx="1152525" cy="0"/>
          </a:xfrm>
          <a:prstGeom prst="line">
            <a:avLst/>
          </a:prstGeom>
          <a:noFill/>
          <a:ln w="9525">
            <a:solidFill>
              <a:srgbClr val="000000"/>
            </a:solidFill>
            <a:round/>
            <a:headEnd/>
            <a:tailEnd/>
          </a:ln>
        </p:spPr>
        <p:txBody>
          <a:bodyPr/>
          <a:lstStyle/>
          <a:p>
            <a:endParaRPr lang="ru-RU"/>
          </a:p>
        </p:txBody>
      </p:sp>
      <p:sp>
        <p:nvSpPr>
          <p:cNvPr id="52247" name="Line 15"/>
          <p:cNvSpPr>
            <a:spLocks noChangeShapeType="1"/>
          </p:cNvSpPr>
          <p:nvPr/>
        </p:nvSpPr>
        <p:spPr bwMode="auto">
          <a:xfrm>
            <a:off x="3706813" y="4221163"/>
            <a:ext cx="0" cy="215900"/>
          </a:xfrm>
          <a:prstGeom prst="line">
            <a:avLst/>
          </a:prstGeom>
          <a:noFill/>
          <a:ln w="9525">
            <a:solidFill>
              <a:srgbClr val="000000"/>
            </a:solidFill>
            <a:round/>
            <a:headEnd/>
            <a:tailEnd/>
          </a:ln>
        </p:spPr>
        <p:txBody>
          <a:bodyPr/>
          <a:lstStyle/>
          <a:p>
            <a:endParaRPr lang="ru-RU"/>
          </a:p>
        </p:txBody>
      </p:sp>
      <p:sp>
        <p:nvSpPr>
          <p:cNvPr id="52248" name="Line 15"/>
          <p:cNvSpPr>
            <a:spLocks noChangeShapeType="1"/>
          </p:cNvSpPr>
          <p:nvPr/>
        </p:nvSpPr>
        <p:spPr bwMode="auto">
          <a:xfrm>
            <a:off x="4859338" y="4221163"/>
            <a:ext cx="0" cy="215900"/>
          </a:xfrm>
          <a:prstGeom prst="line">
            <a:avLst/>
          </a:prstGeom>
          <a:noFill/>
          <a:ln w="9525">
            <a:solidFill>
              <a:srgbClr val="000000"/>
            </a:solidFill>
            <a:round/>
            <a:headEnd/>
            <a:tailEnd/>
          </a:ln>
        </p:spPr>
        <p:txBody>
          <a:bodyPr/>
          <a:lstStyle/>
          <a:p>
            <a:endParaRPr lang="ru-RU"/>
          </a:p>
        </p:txBody>
      </p:sp>
      <p:sp>
        <p:nvSpPr>
          <p:cNvPr id="52249" name="Line 15"/>
          <p:cNvSpPr>
            <a:spLocks noChangeShapeType="1"/>
          </p:cNvSpPr>
          <p:nvPr/>
        </p:nvSpPr>
        <p:spPr bwMode="auto">
          <a:xfrm>
            <a:off x="4211638" y="4076700"/>
            <a:ext cx="0" cy="360363"/>
          </a:xfrm>
          <a:prstGeom prst="line">
            <a:avLst/>
          </a:prstGeom>
          <a:noFill/>
          <a:ln w="9525">
            <a:solidFill>
              <a:srgbClr val="000000"/>
            </a:solidFill>
            <a:round/>
            <a:headEnd/>
            <a:tailEnd/>
          </a:ln>
        </p:spPr>
        <p:txBody>
          <a:bodyPr/>
          <a:lstStyle/>
          <a:p>
            <a:endParaRPr lang="ru-RU"/>
          </a:p>
        </p:txBody>
      </p:sp>
      <p:sp>
        <p:nvSpPr>
          <p:cNvPr id="52250" name="Rectangle 9"/>
          <p:cNvSpPr>
            <a:spLocks noChangeArrowheads="1"/>
          </p:cNvSpPr>
          <p:nvPr/>
        </p:nvSpPr>
        <p:spPr bwMode="auto">
          <a:xfrm>
            <a:off x="6370638"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51" name="Rectangle 10"/>
          <p:cNvSpPr>
            <a:spLocks noChangeArrowheads="1"/>
          </p:cNvSpPr>
          <p:nvPr/>
        </p:nvSpPr>
        <p:spPr bwMode="auto">
          <a:xfrm>
            <a:off x="6946900"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52" name="Rectangle 11"/>
          <p:cNvSpPr>
            <a:spLocks noChangeArrowheads="1"/>
          </p:cNvSpPr>
          <p:nvPr/>
        </p:nvSpPr>
        <p:spPr bwMode="auto">
          <a:xfrm>
            <a:off x="5794375" y="4437063"/>
            <a:ext cx="457200" cy="571500"/>
          </a:xfrm>
          <a:prstGeom prst="rect">
            <a:avLst/>
          </a:prstGeom>
          <a:solidFill>
            <a:srgbClr val="FFFFFF"/>
          </a:solidFill>
          <a:ln w="9525">
            <a:solidFill>
              <a:srgbClr val="000000"/>
            </a:solidFill>
            <a:miter lim="800000"/>
            <a:headEnd/>
            <a:tailEnd/>
          </a:ln>
        </p:spPr>
        <p:txBody>
          <a:bodyPr/>
          <a:lstStyle/>
          <a:p>
            <a:endParaRPr lang="ru-RU" altLang="ru-RU">
              <a:solidFill>
                <a:srgbClr val="003300"/>
              </a:solidFill>
            </a:endParaRPr>
          </a:p>
        </p:txBody>
      </p:sp>
      <p:sp>
        <p:nvSpPr>
          <p:cNvPr id="52253" name="Line 21"/>
          <p:cNvSpPr>
            <a:spLocks noChangeShapeType="1"/>
          </p:cNvSpPr>
          <p:nvPr/>
        </p:nvSpPr>
        <p:spPr bwMode="auto">
          <a:xfrm>
            <a:off x="6083300" y="4221163"/>
            <a:ext cx="1152525" cy="0"/>
          </a:xfrm>
          <a:prstGeom prst="line">
            <a:avLst/>
          </a:prstGeom>
          <a:noFill/>
          <a:ln w="9525">
            <a:solidFill>
              <a:srgbClr val="000000"/>
            </a:solidFill>
            <a:round/>
            <a:headEnd/>
            <a:tailEnd/>
          </a:ln>
        </p:spPr>
        <p:txBody>
          <a:bodyPr/>
          <a:lstStyle/>
          <a:p>
            <a:endParaRPr lang="ru-RU"/>
          </a:p>
        </p:txBody>
      </p:sp>
      <p:sp>
        <p:nvSpPr>
          <p:cNvPr id="52254" name="Line 15"/>
          <p:cNvSpPr>
            <a:spLocks noChangeShapeType="1"/>
          </p:cNvSpPr>
          <p:nvPr/>
        </p:nvSpPr>
        <p:spPr bwMode="auto">
          <a:xfrm>
            <a:off x="6083300" y="4221163"/>
            <a:ext cx="0" cy="215900"/>
          </a:xfrm>
          <a:prstGeom prst="line">
            <a:avLst/>
          </a:prstGeom>
          <a:noFill/>
          <a:ln w="9525">
            <a:solidFill>
              <a:srgbClr val="000000"/>
            </a:solidFill>
            <a:round/>
            <a:headEnd/>
            <a:tailEnd/>
          </a:ln>
        </p:spPr>
        <p:txBody>
          <a:bodyPr/>
          <a:lstStyle/>
          <a:p>
            <a:endParaRPr lang="ru-RU"/>
          </a:p>
        </p:txBody>
      </p:sp>
      <p:sp>
        <p:nvSpPr>
          <p:cNvPr id="52255" name="Line 15"/>
          <p:cNvSpPr>
            <a:spLocks noChangeShapeType="1"/>
          </p:cNvSpPr>
          <p:nvPr/>
        </p:nvSpPr>
        <p:spPr bwMode="auto">
          <a:xfrm>
            <a:off x="7235825" y="4221163"/>
            <a:ext cx="0" cy="215900"/>
          </a:xfrm>
          <a:prstGeom prst="line">
            <a:avLst/>
          </a:prstGeom>
          <a:noFill/>
          <a:ln w="9525">
            <a:solidFill>
              <a:srgbClr val="000000"/>
            </a:solidFill>
            <a:round/>
            <a:headEnd/>
            <a:tailEnd/>
          </a:ln>
        </p:spPr>
        <p:txBody>
          <a:bodyPr/>
          <a:lstStyle/>
          <a:p>
            <a:endParaRPr lang="ru-RU"/>
          </a:p>
        </p:txBody>
      </p:sp>
      <p:sp>
        <p:nvSpPr>
          <p:cNvPr id="52256" name="Line 15"/>
          <p:cNvSpPr>
            <a:spLocks noChangeShapeType="1"/>
          </p:cNvSpPr>
          <p:nvPr/>
        </p:nvSpPr>
        <p:spPr bwMode="auto">
          <a:xfrm>
            <a:off x="6586538" y="4076700"/>
            <a:ext cx="0" cy="360363"/>
          </a:xfrm>
          <a:prstGeom prst="line">
            <a:avLst/>
          </a:prstGeom>
          <a:noFill/>
          <a:ln w="9525">
            <a:solidFill>
              <a:srgbClr val="000000"/>
            </a:solidFill>
            <a:round/>
            <a:headEnd/>
            <a:tailEnd/>
          </a:ln>
        </p:spPr>
        <p:txBody>
          <a:bodyPr/>
          <a:lstStyle/>
          <a:p>
            <a:endParaRPr lang="ru-RU"/>
          </a:p>
        </p:txBody>
      </p:sp>
      <p:sp>
        <p:nvSpPr>
          <p:cNvPr id="70" name="Правая фигурная скобка 69"/>
          <p:cNvSpPr/>
          <p:nvPr/>
        </p:nvSpPr>
        <p:spPr>
          <a:xfrm rot="5400000">
            <a:off x="4102894" y="1880394"/>
            <a:ext cx="287338" cy="6553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solidFill>
                <a:srgbClr val="003300"/>
              </a:solidFill>
              <a:latin typeface="Arial" panose="020B0604020202020204" pitchFamily="34" charset="0"/>
              <a:cs typeface="Arial" panose="020B0604020202020204" pitchFamily="34" charset="0"/>
            </a:endParaRPr>
          </a:p>
        </p:txBody>
      </p:sp>
      <p:sp>
        <p:nvSpPr>
          <p:cNvPr id="52258" name="Прямоугольник 70"/>
          <p:cNvSpPr>
            <a:spLocks noChangeArrowheads="1"/>
          </p:cNvSpPr>
          <p:nvPr/>
        </p:nvSpPr>
        <p:spPr bwMode="auto">
          <a:xfrm>
            <a:off x="179388" y="549275"/>
            <a:ext cx="8785225" cy="708025"/>
          </a:xfrm>
          <a:prstGeom prst="rect">
            <a:avLst/>
          </a:prstGeom>
          <a:noFill/>
          <a:ln w="9525">
            <a:noFill/>
            <a:miter lim="800000"/>
            <a:headEnd/>
            <a:tailEnd/>
          </a:ln>
        </p:spPr>
        <p:txBody>
          <a:bodyPr>
            <a:spAutoFit/>
          </a:bodyPr>
          <a:lstStyle/>
          <a:p>
            <a:pPr algn="just"/>
            <a:r>
              <a:rPr lang="en-US" altLang="ru-RU" sz="2000" b="1">
                <a:solidFill>
                  <a:srgbClr val="003300"/>
                </a:solidFill>
              </a:rPr>
              <a:t>1. </a:t>
            </a:r>
            <a:r>
              <a:rPr lang="ru-RU" altLang="ru-RU" sz="2000" b="1" i="1" u="sng">
                <a:solidFill>
                  <a:srgbClr val="99CC00"/>
                </a:solidFill>
              </a:rPr>
              <a:t>ЛИНЕЙНАЯ  ОРГАНИЗАЦИЯ </a:t>
            </a:r>
            <a:r>
              <a:rPr lang="ru-RU" altLang="ru-RU" sz="2000" b="1" i="1">
                <a:solidFill>
                  <a:srgbClr val="003300"/>
                </a:solidFill>
              </a:rPr>
              <a:t>- </a:t>
            </a:r>
            <a:r>
              <a:rPr lang="ru-RU" altLang="ru-RU" sz="2000">
                <a:solidFill>
                  <a:srgbClr val="003300"/>
                </a:solidFill>
              </a:rPr>
              <a:t>при группировании работ нет ярко выраженного предпочтения к их специализации. </a:t>
            </a:r>
          </a:p>
        </p:txBody>
      </p:sp>
      <p:sp>
        <p:nvSpPr>
          <p:cNvPr id="52259" name="Прямоугольник 34"/>
          <p:cNvSpPr>
            <a:spLocks noChangeArrowheads="1"/>
          </p:cNvSpPr>
          <p:nvPr/>
        </p:nvSpPr>
        <p:spPr bwMode="auto">
          <a:xfrm>
            <a:off x="323850" y="1700213"/>
            <a:ext cx="8569325" cy="708025"/>
          </a:xfrm>
          <a:prstGeom prst="rect">
            <a:avLst/>
          </a:prstGeom>
          <a:noFill/>
          <a:ln w="9525">
            <a:solidFill>
              <a:srgbClr val="99CC00"/>
            </a:solidFill>
            <a:prstDash val="lgDash"/>
            <a:miter lim="800000"/>
            <a:headEnd/>
            <a:tailEnd/>
          </a:ln>
        </p:spPr>
        <p:txBody>
          <a:bodyPr>
            <a:spAutoFit/>
          </a:bodyPr>
          <a:lstStyle/>
          <a:p>
            <a:pPr algn="ctr"/>
            <a:r>
              <a:rPr lang="ru-RU" altLang="ru-RU" sz="2000">
                <a:solidFill>
                  <a:srgbClr val="003300"/>
                </a:solidFill>
              </a:rPr>
              <a:t>Преобладают подходы, основанные на простых принципах линейного деления организации по численности, времени, территории. </a:t>
            </a:r>
          </a:p>
        </p:txBody>
      </p:sp>
      <p:sp>
        <p:nvSpPr>
          <p:cNvPr id="37" name="Прямоугольник 36"/>
          <p:cNvSpPr/>
          <p:nvPr/>
        </p:nvSpPr>
        <p:spPr>
          <a:xfrm>
            <a:off x="179388" y="549275"/>
            <a:ext cx="360362" cy="358775"/>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5226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226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8E39B53-3351-438A-899B-F2CE6AF70419}" type="slidenum">
              <a:rPr lang="ru-RU" altLang="ru-RU" sz="800" smtClean="0">
                <a:solidFill>
                  <a:srgbClr val="003300"/>
                </a:solidFill>
                <a:latin typeface="Arial" charset="0"/>
                <a:cs typeface="Arial" charset="0"/>
              </a:rPr>
              <a:pPr fontAlgn="base">
                <a:spcBef>
                  <a:spcPct val="0"/>
                </a:spcBef>
                <a:spcAft>
                  <a:spcPct val="0"/>
                </a:spcAft>
              </a:pPr>
              <a:t>50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ChangeArrowheads="1"/>
          </p:cNvSpPr>
          <p:nvPr/>
        </p:nvSpPr>
        <p:spPr bwMode="auto">
          <a:xfrm>
            <a:off x="0" y="138113"/>
            <a:ext cx="9144000" cy="1939925"/>
          </a:xfrm>
          <a:prstGeom prst="rect">
            <a:avLst/>
          </a:prstGeom>
          <a:noFill/>
          <a:ln w="9525">
            <a:noFill/>
            <a:miter lim="800000"/>
            <a:headEnd/>
            <a:tailEnd/>
          </a:ln>
        </p:spPr>
        <p:txBody>
          <a:bodyPr anchor="ctr">
            <a:spAutoFit/>
          </a:bodyPr>
          <a:lstStyle/>
          <a:p>
            <a:pPr algn="just" eaLnBrk="0" hangingPunct="0"/>
            <a:r>
              <a:rPr lang="ru-RU" altLang="ru-RU" sz="2000">
                <a:solidFill>
                  <a:srgbClr val="003300"/>
                </a:solidFill>
              </a:rPr>
              <a:t>Такой подход к группированию работ и людей применяют когда организация производит стандартный продукт, для производства которого требуется выполнение однотипных работ, взаимозаменяемость работников. Часто в средних и крупных организациях линейное деление применяется на уровне групп, бригад. Как только работники начинают специализироваться, необходимо перейти к другим видам организаций.</a:t>
            </a:r>
            <a:endParaRPr lang="ru-RU" altLang="ru-RU">
              <a:solidFill>
                <a:srgbClr val="003300"/>
              </a:solidFill>
            </a:endParaRPr>
          </a:p>
        </p:txBody>
      </p:sp>
      <p:sp>
        <p:nvSpPr>
          <p:cNvPr id="53251" name="Rectangle 2"/>
          <p:cNvSpPr>
            <a:spLocks noChangeArrowheads="1"/>
          </p:cNvSpPr>
          <p:nvPr/>
        </p:nvSpPr>
        <p:spPr bwMode="auto">
          <a:xfrm>
            <a:off x="0" y="2330450"/>
            <a:ext cx="9144000" cy="4402138"/>
          </a:xfrm>
          <a:prstGeom prst="rect">
            <a:avLst/>
          </a:prstGeom>
          <a:noFill/>
          <a:ln w="9525">
            <a:noFill/>
            <a:miter lim="800000"/>
            <a:headEnd/>
            <a:tailEnd/>
          </a:ln>
        </p:spPr>
        <p:txBody>
          <a:bodyPr anchor="ctr">
            <a:spAutoFit/>
          </a:bodyPr>
          <a:lstStyle/>
          <a:p>
            <a:pPr algn="just" eaLnBrk="0" hangingPunct="0"/>
            <a:r>
              <a:rPr lang="ru-RU" altLang="ru-RU" sz="2200" b="1" u="sng">
                <a:solidFill>
                  <a:srgbClr val="99CC00"/>
                </a:solidFill>
              </a:rPr>
              <a:t>Характеристика организационной структуры:</a:t>
            </a:r>
          </a:p>
          <a:p>
            <a:endParaRPr lang="ru-RU" altLang="ru-RU" sz="800">
              <a:solidFill>
                <a:srgbClr val="003300"/>
              </a:solidFill>
            </a:endParaRPr>
          </a:p>
          <a:p>
            <a:pPr>
              <a:lnSpc>
                <a:spcPts val="3000"/>
              </a:lnSpc>
              <a:buFont typeface="Arial" charset="0"/>
              <a:buChar char="•"/>
            </a:pPr>
            <a:r>
              <a:rPr lang="ru-RU" altLang="ru-RU">
                <a:solidFill>
                  <a:srgbClr val="003300"/>
                </a:solidFill>
              </a:rPr>
              <a:t>  простые одномерные связи (вертикальные);</a:t>
            </a:r>
          </a:p>
          <a:p>
            <a:pPr>
              <a:lnSpc>
                <a:spcPts val="3000"/>
              </a:lnSpc>
              <a:buFont typeface="Arial" charset="0"/>
              <a:buChar char="•"/>
            </a:pPr>
            <a:r>
              <a:rPr lang="ru-RU" altLang="ru-RU">
                <a:solidFill>
                  <a:srgbClr val="003300"/>
                </a:solidFill>
              </a:rPr>
              <a:t>  возможность автономного самоуправления (сбор урожая, работа в бригаде, солдат на поле боя );</a:t>
            </a:r>
          </a:p>
          <a:p>
            <a:pPr>
              <a:lnSpc>
                <a:spcPts val="3000"/>
              </a:lnSpc>
              <a:buFont typeface="Arial" charset="0"/>
              <a:buChar char="•"/>
            </a:pPr>
            <a:r>
              <a:rPr lang="ru-RU" altLang="ru-RU">
                <a:solidFill>
                  <a:srgbClr val="003300"/>
                </a:solidFill>
              </a:rPr>
              <a:t>  при любой ситуации определен стандартный образ действий;</a:t>
            </a:r>
          </a:p>
          <a:p>
            <a:pPr>
              <a:lnSpc>
                <a:spcPts val="3000"/>
              </a:lnSpc>
              <a:buFont typeface="Arial" charset="0"/>
              <a:buChar char="•"/>
            </a:pPr>
            <a:r>
              <a:rPr lang="ru-RU" altLang="ru-RU">
                <a:solidFill>
                  <a:srgbClr val="003300"/>
                </a:solidFill>
              </a:rPr>
              <a:t>  работа по твердым правилам и методикам;</a:t>
            </a:r>
          </a:p>
          <a:p>
            <a:pPr>
              <a:lnSpc>
                <a:spcPts val="3000"/>
              </a:lnSpc>
              <a:buFont typeface="Arial" charset="0"/>
              <a:buChar char="•"/>
            </a:pPr>
            <a:r>
              <a:rPr lang="ru-RU" altLang="ru-RU">
                <a:solidFill>
                  <a:srgbClr val="003300"/>
                </a:solidFill>
              </a:rPr>
              <a:t>  указано, кто, с кем связан;</a:t>
            </a:r>
          </a:p>
          <a:p>
            <a:pPr>
              <a:lnSpc>
                <a:spcPts val="3000"/>
              </a:lnSpc>
              <a:buFont typeface="Arial" charset="0"/>
              <a:buChar char="•"/>
            </a:pPr>
            <a:r>
              <a:rPr lang="ru-RU" altLang="ru-RU">
                <a:solidFill>
                  <a:srgbClr val="003300"/>
                </a:solidFill>
              </a:rPr>
              <a:t>  каждое рабочее место получает указания от строго определенного места;</a:t>
            </a:r>
          </a:p>
          <a:p>
            <a:pPr>
              <a:lnSpc>
                <a:spcPts val="3000"/>
              </a:lnSpc>
              <a:buFont typeface="Arial" charset="0"/>
              <a:buChar char="•"/>
            </a:pPr>
            <a:r>
              <a:rPr lang="ru-RU" altLang="ru-RU">
                <a:solidFill>
                  <a:srgbClr val="003300"/>
                </a:solidFill>
              </a:rPr>
              <a:t>  существует однозначная директивно-отчетная связь снизу доверху;</a:t>
            </a:r>
          </a:p>
          <a:p>
            <a:pPr>
              <a:lnSpc>
                <a:spcPts val="3000"/>
              </a:lnSpc>
              <a:buFont typeface="Arial" charset="0"/>
              <a:buChar char="•"/>
            </a:pPr>
            <a:r>
              <a:rPr lang="ru-RU" altLang="ru-RU">
                <a:solidFill>
                  <a:srgbClr val="003300"/>
                </a:solidFill>
              </a:rPr>
              <a:t>  общее задание является целью всей деятельности;</a:t>
            </a:r>
          </a:p>
          <a:p>
            <a:pPr>
              <a:lnSpc>
                <a:spcPts val="3000"/>
              </a:lnSpc>
              <a:buFont typeface="Arial" charset="0"/>
              <a:buChar char="•"/>
            </a:pPr>
            <a:r>
              <a:rPr lang="ru-RU" altLang="ru-RU">
                <a:solidFill>
                  <a:srgbClr val="003300"/>
                </a:solidFill>
              </a:rPr>
              <a:t>  нет ничего, что не предусмотрено.</a:t>
            </a:r>
          </a:p>
        </p:txBody>
      </p:sp>
      <p:sp>
        <p:nvSpPr>
          <p:cNvPr id="5325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325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87BD20B-B8FD-4790-B592-B3C50D4E2A93}" type="slidenum">
              <a:rPr lang="ru-RU" altLang="ru-RU" sz="800" smtClean="0">
                <a:solidFill>
                  <a:srgbClr val="003300"/>
                </a:solidFill>
                <a:latin typeface="Arial" charset="0"/>
                <a:cs typeface="Arial" charset="0"/>
              </a:rPr>
              <a:pPr fontAlgn="base">
                <a:spcBef>
                  <a:spcPct val="0"/>
                </a:spcBef>
                <a:spcAft>
                  <a:spcPct val="0"/>
                </a:spcAft>
              </a:pPr>
              <a:t>51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Box 1"/>
          <p:cNvSpPr txBox="1">
            <a:spLocks noChangeArrowheads="1"/>
          </p:cNvSpPr>
          <p:nvPr/>
        </p:nvSpPr>
        <p:spPr bwMode="auto">
          <a:xfrm>
            <a:off x="193675" y="2781300"/>
            <a:ext cx="8785225" cy="1322388"/>
          </a:xfrm>
          <a:prstGeom prst="rect">
            <a:avLst/>
          </a:prstGeom>
          <a:noFill/>
          <a:ln w="9525">
            <a:noFill/>
            <a:miter lim="800000"/>
            <a:headEnd/>
            <a:tailEnd/>
          </a:ln>
        </p:spPr>
        <p:txBody>
          <a:bodyPr>
            <a:spAutoFit/>
          </a:bodyPr>
          <a:lstStyle/>
          <a:p>
            <a:r>
              <a:rPr lang="ru-RU" altLang="ru-RU" sz="2000" b="1">
                <a:solidFill>
                  <a:srgbClr val="99CC00"/>
                </a:solidFill>
              </a:rPr>
              <a:t>СОСРЕДОТОЧЕНИЕ ВЛАСТНЫХ ПОЛНОМОЧИЙ</a:t>
            </a:r>
            <a:r>
              <a:rPr lang="ru-RU" altLang="ru-RU" sz="2000">
                <a:solidFill>
                  <a:srgbClr val="99CC00"/>
                </a:solidFill>
              </a:rPr>
              <a:t> </a:t>
            </a:r>
            <a:r>
              <a:rPr lang="ru-RU" altLang="ru-RU" sz="2000">
                <a:solidFill>
                  <a:srgbClr val="003300"/>
                </a:solidFill>
              </a:rPr>
              <a:t>в одних руках в </a:t>
            </a:r>
            <a:r>
              <a:rPr lang="ru-RU" altLang="ru-RU" sz="2000" u="sng">
                <a:solidFill>
                  <a:srgbClr val="003300"/>
                </a:solidFill>
              </a:rPr>
              <a:t>небольших организациях</a:t>
            </a:r>
            <a:r>
              <a:rPr lang="ru-RU" altLang="ru-RU" sz="2000">
                <a:solidFill>
                  <a:srgbClr val="003300"/>
                </a:solidFill>
              </a:rPr>
              <a:t> создает обозримые и четкие разграничения, в </a:t>
            </a:r>
            <a:r>
              <a:rPr lang="ru-RU" altLang="ru-RU" sz="2000" u="sng">
                <a:solidFill>
                  <a:srgbClr val="003300"/>
                </a:solidFill>
              </a:rPr>
              <a:t>больших</a:t>
            </a:r>
            <a:r>
              <a:rPr lang="ru-RU" altLang="ru-RU" sz="2000">
                <a:solidFill>
                  <a:srgbClr val="003300"/>
                </a:solidFill>
              </a:rPr>
              <a:t> – практически неприемлемо, т.к. пути коммуникаций и информации становятся слишком длинными.</a:t>
            </a:r>
          </a:p>
        </p:txBody>
      </p:sp>
      <p:sp>
        <p:nvSpPr>
          <p:cNvPr id="54275" name="Прямоугольник 2"/>
          <p:cNvSpPr>
            <a:spLocks noChangeArrowheads="1"/>
          </p:cNvSpPr>
          <p:nvPr/>
        </p:nvSpPr>
        <p:spPr bwMode="auto">
          <a:xfrm>
            <a:off x="179388" y="115888"/>
            <a:ext cx="8713787" cy="2401887"/>
          </a:xfrm>
          <a:prstGeom prst="rect">
            <a:avLst/>
          </a:prstGeom>
          <a:noFill/>
          <a:ln w="9525">
            <a:noFill/>
            <a:miter lim="800000"/>
            <a:headEnd/>
            <a:tailEnd/>
          </a:ln>
        </p:spPr>
        <p:txBody>
          <a:bodyPr>
            <a:spAutoFit/>
          </a:bodyPr>
          <a:lstStyle/>
          <a:p>
            <a:pPr>
              <a:lnSpc>
                <a:spcPts val="3000"/>
              </a:lnSpc>
            </a:pPr>
            <a:r>
              <a:rPr lang="ru-RU" altLang="ru-RU" sz="2400" b="1" u="sng">
                <a:solidFill>
                  <a:srgbClr val="99CC00"/>
                </a:solidFill>
              </a:rPr>
              <a:t>Структура:</a:t>
            </a:r>
          </a:p>
          <a:p>
            <a:pPr>
              <a:lnSpc>
                <a:spcPts val="3000"/>
              </a:lnSpc>
            </a:pPr>
            <a:r>
              <a:rPr lang="ru-RU" altLang="ru-RU" sz="2000">
                <a:solidFill>
                  <a:srgbClr val="003300"/>
                </a:solidFill>
              </a:rPr>
              <a:t>-   не допускает никакой гибкости;</a:t>
            </a:r>
          </a:p>
          <a:p>
            <a:pPr>
              <a:lnSpc>
                <a:spcPts val="3000"/>
              </a:lnSpc>
            </a:pPr>
            <a:r>
              <a:rPr lang="ru-RU" altLang="ru-RU" sz="2000">
                <a:solidFill>
                  <a:srgbClr val="003300"/>
                </a:solidFill>
              </a:rPr>
              <a:t>-   позиции рынка и клиента не принимаются во внимание;</a:t>
            </a:r>
          </a:p>
          <a:p>
            <a:pPr>
              <a:lnSpc>
                <a:spcPts val="3000"/>
              </a:lnSpc>
            </a:pPr>
            <a:r>
              <a:rPr lang="ru-RU" altLang="ru-RU" sz="2000">
                <a:solidFill>
                  <a:srgbClr val="003300"/>
                </a:solidFill>
              </a:rPr>
              <a:t>-   неформальная организация не рассматривается;</a:t>
            </a:r>
          </a:p>
          <a:p>
            <a:pPr>
              <a:lnSpc>
                <a:spcPts val="3000"/>
              </a:lnSpc>
              <a:buFontTx/>
              <a:buChar char="-"/>
            </a:pPr>
            <a:r>
              <a:rPr lang="ru-RU" altLang="ru-RU" sz="2000">
                <a:solidFill>
                  <a:srgbClr val="003300"/>
                </a:solidFill>
              </a:rPr>
              <a:t>   личность сотрудника, его мотивы, цели, потребности и ожидания остаются вне поля зрения.</a:t>
            </a:r>
          </a:p>
        </p:txBody>
      </p:sp>
      <p:sp>
        <p:nvSpPr>
          <p:cNvPr id="54276" name="Прямоугольник 3"/>
          <p:cNvSpPr>
            <a:spLocks noChangeArrowheads="1"/>
          </p:cNvSpPr>
          <p:nvPr/>
        </p:nvSpPr>
        <p:spPr bwMode="auto">
          <a:xfrm>
            <a:off x="242888" y="4456113"/>
            <a:ext cx="8569325" cy="2400300"/>
          </a:xfrm>
          <a:prstGeom prst="rect">
            <a:avLst/>
          </a:prstGeom>
          <a:noFill/>
          <a:ln w="9525">
            <a:noFill/>
            <a:miter lim="800000"/>
            <a:headEnd/>
            <a:tailEnd/>
          </a:ln>
        </p:spPr>
        <p:txBody>
          <a:bodyPr>
            <a:spAutoFit/>
          </a:bodyPr>
          <a:lstStyle/>
          <a:p>
            <a:pPr>
              <a:lnSpc>
                <a:spcPts val="3000"/>
              </a:lnSpc>
            </a:pPr>
            <a:r>
              <a:rPr lang="ru-RU" altLang="ru-RU" sz="2000" b="1">
                <a:solidFill>
                  <a:srgbClr val="003300"/>
                </a:solidFill>
              </a:rPr>
              <a:t>Организация не дает ответа на вопросы:</a:t>
            </a:r>
          </a:p>
          <a:p>
            <a:pPr>
              <a:lnSpc>
                <a:spcPts val="3000"/>
              </a:lnSpc>
            </a:pPr>
            <a:r>
              <a:rPr lang="ru-RU" altLang="ru-RU" i="1">
                <a:solidFill>
                  <a:srgbClr val="003300"/>
                </a:solidFill>
              </a:rPr>
              <a:t>чем подкрепить личную заинтересованность работника?</a:t>
            </a:r>
          </a:p>
          <a:p>
            <a:pPr>
              <a:lnSpc>
                <a:spcPts val="3000"/>
              </a:lnSpc>
            </a:pPr>
            <a:r>
              <a:rPr lang="ru-RU" altLang="ru-RU" i="1">
                <a:solidFill>
                  <a:srgbClr val="003300"/>
                </a:solidFill>
              </a:rPr>
              <a:t>чем вызвать идентификацию работника с организацией и ее задачей?</a:t>
            </a:r>
          </a:p>
          <a:p>
            <a:pPr>
              <a:lnSpc>
                <a:spcPts val="3000"/>
              </a:lnSpc>
            </a:pPr>
            <a:r>
              <a:rPr lang="ru-RU" altLang="ru-RU" i="1">
                <a:solidFill>
                  <a:srgbClr val="003300"/>
                </a:solidFill>
              </a:rPr>
              <a:t>в чем возможности для личной вариативности поведения на работе?</a:t>
            </a:r>
          </a:p>
          <a:p>
            <a:pPr>
              <a:lnSpc>
                <a:spcPts val="3000"/>
              </a:lnSpc>
            </a:pPr>
            <a:r>
              <a:rPr lang="ru-RU" altLang="ru-RU" i="1">
                <a:solidFill>
                  <a:srgbClr val="003300"/>
                </a:solidFill>
              </a:rPr>
              <a:t>как сформировать бюрократическую систему, интегрирующую личностное начало?</a:t>
            </a:r>
          </a:p>
        </p:txBody>
      </p:sp>
      <p:sp>
        <p:nvSpPr>
          <p:cNvPr id="5427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427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162A10B-30C2-4A4B-A38E-ADDCE65A2042}" type="slidenum">
              <a:rPr lang="ru-RU" altLang="ru-RU" sz="800" smtClean="0">
                <a:solidFill>
                  <a:srgbClr val="003300"/>
                </a:solidFill>
                <a:latin typeface="Arial" charset="0"/>
                <a:cs typeface="Arial" charset="0"/>
              </a:rPr>
              <a:pPr fontAlgn="base">
                <a:spcBef>
                  <a:spcPct val="0"/>
                </a:spcBef>
                <a:spcAft>
                  <a:spcPct val="0"/>
                </a:spcAft>
              </a:pPr>
              <a:t>52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1"/>
          <p:cNvGrpSpPr>
            <a:grpSpLocks noChangeAspect="1"/>
          </p:cNvGrpSpPr>
          <p:nvPr/>
        </p:nvGrpSpPr>
        <p:grpSpPr bwMode="auto">
          <a:xfrm>
            <a:off x="1036638" y="1268413"/>
            <a:ext cx="6480175" cy="3886200"/>
            <a:chOff x="2229" y="1736"/>
            <a:chExt cx="7291" cy="4320"/>
          </a:xfrm>
        </p:grpSpPr>
        <p:sp>
          <p:nvSpPr>
            <p:cNvPr id="55309" name="AutoShape 28"/>
            <p:cNvSpPr>
              <a:spLocks noChangeAspect="1" noChangeArrowheads="1" noTextEdit="1"/>
            </p:cNvSpPr>
            <p:nvPr/>
          </p:nvSpPr>
          <p:spPr bwMode="auto">
            <a:xfrm>
              <a:off x="2229" y="1736"/>
              <a:ext cx="7251" cy="4320"/>
            </a:xfrm>
            <a:prstGeom prst="rect">
              <a:avLst/>
            </a:prstGeom>
            <a:noFill/>
            <a:ln w="9525">
              <a:noFill/>
              <a:miter lim="800000"/>
              <a:headEnd/>
              <a:tailEnd/>
            </a:ln>
          </p:spPr>
          <p:txBody>
            <a:bodyPr/>
            <a:lstStyle/>
            <a:p>
              <a:endParaRPr lang="ru-RU"/>
            </a:p>
          </p:txBody>
        </p:sp>
        <p:sp>
          <p:nvSpPr>
            <p:cNvPr id="55310" name="Rectangle 27"/>
            <p:cNvSpPr>
              <a:spLocks noChangeArrowheads="1"/>
            </p:cNvSpPr>
            <p:nvPr/>
          </p:nvSpPr>
          <p:spPr bwMode="auto">
            <a:xfrm>
              <a:off x="3823" y="1736"/>
              <a:ext cx="3086" cy="508"/>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РУКОВОДСТВО</a:t>
              </a:r>
              <a:endParaRPr lang="ru-RU" altLang="ru-RU">
                <a:solidFill>
                  <a:srgbClr val="003300"/>
                </a:solidFill>
              </a:endParaRPr>
            </a:p>
          </p:txBody>
        </p:sp>
        <p:sp>
          <p:nvSpPr>
            <p:cNvPr id="55311" name="Rectangle 26"/>
            <p:cNvSpPr>
              <a:spLocks noChangeArrowheads="1"/>
            </p:cNvSpPr>
            <p:nvPr/>
          </p:nvSpPr>
          <p:spPr bwMode="auto">
            <a:xfrm>
              <a:off x="3201" y="3017"/>
              <a:ext cx="1286" cy="508"/>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Снабжение</a:t>
              </a:r>
              <a:endParaRPr lang="ru-RU" altLang="ru-RU">
                <a:solidFill>
                  <a:srgbClr val="003300"/>
                </a:solidFill>
              </a:endParaRPr>
            </a:p>
          </p:txBody>
        </p:sp>
        <p:sp>
          <p:nvSpPr>
            <p:cNvPr id="55312" name="Rectangle 25"/>
            <p:cNvSpPr>
              <a:spLocks noChangeArrowheads="1"/>
            </p:cNvSpPr>
            <p:nvPr/>
          </p:nvSpPr>
          <p:spPr bwMode="auto">
            <a:xfrm>
              <a:off x="4659" y="3017"/>
              <a:ext cx="1620" cy="508"/>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Производство</a:t>
              </a:r>
              <a:endParaRPr lang="ru-RU" altLang="ru-RU">
                <a:solidFill>
                  <a:srgbClr val="003300"/>
                </a:solidFill>
              </a:endParaRPr>
            </a:p>
          </p:txBody>
        </p:sp>
        <p:sp>
          <p:nvSpPr>
            <p:cNvPr id="55313" name="Rectangle 24"/>
            <p:cNvSpPr>
              <a:spLocks noChangeArrowheads="1"/>
            </p:cNvSpPr>
            <p:nvPr/>
          </p:nvSpPr>
          <p:spPr bwMode="auto">
            <a:xfrm>
              <a:off x="6442" y="3017"/>
              <a:ext cx="1028" cy="508"/>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Сбыт</a:t>
              </a:r>
              <a:endParaRPr lang="ru-RU" altLang="ru-RU">
                <a:solidFill>
                  <a:srgbClr val="003300"/>
                </a:solidFill>
              </a:endParaRPr>
            </a:p>
          </p:txBody>
        </p:sp>
        <p:sp>
          <p:nvSpPr>
            <p:cNvPr id="55314" name="Rectangle 23"/>
            <p:cNvSpPr>
              <a:spLocks noChangeArrowheads="1"/>
            </p:cNvSpPr>
            <p:nvPr/>
          </p:nvSpPr>
          <p:spPr bwMode="auto">
            <a:xfrm>
              <a:off x="7680" y="3007"/>
              <a:ext cx="1749" cy="508"/>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Администрация</a:t>
              </a:r>
              <a:endParaRPr lang="ru-RU" altLang="ru-RU">
                <a:solidFill>
                  <a:srgbClr val="003300"/>
                </a:solidFill>
              </a:endParaRPr>
            </a:p>
          </p:txBody>
        </p:sp>
        <p:sp>
          <p:nvSpPr>
            <p:cNvPr id="55315" name="Rectangle 22"/>
            <p:cNvSpPr>
              <a:spLocks noChangeArrowheads="1"/>
            </p:cNvSpPr>
            <p:nvPr/>
          </p:nvSpPr>
          <p:spPr bwMode="auto">
            <a:xfrm>
              <a:off x="5235" y="4277"/>
              <a:ext cx="1674" cy="508"/>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rPr>
                <a:t>Вспомогательное</a:t>
              </a:r>
              <a:endParaRPr lang="ru-RU" altLang="ru-RU" sz="900">
                <a:solidFill>
                  <a:srgbClr val="003300"/>
                </a:solidFill>
              </a:endParaRPr>
            </a:p>
            <a:p>
              <a:pPr eaLnBrk="0" hangingPunct="0"/>
              <a:r>
                <a:rPr lang="ru-RU" altLang="ru-RU" sz="1200">
                  <a:solidFill>
                    <a:srgbClr val="003300"/>
                  </a:solidFill>
                </a:rPr>
                <a:t>производство</a:t>
              </a:r>
              <a:endParaRPr lang="ru-RU" altLang="ru-RU">
                <a:solidFill>
                  <a:srgbClr val="003300"/>
                </a:solidFill>
              </a:endParaRPr>
            </a:p>
          </p:txBody>
        </p:sp>
        <p:sp>
          <p:nvSpPr>
            <p:cNvPr id="55316" name="Rectangle 21"/>
            <p:cNvSpPr>
              <a:spLocks noChangeArrowheads="1"/>
            </p:cNvSpPr>
            <p:nvPr/>
          </p:nvSpPr>
          <p:spPr bwMode="auto">
            <a:xfrm>
              <a:off x="3844" y="4277"/>
              <a:ext cx="1310" cy="508"/>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rPr>
                <a:t>Основное</a:t>
              </a:r>
              <a:endParaRPr lang="ru-RU" altLang="ru-RU" sz="900">
                <a:solidFill>
                  <a:srgbClr val="003300"/>
                </a:solidFill>
              </a:endParaRPr>
            </a:p>
            <a:p>
              <a:pPr eaLnBrk="0" hangingPunct="0"/>
              <a:r>
                <a:rPr lang="ru-RU" altLang="ru-RU" sz="1200">
                  <a:solidFill>
                    <a:srgbClr val="003300"/>
                  </a:solidFill>
                </a:rPr>
                <a:t>производство</a:t>
              </a:r>
              <a:endParaRPr lang="ru-RU" altLang="ru-RU">
                <a:solidFill>
                  <a:srgbClr val="003300"/>
                </a:solidFill>
              </a:endParaRPr>
            </a:p>
          </p:txBody>
        </p:sp>
        <p:sp>
          <p:nvSpPr>
            <p:cNvPr id="55317" name="Rectangle 19"/>
            <p:cNvSpPr>
              <a:spLocks noChangeArrowheads="1"/>
            </p:cNvSpPr>
            <p:nvPr/>
          </p:nvSpPr>
          <p:spPr bwMode="auto">
            <a:xfrm>
              <a:off x="2229" y="4277"/>
              <a:ext cx="1513" cy="508"/>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rPr>
                <a:t>Подготовка</a:t>
              </a:r>
              <a:endParaRPr lang="ru-RU" altLang="ru-RU" sz="900">
                <a:solidFill>
                  <a:srgbClr val="003300"/>
                </a:solidFill>
              </a:endParaRPr>
            </a:p>
            <a:p>
              <a:pPr eaLnBrk="0" hangingPunct="0"/>
              <a:r>
                <a:rPr lang="ru-RU" altLang="ru-RU" sz="1200">
                  <a:solidFill>
                    <a:srgbClr val="003300"/>
                  </a:solidFill>
                </a:rPr>
                <a:t>производства</a:t>
              </a:r>
              <a:endParaRPr lang="ru-RU" altLang="ru-RU">
                <a:solidFill>
                  <a:srgbClr val="003300"/>
                </a:solidFill>
              </a:endParaRPr>
            </a:p>
          </p:txBody>
        </p:sp>
        <p:sp>
          <p:nvSpPr>
            <p:cNvPr id="55318" name="Rectangle 18"/>
            <p:cNvSpPr>
              <a:spLocks noChangeArrowheads="1"/>
            </p:cNvSpPr>
            <p:nvPr/>
          </p:nvSpPr>
          <p:spPr bwMode="auto">
            <a:xfrm>
              <a:off x="8324" y="4277"/>
              <a:ext cx="1196" cy="508"/>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rPr>
                <a:t>Бухгалтерия</a:t>
              </a:r>
              <a:endParaRPr lang="ru-RU" altLang="ru-RU">
                <a:solidFill>
                  <a:srgbClr val="003300"/>
                </a:solidFill>
              </a:endParaRPr>
            </a:p>
          </p:txBody>
        </p:sp>
        <p:sp>
          <p:nvSpPr>
            <p:cNvPr id="55319" name="Rectangle 17"/>
            <p:cNvSpPr>
              <a:spLocks noChangeArrowheads="1"/>
            </p:cNvSpPr>
            <p:nvPr/>
          </p:nvSpPr>
          <p:spPr bwMode="auto">
            <a:xfrm>
              <a:off x="7171" y="4277"/>
              <a:ext cx="1024" cy="508"/>
            </a:xfrm>
            <a:prstGeom prst="rect">
              <a:avLst/>
            </a:prstGeom>
            <a:solidFill>
              <a:srgbClr val="FFFFFF"/>
            </a:solidFill>
            <a:ln w="9525">
              <a:solidFill>
                <a:srgbClr val="000000"/>
              </a:solidFill>
              <a:miter lim="800000"/>
              <a:headEnd/>
              <a:tailEnd/>
            </a:ln>
          </p:spPr>
          <p:txBody>
            <a:bodyPr/>
            <a:lstStyle/>
            <a:p>
              <a:pPr eaLnBrk="0" hangingPunct="0"/>
              <a:r>
                <a:rPr lang="ru-RU" altLang="ru-RU" sz="1200">
                  <a:solidFill>
                    <a:srgbClr val="003300"/>
                  </a:solidFill>
                </a:rPr>
                <a:t>Финансы</a:t>
              </a:r>
              <a:endParaRPr lang="ru-RU" altLang="ru-RU">
                <a:solidFill>
                  <a:srgbClr val="003300"/>
                </a:solidFill>
              </a:endParaRPr>
            </a:p>
          </p:txBody>
        </p:sp>
        <p:sp>
          <p:nvSpPr>
            <p:cNvPr id="55320" name="Line 16"/>
            <p:cNvSpPr>
              <a:spLocks noChangeShapeType="1"/>
            </p:cNvSpPr>
            <p:nvPr/>
          </p:nvSpPr>
          <p:spPr bwMode="auto">
            <a:xfrm>
              <a:off x="5366" y="2244"/>
              <a:ext cx="1" cy="763"/>
            </a:xfrm>
            <a:prstGeom prst="line">
              <a:avLst/>
            </a:prstGeom>
            <a:noFill/>
            <a:ln w="9525">
              <a:solidFill>
                <a:srgbClr val="000000"/>
              </a:solidFill>
              <a:round/>
              <a:headEnd/>
              <a:tailEnd/>
            </a:ln>
          </p:spPr>
          <p:txBody>
            <a:bodyPr/>
            <a:lstStyle/>
            <a:p>
              <a:endParaRPr lang="ru-RU"/>
            </a:p>
          </p:txBody>
        </p:sp>
        <p:sp>
          <p:nvSpPr>
            <p:cNvPr id="55321" name="Line 15"/>
            <p:cNvSpPr>
              <a:spLocks noChangeShapeType="1"/>
            </p:cNvSpPr>
            <p:nvPr/>
          </p:nvSpPr>
          <p:spPr bwMode="auto">
            <a:xfrm>
              <a:off x="2538" y="2498"/>
              <a:ext cx="5914" cy="0"/>
            </a:xfrm>
            <a:prstGeom prst="line">
              <a:avLst/>
            </a:prstGeom>
            <a:noFill/>
            <a:ln w="9525">
              <a:solidFill>
                <a:srgbClr val="000000"/>
              </a:solidFill>
              <a:round/>
              <a:headEnd/>
              <a:tailEnd/>
            </a:ln>
          </p:spPr>
          <p:txBody>
            <a:bodyPr/>
            <a:lstStyle/>
            <a:p>
              <a:endParaRPr lang="ru-RU"/>
            </a:p>
          </p:txBody>
        </p:sp>
        <p:sp>
          <p:nvSpPr>
            <p:cNvPr id="55322" name="Line 14"/>
            <p:cNvSpPr>
              <a:spLocks noChangeShapeType="1"/>
            </p:cNvSpPr>
            <p:nvPr/>
          </p:nvSpPr>
          <p:spPr bwMode="auto">
            <a:xfrm>
              <a:off x="2538" y="2498"/>
              <a:ext cx="0" cy="509"/>
            </a:xfrm>
            <a:prstGeom prst="line">
              <a:avLst/>
            </a:prstGeom>
            <a:noFill/>
            <a:ln w="9525">
              <a:solidFill>
                <a:srgbClr val="000000"/>
              </a:solidFill>
              <a:round/>
              <a:headEnd/>
              <a:tailEnd/>
            </a:ln>
          </p:spPr>
          <p:txBody>
            <a:bodyPr/>
            <a:lstStyle/>
            <a:p>
              <a:endParaRPr lang="ru-RU"/>
            </a:p>
          </p:txBody>
        </p:sp>
        <p:sp>
          <p:nvSpPr>
            <p:cNvPr id="55323" name="Line 13"/>
            <p:cNvSpPr>
              <a:spLocks noChangeShapeType="1"/>
            </p:cNvSpPr>
            <p:nvPr/>
          </p:nvSpPr>
          <p:spPr bwMode="auto">
            <a:xfrm>
              <a:off x="3823" y="2498"/>
              <a:ext cx="0" cy="509"/>
            </a:xfrm>
            <a:prstGeom prst="line">
              <a:avLst/>
            </a:prstGeom>
            <a:noFill/>
            <a:ln w="9525">
              <a:solidFill>
                <a:srgbClr val="000000"/>
              </a:solidFill>
              <a:round/>
              <a:headEnd/>
              <a:tailEnd/>
            </a:ln>
          </p:spPr>
          <p:txBody>
            <a:bodyPr/>
            <a:lstStyle/>
            <a:p>
              <a:endParaRPr lang="ru-RU"/>
            </a:p>
          </p:txBody>
        </p:sp>
        <p:sp>
          <p:nvSpPr>
            <p:cNvPr id="55324" name="Line 12"/>
            <p:cNvSpPr>
              <a:spLocks noChangeShapeType="1"/>
            </p:cNvSpPr>
            <p:nvPr/>
          </p:nvSpPr>
          <p:spPr bwMode="auto">
            <a:xfrm>
              <a:off x="6781" y="2498"/>
              <a:ext cx="0" cy="509"/>
            </a:xfrm>
            <a:prstGeom prst="line">
              <a:avLst/>
            </a:prstGeom>
            <a:noFill/>
            <a:ln w="9525">
              <a:solidFill>
                <a:srgbClr val="000000"/>
              </a:solidFill>
              <a:round/>
              <a:headEnd/>
              <a:tailEnd/>
            </a:ln>
          </p:spPr>
          <p:txBody>
            <a:bodyPr/>
            <a:lstStyle/>
            <a:p>
              <a:endParaRPr lang="ru-RU"/>
            </a:p>
          </p:txBody>
        </p:sp>
        <p:sp>
          <p:nvSpPr>
            <p:cNvPr id="55325" name="Line 11"/>
            <p:cNvSpPr>
              <a:spLocks noChangeShapeType="1"/>
            </p:cNvSpPr>
            <p:nvPr/>
          </p:nvSpPr>
          <p:spPr bwMode="auto">
            <a:xfrm>
              <a:off x="8452" y="2498"/>
              <a:ext cx="0" cy="509"/>
            </a:xfrm>
            <a:prstGeom prst="line">
              <a:avLst/>
            </a:prstGeom>
            <a:noFill/>
            <a:ln w="9525">
              <a:solidFill>
                <a:srgbClr val="000000"/>
              </a:solidFill>
              <a:round/>
              <a:headEnd/>
              <a:tailEnd/>
            </a:ln>
          </p:spPr>
          <p:txBody>
            <a:bodyPr/>
            <a:lstStyle/>
            <a:p>
              <a:endParaRPr lang="ru-RU"/>
            </a:p>
          </p:txBody>
        </p:sp>
        <p:sp>
          <p:nvSpPr>
            <p:cNvPr id="55326" name="Line 10"/>
            <p:cNvSpPr>
              <a:spLocks noChangeShapeType="1"/>
            </p:cNvSpPr>
            <p:nvPr/>
          </p:nvSpPr>
          <p:spPr bwMode="auto">
            <a:xfrm>
              <a:off x="2795" y="4023"/>
              <a:ext cx="3214" cy="1"/>
            </a:xfrm>
            <a:prstGeom prst="line">
              <a:avLst/>
            </a:prstGeom>
            <a:noFill/>
            <a:ln w="9525">
              <a:solidFill>
                <a:srgbClr val="000000"/>
              </a:solidFill>
              <a:round/>
              <a:headEnd/>
              <a:tailEnd/>
            </a:ln>
          </p:spPr>
          <p:txBody>
            <a:bodyPr/>
            <a:lstStyle/>
            <a:p>
              <a:endParaRPr lang="ru-RU"/>
            </a:p>
          </p:txBody>
        </p:sp>
        <p:sp>
          <p:nvSpPr>
            <p:cNvPr id="55327" name="Line 9"/>
            <p:cNvSpPr>
              <a:spLocks noChangeShapeType="1"/>
            </p:cNvSpPr>
            <p:nvPr/>
          </p:nvSpPr>
          <p:spPr bwMode="auto">
            <a:xfrm>
              <a:off x="5366" y="3515"/>
              <a:ext cx="0" cy="508"/>
            </a:xfrm>
            <a:prstGeom prst="line">
              <a:avLst/>
            </a:prstGeom>
            <a:noFill/>
            <a:ln w="9525">
              <a:solidFill>
                <a:srgbClr val="000000"/>
              </a:solidFill>
              <a:round/>
              <a:headEnd/>
              <a:tailEnd/>
            </a:ln>
          </p:spPr>
          <p:txBody>
            <a:bodyPr/>
            <a:lstStyle/>
            <a:p>
              <a:endParaRPr lang="ru-RU"/>
            </a:p>
          </p:txBody>
        </p:sp>
        <p:sp>
          <p:nvSpPr>
            <p:cNvPr id="55328" name="Line 7"/>
            <p:cNvSpPr>
              <a:spLocks noChangeShapeType="1"/>
            </p:cNvSpPr>
            <p:nvPr/>
          </p:nvSpPr>
          <p:spPr bwMode="auto">
            <a:xfrm>
              <a:off x="2795" y="4023"/>
              <a:ext cx="0" cy="254"/>
            </a:xfrm>
            <a:prstGeom prst="line">
              <a:avLst/>
            </a:prstGeom>
            <a:noFill/>
            <a:ln w="9525">
              <a:solidFill>
                <a:srgbClr val="000000"/>
              </a:solidFill>
              <a:round/>
              <a:headEnd/>
              <a:tailEnd/>
            </a:ln>
          </p:spPr>
          <p:txBody>
            <a:bodyPr/>
            <a:lstStyle/>
            <a:p>
              <a:endParaRPr lang="ru-RU"/>
            </a:p>
          </p:txBody>
        </p:sp>
        <p:sp>
          <p:nvSpPr>
            <p:cNvPr id="55329" name="Line 6"/>
            <p:cNvSpPr>
              <a:spLocks noChangeShapeType="1"/>
            </p:cNvSpPr>
            <p:nvPr/>
          </p:nvSpPr>
          <p:spPr bwMode="auto">
            <a:xfrm>
              <a:off x="4411" y="4023"/>
              <a:ext cx="1" cy="254"/>
            </a:xfrm>
            <a:prstGeom prst="line">
              <a:avLst/>
            </a:prstGeom>
            <a:noFill/>
            <a:ln w="9525">
              <a:solidFill>
                <a:srgbClr val="000000"/>
              </a:solidFill>
              <a:round/>
              <a:headEnd/>
              <a:tailEnd/>
            </a:ln>
          </p:spPr>
          <p:txBody>
            <a:bodyPr/>
            <a:lstStyle/>
            <a:p>
              <a:endParaRPr lang="ru-RU"/>
            </a:p>
          </p:txBody>
        </p:sp>
        <p:sp>
          <p:nvSpPr>
            <p:cNvPr id="55330" name="Line 5"/>
            <p:cNvSpPr>
              <a:spLocks noChangeShapeType="1"/>
            </p:cNvSpPr>
            <p:nvPr/>
          </p:nvSpPr>
          <p:spPr bwMode="auto">
            <a:xfrm>
              <a:off x="6009" y="4023"/>
              <a:ext cx="0" cy="254"/>
            </a:xfrm>
            <a:prstGeom prst="line">
              <a:avLst/>
            </a:prstGeom>
            <a:noFill/>
            <a:ln w="9525">
              <a:solidFill>
                <a:srgbClr val="000000"/>
              </a:solidFill>
              <a:round/>
              <a:headEnd/>
              <a:tailEnd/>
            </a:ln>
          </p:spPr>
          <p:txBody>
            <a:bodyPr/>
            <a:lstStyle/>
            <a:p>
              <a:endParaRPr lang="ru-RU"/>
            </a:p>
          </p:txBody>
        </p:sp>
        <p:sp>
          <p:nvSpPr>
            <p:cNvPr id="55331" name="Line 4"/>
            <p:cNvSpPr>
              <a:spLocks noChangeShapeType="1"/>
            </p:cNvSpPr>
            <p:nvPr/>
          </p:nvSpPr>
          <p:spPr bwMode="auto">
            <a:xfrm>
              <a:off x="8966" y="3515"/>
              <a:ext cx="0" cy="762"/>
            </a:xfrm>
            <a:prstGeom prst="line">
              <a:avLst/>
            </a:prstGeom>
            <a:noFill/>
            <a:ln w="9525">
              <a:solidFill>
                <a:srgbClr val="000000"/>
              </a:solidFill>
              <a:round/>
              <a:headEnd/>
              <a:tailEnd/>
            </a:ln>
          </p:spPr>
          <p:txBody>
            <a:bodyPr/>
            <a:lstStyle/>
            <a:p>
              <a:endParaRPr lang="ru-RU"/>
            </a:p>
          </p:txBody>
        </p:sp>
        <p:sp>
          <p:nvSpPr>
            <p:cNvPr id="55332" name="Line 3"/>
            <p:cNvSpPr>
              <a:spLocks noChangeShapeType="1"/>
            </p:cNvSpPr>
            <p:nvPr/>
          </p:nvSpPr>
          <p:spPr bwMode="auto">
            <a:xfrm flipH="1">
              <a:off x="7681" y="3769"/>
              <a:ext cx="1285" cy="0"/>
            </a:xfrm>
            <a:prstGeom prst="line">
              <a:avLst/>
            </a:prstGeom>
            <a:noFill/>
            <a:ln w="9525">
              <a:solidFill>
                <a:srgbClr val="000000"/>
              </a:solidFill>
              <a:round/>
              <a:headEnd/>
              <a:tailEnd/>
            </a:ln>
          </p:spPr>
          <p:txBody>
            <a:bodyPr/>
            <a:lstStyle/>
            <a:p>
              <a:endParaRPr lang="ru-RU"/>
            </a:p>
          </p:txBody>
        </p:sp>
        <p:sp>
          <p:nvSpPr>
            <p:cNvPr id="55333" name="Line 2"/>
            <p:cNvSpPr>
              <a:spLocks noChangeShapeType="1"/>
            </p:cNvSpPr>
            <p:nvPr/>
          </p:nvSpPr>
          <p:spPr bwMode="auto">
            <a:xfrm>
              <a:off x="7681" y="3769"/>
              <a:ext cx="0" cy="508"/>
            </a:xfrm>
            <a:prstGeom prst="line">
              <a:avLst/>
            </a:prstGeom>
            <a:noFill/>
            <a:ln w="9525">
              <a:solidFill>
                <a:srgbClr val="000000"/>
              </a:solidFill>
              <a:round/>
              <a:headEnd/>
              <a:tailEnd/>
            </a:ln>
          </p:spPr>
          <p:txBody>
            <a:bodyPr/>
            <a:lstStyle/>
            <a:p>
              <a:endParaRPr lang="ru-RU"/>
            </a:p>
          </p:txBody>
        </p:sp>
      </p:grpSp>
      <p:sp>
        <p:nvSpPr>
          <p:cNvPr id="55299" name="Rectangle 29"/>
          <p:cNvSpPr>
            <a:spLocks noChangeArrowheads="1"/>
          </p:cNvSpPr>
          <p:nvPr/>
        </p:nvSpPr>
        <p:spPr bwMode="auto">
          <a:xfrm>
            <a:off x="914400" y="2424113"/>
            <a:ext cx="792163" cy="457200"/>
          </a:xfrm>
          <a:prstGeom prst="rect">
            <a:avLst/>
          </a:prstGeom>
          <a:solidFill>
            <a:srgbClr val="FFFFFF"/>
          </a:solidFill>
          <a:ln w="9525">
            <a:solidFill>
              <a:srgbClr val="000000"/>
            </a:solidFill>
            <a:miter lim="800000"/>
            <a:headEnd/>
            <a:tailEnd/>
          </a:ln>
        </p:spPr>
        <p:txBody>
          <a:bodyPr/>
          <a:lstStyle/>
          <a:p>
            <a:pPr algn="ctr" eaLnBrk="0" hangingPunct="0">
              <a:buFont typeface="Arial" charset="0"/>
              <a:buNone/>
            </a:pPr>
            <a:r>
              <a:rPr lang="en-US" altLang="ru-RU" sz="1400">
                <a:solidFill>
                  <a:srgbClr val="003300"/>
                </a:solidFill>
              </a:rPr>
              <a:t>R</a:t>
            </a:r>
            <a:r>
              <a:rPr lang="ru-RU" altLang="ru-RU" sz="1400">
                <a:solidFill>
                  <a:srgbClr val="003300"/>
                </a:solidFill>
              </a:rPr>
              <a:t> </a:t>
            </a:r>
            <a:r>
              <a:rPr lang="en-US" altLang="ru-RU" sz="1400">
                <a:solidFill>
                  <a:srgbClr val="003300"/>
                </a:solidFill>
              </a:rPr>
              <a:t>&amp; D</a:t>
            </a:r>
            <a:endParaRPr lang="en-US" altLang="ru-RU">
              <a:solidFill>
                <a:srgbClr val="003300"/>
              </a:solidFill>
            </a:endParaRPr>
          </a:p>
        </p:txBody>
      </p:sp>
      <p:sp>
        <p:nvSpPr>
          <p:cNvPr id="55300" name="Rectangle 30"/>
          <p:cNvSpPr>
            <a:spLocks noChangeArrowheads="1"/>
          </p:cNvSpPr>
          <p:nvPr/>
        </p:nvSpPr>
        <p:spPr bwMode="auto">
          <a:xfrm>
            <a:off x="0" y="44450"/>
            <a:ext cx="184150" cy="368300"/>
          </a:xfrm>
          <a:prstGeom prst="rect">
            <a:avLst/>
          </a:prstGeom>
          <a:noFill/>
          <a:ln w="9525">
            <a:noFill/>
            <a:miter lim="800000"/>
            <a:headEnd/>
            <a:tailEnd/>
          </a:ln>
        </p:spPr>
        <p:txBody>
          <a:bodyPr wrap="none" anchor="ctr">
            <a:spAutoFit/>
          </a:bodyPr>
          <a:lstStyle/>
          <a:p>
            <a:pPr eaLnBrk="0" hangingPunct="0"/>
            <a:endParaRPr lang="ru-RU" altLang="ru-RU">
              <a:solidFill>
                <a:srgbClr val="003300"/>
              </a:solidFill>
            </a:endParaRPr>
          </a:p>
        </p:txBody>
      </p:sp>
      <p:sp>
        <p:nvSpPr>
          <p:cNvPr id="55301" name="Rectangle 31"/>
          <p:cNvSpPr>
            <a:spLocks noChangeArrowheads="1"/>
          </p:cNvSpPr>
          <p:nvPr/>
        </p:nvSpPr>
        <p:spPr bwMode="auto">
          <a:xfrm>
            <a:off x="0" y="273050"/>
            <a:ext cx="184150" cy="368300"/>
          </a:xfrm>
          <a:prstGeom prst="rect">
            <a:avLst/>
          </a:prstGeom>
          <a:noFill/>
          <a:ln w="9525">
            <a:noFill/>
            <a:miter lim="800000"/>
            <a:headEnd/>
            <a:tailEnd/>
          </a:ln>
        </p:spPr>
        <p:txBody>
          <a:bodyPr wrap="none" anchor="ctr">
            <a:spAutoFit/>
          </a:bodyPr>
          <a:lstStyle/>
          <a:p>
            <a:endParaRPr lang="ru-RU" altLang="ru-RU">
              <a:solidFill>
                <a:srgbClr val="003300"/>
              </a:solidFill>
            </a:endParaRPr>
          </a:p>
        </p:txBody>
      </p:sp>
      <p:sp>
        <p:nvSpPr>
          <p:cNvPr id="55302" name="Rectangle 43"/>
          <p:cNvSpPr>
            <a:spLocks noChangeArrowheads="1"/>
          </p:cNvSpPr>
          <p:nvPr/>
        </p:nvSpPr>
        <p:spPr bwMode="auto">
          <a:xfrm>
            <a:off x="0" y="4159250"/>
            <a:ext cx="184150" cy="368300"/>
          </a:xfrm>
          <a:prstGeom prst="rect">
            <a:avLst/>
          </a:prstGeom>
          <a:noFill/>
          <a:ln w="9525">
            <a:noFill/>
            <a:miter lim="800000"/>
            <a:headEnd/>
            <a:tailEnd/>
          </a:ln>
        </p:spPr>
        <p:txBody>
          <a:bodyPr wrap="none" anchor="ctr">
            <a:spAutoFit/>
          </a:bodyPr>
          <a:lstStyle/>
          <a:p>
            <a:pPr eaLnBrk="0" hangingPunct="0"/>
            <a:endParaRPr lang="ru-RU" altLang="ru-RU">
              <a:solidFill>
                <a:srgbClr val="003300"/>
              </a:solidFill>
            </a:endParaRPr>
          </a:p>
        </p:txBody>
      </p:sp>
      <p:sp>
        <p:nvSpPr>
          <p:cNvPr id="55303" name="TextBox 34"/>
          <p:cNvSpPr txBox="1">
            <a:spLocks noChangeArrowheads="1"/>
          </p:cNvSpPr>
          <p:nvPr/>
        </p:nvSpPr>
        <p:spPr bwMode="auto">
          <a:xfrm>
            <a:off x="0" y="4365625"/>
            <a:ext cx="9144000" cy="369888"/>
          </a:xfrm>
          <a:prstGeom prst="rect">
            <a:avLst/>
          </a:prstGeom>
          <a:noFill/>
          <a:ln w="9525">
            <a:noFill/>
            <a:miter lim="800000"/>
            <a:headEnd/>
            <a:tailEnd/>
          </a:ln>
        </p:spPr>
        <p:txBody>
          <a:bodyPr>
            <a:spAutoFit/>
          </a:bodyPr>
          <a:lstStyle/>
          <a:p>
            <a:pPr algn="ctr"/>
            <a:r>
              <a:rPr lang="ru-RU" altLang="ru-RU" b="1">
                <a:solidFill>
                  <a:srgbClr val="003300"/>
                </a:solidFill>
              </a:rPr>
              <a:t>Выросла из линейной организации как реакция на усложнение производства</a:t>
            </a:r>
          </a:p>
        </p:txBody>
      </p:sp>
      <p:sp>
        <p:nvSpPr>
          <p:cNvPr id="55304" name="Прямоугольник 36"/>
          <p:cNvSpPr>
            <a:spLocks noChangeArrowheads="1"/>
          </p:cNvSpPr>
          <p:nvPr/>
        </p:nvSpPr>
        <p:spPr bwMode="auto">
          <a:xfrm>
            <a:off x="179388" y="333375"/>
            <a:ext cx="8785225" cy="706438"/>
          </a:xfrm>
          <a:prstGeom prst="rect">
            <a:avLst/>
          </a:prstGeom>
          <a:noFill/>
          <a:ln w="9525">
            <a:noFill/>
            <a:miter lim="800000"/>
            <a:headEnd/>
            <a:tailEnd/>
          </a:ln>
        </p:spPr>
        <p:txBody>
          <a:bodyPr>
            <a:spAutoFit/>
          </a:bodyPr>
          <a:lstStyle/>
          <a:p>
            <a:r>
              <a:rPr lang="en-US" altLang="ru-RU" sz="2000" b="1">
                <a:solidFill>
                  <a:srgbClr val="003300"/>
                </a:solidFill>
              </a:rPr>
              <a:t>2.    </a:t>
            </a:r>
            <a:r>
              <a:rPr lang="ru-RU" altLang="ru-RU" sz="2000" b="1" i="1" u="sng">
                <a:solidFill>
                  <a:srgbClr val="99CC00"/>
                </a:solidFill>
              </a:rPr>
              <a:t>ИСПОЛНИТЕЛЬСКАЯ ИЛИ ФУНКЦИОНАЛЬНАЯ ОРГАНИЗАЦИЯ </a:t>
            </a:r>
            <a:r>
              <a:rPr lang="ru-RU" altLang="ru-RU" sz="2000" b="1" i="1">
                <a:solidFill>
                  <a:srgbClr val="99CC00"/>
                </a:solidFill>
              </a:rPr>
              <a:t>- </a:t>
            </a:r>
            <a:r>
              <a:rPr lang="ru-RU" altLang="ru-RU" sz="2000">
                <a:solidFill>
                  <a:srgbClr val="003300"/>
                </a:solidFill>
              </a:rPr>
              <a:t>специализация работы вокруг получения и распределения ресурсов</a:t>
            </a:r>
          </a:p>
        </p:txBody>
      </p:sp>
      <p:sp>
        <p:nvSpPr>
          <p:cNvPr id="55305" name="Прямоугольник 37"/>
          <p:cNvSpPr>
            <a:spLocks noChangeArrowheads="1"/>
          </p:cNvSpPr>
          <p:nvPr/>
        </p:nvSpPr>
        <p:spPr bwMode="auto">
          <a:xfrm>
            <a:off x="179388" y="4821238"/>
            <a:ext cx="8785225" cy="1938337"/>
          </a:xfrm>
          <a:prstGeom prst="rect">
            <a:avLst/>
          </a:prstGeom>
          <a:noFill/>
          <a:ln w="9525">
            <a:noFill/>
            <a:miter lim="800000"/>
            <a:headEnd/>
            <a:tailEnd/>
          </a:ln>
        </p:spPr>
        <p:txBody>
          <a:bodyPr>
            <a:spAutoFit/>
          </a:bodyPr>
          <a:lstStyle/>
          <a:p>
            <a:pPr algn="just"/>
            <a:r>
              <a:rPr lang="ru-RU" altLang="ru-RU" sz="2000">
                <a:solidFill>
                  <a:srgbClr val="003300"/>
                </a:solidFill>
              </a:rPr>
              <a:t>Группирование специализированных работ вокруг основных полей деятельности предприятия: исследования и разработки; снабжение;  производство; сбыт и т.п. </a:t>
            </a:r>
          </a:p>
          <a:p>
            <a:pPr algn="just"/>
            <a:r>
              <a:rPr lang="ru-RU" altLang="ru-RU" sz="2000">
                <a:solidFill>
                  <a:srgbClr val="003300"/>
                </a:solidFill>
              </a:rPr>
              <a:t>Разновидности функциональной специализации: группирование работ по процессу ( штучное, массовое, опытное); по типу производства; по технологии (литье, сварка, сборка ).</a:t>
            </a:r>
          </a:p>
        </p:txBody>
      </p:sp>
      <p:sp>
        <p:nvSpPr>
          <p:cNvPr id="37" name="Прямоугольник 36"/>
          <p:cNvSpPr/>
          <p:nvPr/>
        </p:nvSpPr>
        <p:spPr>
          <a:xfrm>
            <a:off x="179388" y="333375"/>
            <a:ext cx="360362" cy="358775"/>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5530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530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F6AC342-7085-4113-ACA6-CEE208342D7F}" type="slidenum">
              <a:rPr lang="ru-RU" altLang="ru-RU" sz="800" smtClean="0">
                <a:solidFill>
                  <a:srgbClr val="003300"/>
                </a:solidFill>
                <a:latin typeface="Arial" charset="0"/>
                <a:cs typeface="Arial" charset="0"/>
              </a:rPr>
              <a:pPr fontAlgn="base">
                <a:spcBef>
                  <a:spcPct val="0"/>
                </a:spcBef>
                <a:spcAft>
                  <a:spcPct val="0"/>
                </a:spcAft>
              </a:pPr>
              <a:t>53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2"/>
          <p:cNvSpPr txBox="1">
            <a:spLocks noChangeArrowheads="1"/>
          </p:cNvSpPr>
          <p:nvPr/>
        </p:nvSpPr>
        <p:spPr bwMode="auto">
          <a:xfrm>
            <a:off x="0" y="3357563"/>
            <a:ext cx="9144000" cy="3384550"/>
          </a:xfrm>
          <a:prstGeom prst="rect">
            <a:avLst/>
          </a:prstGeom>
          <a:noFill/>
          <a:ln w="9525">
            <a:noFill/>
            <a:miter lim="800000"/>
            <a:headEnd/>
            <a:tailEnd/>
          </a:ln>
        </p:spPr>
        <p:txBody>
          <a:bodyPr>
            <a:spAutoFit/>
          </a:bodyPr>
          <a:lstStyle/>
          <a:p>
            <a:pPr algn="ctr"/>
            <a:r>
              <a:rPr lang="en-US" altLang="ru-RU" sz="2400" b="1" u="sng">
                <a:solidFill>
                  <a:srgbClr val="669900"/>
                </a:solidFill>
              </a:rPr>
              <a:t>3</a:t>
            </a:r>
            <a:r>
              <a:rPr lang="ru-RU" altLang="ru-RU" sz="2400" b="1" u="sng">
                <a:solidFill>
                  <a:srgbClr val="669900"/>
                </a:solidFill>
              </a:rPr>
              <a:t> принципа исполнительской организации:</a:t>
            </a:r>
            <a:r>
              <a:rPr lang="ru-RU" altLang="ru-RU" sz="2400">
                <a:solidFill>
                  <a:srgbClr val="669900"/>
                </a:solidFill>
              </a:rPr>
              <a:t>   </a:t>
            </a:r>
          </a:p>
          <a:p>
            <a:pPr algn="just"/>
            <a:endParaRPr lang="ru-RU" altLang="ru-RU">
              <a:solidFill>
                <a:srgbClr val="003300"/>
              </a:solidFill>
            </a:endParaRPr>
          </a:p>
          <a:p>
            <a:pPr algn="just"/>
            <a:r>
              <a:rPr lang="ru-RU" altLang="ru-RU" sz="2400" b="1" i="1">
                <a:solidFill>
                  <a:srgbClr val="669900"/>
                </a:solidFill>
              </a:rPr>
              <a:t>1. Принцип исполнения </a:t>
            </a:r>
            <a:r>
              <a:rPr lang="ru-RU" altLang="ru-RU" sz="2000">
                <a:solidFill>
                  <a:srgbClr val="003300"/>
                </a:solidFill>
              </a:rPr>
              <a:t>- однотипные операции объединяются в организационное единство (рабочие места, занимающиеся только сбытом, только монтажом и, соответственно, отделы сбыта, монтажа и т.д.).</a:t>
            </a:r>
          </a:p>
          <a:p>
            <a:pPr algn="just"/>
            <a:endParaRPr lang="ru-RU" altLang="ru-RU" sz="1000">
              <a:solidFill>
                <a:srgbClr val="003300"/>
              </a:solidFill>
            </a:endParaRPr>
          </a:p>
          <a:p>
            <a:pPr algn="just"/>
            <a:r>
              <a:rPr lang="ru-RU" altLang="ru-RU" sz="2400" b="1" i="1">
                <a:solidFill>
                  <a:srgbClr val="669900"/>
                </a:solidFill>
              </a:rPr>
              <a:t>2. Однолинейная система </a:t>
            </a:r>
            <a:r>
              <a:rPr lang="ru-RU" altLang="ru-RU" sz="2000">
                <a:solidFill>
                  <a:srgbClr val="003300"/>
                </a:solidFill>
              </a:rPr>
              <a:t>- каждое подчиненное место получает указания только от одного вышестоящего места.</a:t>
            </a:r>
          </a:p>
          <a:p>
            <a:pPr algn="just"/>
            <a:endParaRPr lang="ru-RU" altLang="ru-RU" sz="1000">
              <a:solidFill>
                <a:srgbClr val="003300"/>
              </a:solidFill>
            </a:endParaRPr>
          </a:p>
          <a:p>
            <a:pPr algn="just"/>
            <a:r>
              <a:rPr lang="ru-RU" altLang="ru-RU" sz="2400" b="1" i="1">
                <a:solidFill>
                  <a:srgbClr val="669900"/>
                </a:solidFill>
              </a:rPr>
              <a:t>3. Наличие штабных мест</a:t>
            </a:r>
            <a:r>
              <a:rPr lang="ru-RU" altLang="ru-RU" sz="2400" i="1">
                <a:solidFill>
                  <a:srgbClr val="003300"/>
                </a:solidFill>
              </a:rPr>
              <a:t> </a:t>
            </a:r>
            <a:r>
              <a:rPr lang="ru-RU" altLang="ru-RU" sz="2000">
                <a:solidFill>
                  <a:srgbClr val="003300"/>
                </a:solidFill>
              </a:rPr>
              <a:t>- оказывают консультации руководителям. Штабы не обладают распорядительными полномочиями.</a:t>
            </a:r>
          </a:p>
        </p:txBody>
      </p:sp>
      <p:sp>
        <p:nvSpPr>
          <p:cNvPr id="56323" name="Прямоугольник 3"/>
          <p:cNvSpPr>
            <a:spLocks noChangeArrowheads="1"/>
          </p:cNvSpPr>
          <p:nvPr/>
        </p:nvSpPr>
        <p:spPr bwMode="auto">
          <a:xfrm>
            <a:off x="-6350" y="115888"/>
            <a:ext cx="9150350" cy="3065462"/>
          </a:xfrm>
          <a:prstGeom prst="rect">
            <a:avLst/>
          </a:prstGeom>
          <a:noFill/>
          <a:ln w="9525">
            <a:noFill/>
            <a:miter lim="800000"/>
            <a:headEnd/>
            <a:tailEnd/>
          </a:ln>
        </p:spPr>
        <p:txBody>
          <a:bodyPr>
            <a:spAutoFit/>
          </a:bodyPr>
          <a:lstStyle/>
          <a:p>
            <a:pPr algn="just">
              <a:lnSpc>
                <a:spcPts val="3000"/>
              </a:lnSpc>
            </a:pPr>
            <a:r>
              <a:rPr lang="ru-RU" altLang="ru-RU" sz="2200" b="1">
                <a:solidFill>
                  <a:srgbClr val="669900"/>
                </a:solidFill>
              </a:rPr>
              <a:t>Ресурсами основных видов деятельности служат: </a:t>
            </a:r>
          </a:p>
          <a:p>
            <a:pPr algn="just">
              <a:lnSpc>
                <a:spcPts val="3000"/>
              </a:lnSpc>
            </a:pPr>
            <a:r>
              <a:rPr lang="ru-RU" altLang="ru-RU" sz="2000">
                <a:solidFill>
                  <a:srgbClr val="003300"/>
                </a:solidFill>
              </a:rPr>
              <a:t>технология, поставки, производственное оборудование, продукты, кадры, финансы и т.д.</a:t>
            </a:r>
          </a:p>
          <a:p>
            <a:pPr algn="just"/>
            <a:endParaRPr lang="ru-RU" altLang="ru-RU" sz="2000">
              <a:solidFill>
                <a:srgbClr val="003300"/>
              </a:solidFill>
            </a:endParaRPr>
          </a:p>
          <a:p>
            <a:pPr algn="just">
              <a:lnSpc>
                <a:spcPts val="3000"/>
              </a:lnSpc>
            </a:pPr>
            <a:r>
              <a:rPr lang="ru-RU" altLang="ru-RU" sz="2200" b="1">
                <a:solidFill>
                  <a:srgbClr val="669900"/>
                </a:solidFill>
              </a:rPr>
              <a:t>Разновидности функциональной специализации: </a:t>
            </a:r>
          </a:p>
          <a:p>
            <a:pPr algn="just">
              <a:lnSpc>
                <a:spcPts val="3000"/>
              </a:lnSpc>
            </a:pPr>
            <a:r>
              <a:rPr lang="ru-RU" altLang="ru-RU" sz="2000">
                <a:solidFill>
                  <a:srgbClr val="003300"/>
                </a:solidFill>
              </a:rPr>
              <a:t>группирование работ: по функциям;</a:t>
            </a:r>
          </a:p>
          <a:p>
            <a:pPr algn="just">
              <a:lnSpc>
                <a:spcPts val="3000"/>
              </a:lnSpc>
            </a:pPr>
            <a:r>
              <a:rPr lang="ru-RU" altLang="ru-RU" sz="2000">
                <a:solidFill>
                  <a:srgbClr val="003300"/>
                </a:solidFill>
              </a:rPr>
              <a:t>по типу производства(штучное, массовое, опытное); </a:t>
            </a:r>
          </a:p>
          <a:p>
            <a:pPr algn="just">
              <a:lnSpc>
                <a:spcPts val="3000"/>
              </a:lnSpc>
            </a:pPr>
            <a:r>
              <a:rPr lang="ru-RU" altLang="ru-RU" sz="2000">
                <a:solidFill>
                  <a:srgbClr val="003300"/>
                </a:solidFill>
              </a:rPr>
              <a:t>по технологии (литье, сварка, сборка).</a:t>
            </a:r>
          </a:p>
        </p:txBody>
      </p:sp>
      <p:sp>
        <p:nvSpPr>
          <p:cNvPr id="5632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632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E35D218-CC63-45BF-A243-8E31569BDAD6}" type="slidenum">
              <a:rPr lang="ru-RU" altLang="ru-RU" sz="800" smtClean="0">
                <a:solidFill>
                  <a:srgbClr val="003300"/>
                </a:solidFill>
                <a:latin typeface="Arial" charset="0"/>
                <a:cs typeface="Arial" charset="0"/>
              </a:rPr>
              <a:pPr fontAlgn="base">
                <a:spcBef>
                  <a:spcPct val="0"/>
                </a:spcBef>
                <a:spcAft>
                  <a:spcPct val="0"/>
                </a:spcAft>
              </a:pPr>
              <a:t>54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Прямоугольник 2"/>
          <p:cNvSpPr>
            <a:spLocks noChangeArrowheads="1"/>
          </p:cNvSpPr>
          <p:nvPr/>
        </p:nvSpPr>
        <p:spPr bwMode="auto">
          <a:xfrm>
            <a:off x="0" y="0"/>
            <a:ext cx="9144000" cy="5540375"/>
          </a:xfrm>
          <a:prstGeom prst="rect">
            <a:avLst/>
          </a:prstGeom>
          <a:noFill/>
          <a:ln w="9525">
            <a:noFill/>
            <a:miter lim="800000"/>
            <a:headEnd/>
            <a:tailEnd/>
          </a:ln>
        </p:spPr>
        <p:txBody>
          <a:bodyPr>
            <a:spAutoFit/>
          </a:bodyPr>
          <a:lstStyle/>
          <a:p>
            <a:pPr algn="ctr"/>
            <a:r>
              <a:rPr lang="ru-RU" altLang="ru-RU" sz="2000" b="1">
                <a:solidFill>
                  <a:srgbClr val="669900"/>
                </a:solidFill>
              </a:rPr>
              <a:t>ОРГАНИЗАЦИЯ КАК СИСТЕМА ИСПОЛНЕНИЯ ЗАДАНИЙ –</a:t>
            </a:r>
            <a:r>
              <a:rPr lang="ru-RU" altLang="ru-RU" sz="2000">
                <a:solidFill>
                  <a:srgbClr val="669900"/>
                </a:solidFill>
              </a:rPr>
              <a:t> </a:t>
            </a:r>
            <a:endParaRPr lang="en-US" altLang="ru-RU" sz="2000">
              <a:solidFill>
                <a:srgbClr val="669900"/>
              </a:solidFill>
            </a:endParaRPr>
          </a:p>
          <a:p>
            <a:pPr algn="ctr"/>
            <a:r>
              <a:rPr lang="ru-RU" altLang="ru-RU" sz="2000">
                <a:solidFill>
                  <a:srgbClr val="003300"/>
                </a:solidFill>
              </a:rPr>
              <a:t>концепция технически и экономически эффективного функционирования</a:t>
            </a:r>
          </a:p>
          <a:p>
            <a:pPr algn="ctr"/>
            <a:endParaRPr lang="ru-RU" altLang="ru-RU">
              <a:solidFill>
                <a:srgbClr val="003300"/>
              </a:solidFill>
            </a:endParaRPr>
          </a:p>
          <a:p>
            <a:pPr algn="just"/>
            <a:r>
              <a:rPr lang="ru-RU" altLang="ru-RU" sz="2000">
                <a:solidFill>
                  <a:srgbClr val="003300"/>
                </a:solidFill>
              </a:rPr>
              <a:t>Основатель – </a:t>
            </a:r>
            <a:r>
              <a:rPr lang="ru-RU" altLang="ru-RU" sz="2000" b="1" u="sng">
                <a:solidFill>
                  <a:srgbClr val="669900"/>
                </a:solidFill>
              </a:rPr>
              <a:t>Фредерик Винслоу Тейлор </a:t>
            </a:r>
            <a:r>
              <a:rPr lang="ru-RU" altLang="ru-RU" sz="2000">
                <a:solidFill>
                  <a:srgbClr val="003300"/>
                </a:solidFill>
              </a:rPr>
              <a:t>(1856-1915). Разработал методику научного менеджмента для эффективного формирования работы на производстве. </a:t>
            </a:r>
          </a:p>
          <a:p>
            <a:pPr algn="just"/>
            <a:endParaRPr lang="ru-RU" altLang="ru-RU" sz="800">
              <a:solidFill>
                <a:srgbClr val="003300"/>
              </a:solidFill>
            </a:endParaRPr>
          </a:p>
          <a:p>
            <a:pPr algn="just"/>
            <a:r>
              <a:rPr lang="ru-RU" altLang="ru-RU" sz="2000">
                <a:solidFill>
                  <a:srgbClr val="003300"/>
                </a:solidFill>
              </a:rPr>
              <a:t>Работа разлагалась и изучалась вплоть до мельчайшего элемента, чтобы найти наилучший путь ее выполнения. Результат – изобретение конвейера.</a:t>
            </a:r>
          </a:p>
          <a:p>
            <a:pPr algn="just"/>
            <a:endParaRPr lang="ru-RU" altLang="ru-RU" sz="1200">
              <a:solidFill>
                <a:srgbClr val="003300"/>
              </a:solidFill>
            </a:endParaRPr>
          </a:p>
          <a:p>
            <a:pPr algn="just"/>
            <a:r>
              <a:rPr lang="ru-RU" altLang="ru-RU" sz="2000" b="1" u="sng">
                <a:solidFill>
                  <a:srgbClr val="669900"/>
                </a:solidFill>
              </a:rPr>
              <a:t>Основные положения, на которых строилась концепция:</a:t>
            </a:r>
          </a:p>
          <a:p>
            <a:pPr algn="just"/>
            <a:r>
              <a:rPr lang="ru-RU" altLang="ru-RU" sz="2000">
                <a:solidFill>
                  <a:srgbClr val="003300"/>
                </a:solidFill>
              </a:rPr>
              <a:t>Концентрация экономической эффективности – фокус всех усилий.</a:t>
            </a:r>
          </a:p>
          <a:p>
            <a:pPr algn="just"/>
            <a:r>
              <a:rPr lang="ru-RU" altLang="ru-RU" sz="2000">
                <a:solidFill>
                  <a:srgbClr val="003300"/>
                </a:solidFill>
              </a:rPr>
              <a:t>Работник – существо, гонимое страхом, голодом, жаждой наживы, неспособный, немотивированный, ленивый, лишенный инициативы. Живет собственническими интересами и ростом своего дохода. Его личные цели, в основном, противоречат целям организации.</a:t>
            </a:r>
          </a:p>
          <a:p>
            <a:pPr algn="just"/>
            <a:endParaRPr lang="ru-RU" altLang="ru-RU" sz="1200">
              <a:solidFill>
                <a:srgbClr val="003300"/>
              </a:solidFill>
            </a:endParaRPr>
          </a:p>
          <a:p>
            <a:pPr algn="ctr"/>
            <a:r>
              <a:rPr lang="ru-RU" altLang="ru-RU" sz="2000">
                <a:solidFill>
                  <a:srgbClr val="003300"/>
                </a:solidFill>
              </a:rPr>
              <a:t>Вся ответственность возлагается на </a:t>
            </a:r>
            <a:r>
              <a:rPr lang="ru-RU" altLang="ru-RU" sz="2000" b="1">
                <a:solidFill>
                  <a:srgbClr val="669900"/>
                </a:solidFill>
              </a:rPr>
              <a:t>руководство организации и менеджмент</a:t>
            </a:r>
            <a:r>
              <a:rPr lang="ru-RU" altLang="ru-RU" sz="2000">
                <a:solidFill>
                  <a:srgbClr val="669900"/>
                </a:solidFill>
              </a:rPr>
              <a:t>.</a:t>
            </a:r>
          </a:p>
        </p:txBody>
      </p:sp>
      <p:sp>
        <p:nvSpPr>
          <p:cNvPr id="57347" name="Прямоугольник 3"/>
          <p:cNvSpPr>
            <a:spLocks noChangeArrowheads="1"/>
          </p:cNvSpPr>
          <p:nvPr/>
        </p:nvSpPr>
        <p:spPr bwMode="auto">
          <a:xfrm>
            <a:off x="82550" y="5511800"/>
            <a:ext cx="8994775" cy="708025"/>
          </a:xfrm>
          <a:prstGeom prst="rect">
            <a:avLst/>
          </a:prstGeom>
          <a:noFill/>
          <a:ln w="9525">
            <a:solidFill>
              <a:srgbClr val="99CC00"/>
            </a:solidFill>
            <a:prstDash val="lgDash"/>
            <a:miter lim="800000"/>
            <a:headEnd/>
            <a:tailEnd/>
          </a:ln>
        </p:spPr>
        <p:txBody>
          <a:bodyPr>
            <a:spAutoFit/>
          </a:bodyPr>
          <a:lstStyle/>
          <a:p>
            <a:pPr algn="ctr"/>
            <a:r>
              <a:rPr lang="ru-RU" altLang="ru-RU" sz="2000">
                <a:solidFill>
                  <a:srgbClr val="003300"/>
                </a:solidFill>
              </a:rPr>
              <a:t>Эффективность максимальна, если стандарты и процедуры разработаны в соответствии с технической логикой и содержат механизм контроля.</a:t>
            </a:r>
          </a:p>
        </p:txBody>
      </p:sp>
      <p:sp>
        <p:nvSpPr>
          <p:cNvPr id="57348" name="Прямоугольник 4"/>
          <p:cNvSpPr>
            <a:spLocks noChangeArrowheads="1"/>
          </p:cNvSpPr>
          <p:nvPr/>
        </p:nvSpPr>
        <p:spPr bwMode="auto">
          <a:xfrm>
            <a:off x="0" y="6308725"/>
            <a:ext cx="9144000" cy="400050"/>
          </a:xfrm>
          <a:prstGeom prst="rect">
            <a:avLst/>
          </a:prstGeom>
          <a:noFill/>
          <a:ln w="9525">
            <a:noFill/>
            <a:miter lim="800000"/>
            <a:headEnd/>
            <a:tailEnd/>
          </a:ln>
        </p:spPr>
        <p:txBody>
          <a:bodyPr>
            <a:spAutoFit/>
          </a:bodyPr>
          <a:lstStyle/>
          <a:p>
            <a:pPr algn="ctr"/>
            <a:r>
              <a:rPr lang="ru-RU" altLang="ru-RU" sz="2000" b="1">
                <a:solidFill>
                  <a:srgbClr val="003300"/>
                </a:solidFill>
              </a:rPr>
              <a:t>Индивидуальность работника игнорируется.</a:t>
            </a:r>
          </a:p>
        </p:txBody>
      </p:sp>
      <p:sp>
        <p:nvSpPr>
          <p:cNvPr id="5734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735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4EDDE3D-B079-4CC3-A382-DB1FA4BBBD4E}" type="slidenum">
              <a:rPr lang="ru-RU" altLang="ru-RU" sz="800" smtClean="0">
                <a:solidFill>
                  <a:srgbClr val="003300"/>
                </a:solidFill>
                <a:latin typeface="Arial" charset="0"/>
                <a:cs typeface="Arial" charset="0"/>
              </a:rPr>
              <a:pPr fontAlgn="base">
                <a:spcBef>
                  <a:spcPct val="0"/>
                </a:spcBef>
                <a:spcAft>
                  <a:spcPct val="0"/>
                </a:spcAft>
              </a:pPr>
              <a:t>55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11113" y="0"/>
            <a:ext cx="9155113" cy="6556375"/>
          </a:xfrm>
          <a:prstGeom prst="rect">
            <a:avLst/>
          </a:prstGeom>
          <a:noFill/>
          <a:ln w="9525">
            <a:noFill/>
            <a:miter lim="800000"/>
            <a:headEnd/>
            <a:tailEnd/>
          </a:ln>
        </p:spPr>
        <p:txBody>
          <a:bodyPr>
            <a:spAutoFit/>
          </a:bodyPr>
          <a:lstStyle/>
          <a:p>
            <a:pPr algn="ctr"/>
            <a:r>
              <a:rPr lang="ru-RU" altLang="ru-RU" sz="2000" b="1">
                <a:solidFill>
                  <a:srgbClr val="669900"/>
                </a:solidFill>
              </a:rPr>
              <a:t>ДОСТОИНСТВА  ИСПОЛНИТЕЛЬСКОЙ  ОРГАНИЗАЦИИ:</a:t>
            </a:r>
          </a:p>
          <a:p>
            <a:pPr algn="ctr"/>
            <a:endParaRPr lang="ru-RU" altLang="ru-RU" sz="2000" b="1">
              <a:solidFill>
                <a:srgbClr val="003300"/>
              </a:solidFill>
            </a:endParaRPr>
          </a:p>
          <a:p>
            <a:pPr algn="just">
              <a:buFont typeface="Arial" charset="0"/>
              <a:buChar char="•"/>
            </a:pPr>
            <a:r>
              <a:rPr lang="ru-RU" altLang="ru-RU" sz="2000">
                <a:solidFill>
                  <a:srgbClr val="003300"/>
                </a:solidFill>
              </a:rPr>
              <a:t>  Благодаря упрощению работ, ход работ хорошо программируется;</a:t>
            </a:r>
          </a:p>
          <a:p>
            <a:pPr algn="ctr"/>
            <a:endParaRPr lang="ru-RU" altLang="ru-RU" sz="2000" b="1">
              <a:solidFill>
                <a:srgbClr val="003300"/>
              </a:solidFill>
            </a:endParaRPr>
          </a:p>
          <a:p>
            <a:pPr algn="just">
              <a:buFont typeface="Arial" charset="0"/>
              <a:buChar char="•"/>
            </a:pPr>
            <a:r>
              <a:rPr lang="ru-RU" altLang="ru-RU" sz="2000">
                <a:solidFill>
                  <a:srgbClr val="003300"/>
                </a:solidFill>
              </a:rPr>
              <a:t> Через развитие функциональной специализации работы осуществляются наиболее эффективным способом;</a:t>
            </a:r>
          </a:p>
          <a:p>
            <a:pPr algn="ctr"/>
            <a:endParaRPr lang="ru-RU" altLang="ru-RU" sz="2000" b="1">
              <a:solidFill>
                <a:srgbClr val="003300"/>
              </a:solidFill>
            </a:endParaRPr>
          </a:p>
          <a:p>
            <a:pPr algn="just">
              <a:buFont typeface="Arial" charset="0"/>
              <a:buChar char="•"/>
            </a:pPr>
            <a:r>
              <a:rPr lang="ru-RU" altLang="ru-RU" sz="2000">
                <a:solidFill>
                  <a:srgbClr val="003300"/>
                </a:solidFill>
              </a:rPr>
              <a:t> Квалифицированное обслуживание других частей организации;</a:t>
            </a:r>
          </a:p>
          <a:p>
            <a:pPr algn="ctr"/>
            <a:endParaRPr lang="ru-RU" altLang="ru-RU" sz="2000" b="1">
              <a:solidFill>
                <a:srgbClr val="003300"/>
              </a:solidFill>
            </a:endParaRPr>
          </a:p>
          <a:p>
            <a:pPr algn="just">
              <a:buFont typeface="Arial" charset="0"/>
              <a:buChar char="•"/>
            </a:pPr>
            <a:r>
              <a:rPr lang="ru-RU" altLang="ru-RU" sz="2000">
                <a:solidFill>
                  <a:srgbClr val="003300"/>
                </a:solidFill>
              </a:rPr>
              <a:t> Эффективно используются ресурсы, т.к. снижено дублирование усилий и работ;</a:t>
            </a:r>
          </a:p>
          <a:p>
            <a:pPr algn="ctr"/>
            <a:endParaRPr lang="ru-RU" altLang="ru-RU" sz="2000" b="1">
              <a:solidFill>
                <a:srgbClr val="003300"/>
              </a:solidFill>
            </a:endParaRPr>
          </a:p>
          <a:p>
            <a:pPr algn="just">
              <a:buFont typeface="Arial" charset="0"/>
              <a:buChar char="•"/>
            </a:pPr>
            <a:r>
              <a:rPr lang="ru-RU" altLang="ru-RU" sz="2000">
                <a:solidFill>
                  <a:srgbClr val="003300"/>
                </a:solidFill>
              </a:rPr>
              <a:t> Обособление функциональных служб сразу за высшим уровнем руководства придает вес этим подразделениям, укрепляет вертикальные связи и усиливает контроль;</a:t>
            </a:r>
          </a:p>
          <a:p>
            <a:pPr algn="ctr"/>
            <a:endParaRPr lang="ru-RU" altLang="ru-RU" sz="2000" b="1">
              <a:solidFill>
                <a:srgbClr val="003300"/>
              </a:solidFill>
            </a:endParaRPr>
          </a:p>
          <a:p>
            <a:pPr algn="just">
              <a:buFont typeface="Arial" charset="0"/>
              <a:buChar char="•"/>
            </a:pPr>
            <a:r>
              <a:rPr lang="ru-RU" altLang="ru-RU" sz="2000">
                <a:solidFill>
                  <a:srgbClr val="003300"/>
                </a:solidFill>
              </a:rPr>
              <a:t> Снижаются потребность в квалифицированной рабочей силе и затраты на персонал;</a:t>
            </a:r>
          </a:p>
          <a:p>
            <a:pPr algn="ctr"/>
            <a:endParaRPr lang="ru-RU" altLang="ru-RU" sz="2000" b="1">
              <a:solidFill>
                <a:srgbClr val="003300"/>
              </a:solidFill>
            </a:endParaRPr>
          </a:p>
          <a:p>
            <a:pPr algn="just">
              <a:buFont typeface="Arial" charset="0"/>
              <a:buChar char="•"/>
            </a:pPr>
            <a:r>
              <a:rPr lang="ru-RU" altLang="ru-RU" sz="2000">
                <a:solidFill>
                  <a:srgbClr val="003300"/>
                </a:solidFill>
              </a:rPr>
              <a:t> Достигается высокая оперативность по вертикали.</a:t>
            </a:r>
          </a:p>
          <a:p>
            <a:endParaRPr lang="ru-RU" altLang="ru-RU" sz="2000">
              <a:solidFill>
                <a:srgbClr val="003300"/>
              </a:solidFill>
            </a:endParaRPr>
          </a:p>
        </p:txBody>
      </p:sp>
      <p:sp>
        <p:nvSpPr>
          <p:cNvPr id="5837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837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4428091-E435-40D4-8742-492BFFB7C2E1}" type="slidenum">
              <a:rPr lang="ru-RU" altLang="ru-RU" sz="800" smtClean="0">
                <a:solidFill>
                  <a:srgbClr val="003300"/>
                </a:solidFill>
                <a:latin typeface="Arial" charset="0"/>
                <a:cs typeface="Arial" charset="0"/>
              </a:rPr>
              <a:pPr fontAlgn="base">
                <a:spcBef>
                  <a:spcPct val="0"/>
                </a:spcBef>
                <a:spcAft>
                  <a:spcPct val="0"/>
                </a:spcAft>
              </a:pPr>
              <a:t>56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4"/>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ru-RU" altLang="ru-RU"/>
          </a:p>
        </p:txBody>
      </p:sp>
      <p:sp>
        <p:nvSpPr>
          <p:cNvPr id="59395" name="TextBox 24"/>
          <p:cNvSpPr txBox="1">
            <a:spLocks noChangeArrowheads="1"/>
          </p:cNvSpPr>
          <p:nvPr/>
        </p:nvSpPr>
        <p:spPr bwMode="auto">
          <a:xfrm>
            <a:off x="0" y="4763"/>
            <a:ext cx="9144000" cy="5940425"/>
          </a:xfrm>
          <a:prstGeom prst="rect">
            <a:avLst/>
          </a:prstGeom>
          <a:noFill/>
          <a:ln w="9525">
            <a:noFill/>
            <a:miter lim="800000"/>
            <a:headEnd/>
            <a:tailEnd/>
          </a:ln>
        </p:spPr>
        <p:txBody>
          <a:bodyPr>
            <a:spAutoFit/>
          </a:bodyPr>
          <a:lstStyle/>
          <a:p>
            <a:pPr algn="ctr"/>
            <a:r>
              <a:rPr lang="ru-RU" altLang="ru-RU" sz="2000" b="1">
                <a:solidFill>
                  <a:srgbClr val="669900"/>
                </a:solidFill>
              </a:rPr>
              <a:t>НЕДОСТАТКИ  ИСПОЛНИТЕЛЬСКОЙ  ОРГАНИЗАЦИИ:</a:t>
            </a:r>
          </a:p>
          <a:p>
            <a:pPr algn="ctr"/>
            <a:endParaRPr lang="ru-RU" altLang="ru-RU" sz="2000" b="1">
              <a:solidFill>
                <a:srgbClr val="003300"/>
              </a:solidFill>
            </a:endParaRPr>
          </a:p>
          <a:p>
            <a:pPr algn="just">
              <a:buFont typeface="Arial" charset="0"/>
              <a:buChar char="•"/>
            </a:pPr>
            <a:r>
              <a:rPr lang="ru-RU" altLang="ru-RU" sz="2000">
                <a:solidFill>
                  <a:srgbClr val="003300"/>
                </a:solidFill>
              </a:rPr>
              <a:t> Перегрузка руководства, приводящая к скоропалительным, необоснованным решениям, пренебрежению долгосрочным планированием; </a:t>
            </a:r>
          </a:p>
          <a:p>
            <a:pPr algn="ctr"/>
            <a:endParaRPr lang="ru-RU" altLang="ru-RU" sz="2000" b="1">
              <a:solidFill>
                <a:srgbClr val="003300"/>
              </a:solidFill>
            </a:endParaRPr>
          </a:p>
          <a:p>
            <a:pPr algn="just">
              <a:buFont typeface="Arial" charset="0"/>
              <a:buChar char="•"/>
            </a:pPr>
            <a:r>
              <a:rPr lang="ru-RU" altLang="ru-RU" sz="2000">
                <a:solidFill>
                  <a:srgbClr val="003300"/>
                </a:solidFill>
              </a:rPr>
              <a:t> Попытки решать стратегические задачи тонут в текучке;</a:t>
            </a:r>
          </a:p>
          <a:p>
            <a:pPr algn="ctr"/>
            <a:endParaRPr lang="ru-RU" altLang="ru-RU" sz="2000" b="1">
              <a:solidFill>
                <a:srgbClr val="003300"/>
              </a:solidFill>
            </a:endParaRPr>
          </a:p>
          <a:p>
            <a:pPr algn="just">
              <a:buFont typeface="Arial" charset="0"/>
              <a:buChar char="•"/>
            </a:pPr>
            <a:r>
              <a:rPr lang="ru-RU" altLang="ru-RU" sz="2000">
                <a:solidFill>
                  <a:srgbClr val="003300"/>
                </a:solidFill>
              </a:rPr>
              <a:t> Невысока возможность роста для персонала (лишь узкий круг работников обладает персональной ответственностью);</a:t>
            </a:r>
          </a:p>
          <a:p>
            <a:pPr algn="ctr"/>
            <a:endParaRPr lang="ru-RU" altLang="ru-RU" sz="2000" b="1">
              <a:solidFill>
                <a:srgbClr val="003300"/>
              </a:solidFill>
            </a:endParaRPr>
          </a:p>
          <a:p>
            <a:pPr algn="just">
              <a:buFont typeface="Arial" charset="0"/>
              <a:buChar char="•"/>
            </a:pPr>
            <a:r>
              <a:rPr lang="ru-RU" altLang="ru-RU" sz="2000">
                <a:solidFill>
                  <a:srgbClr val="003300"/>
                </a:solidFill>
              </a:rPr>
              <a:t> Высокий уровень разделения труда и стандартизации производственных процессов затрудняет идентификацию сотрудника и предприятия;</a:t>
            </a:r>
          </a:p>
          <a:p>
            <a:pPr algn="ctr"/>
            <a:endParaRPr lang="ru-RU" altLang="ru-RU" sz="2000" b="1">
              <a:solidFill>
                <a:srgbClr val="003300"/>
              </a:solidFill>
            </a:endParaRPr>
          </a:p>
          <a:p>
            <a:pPr algn="just">
              <a:buFont typeface="Arial" charset="0"/>
              <a:buChar char="•"/>
            </a:pPr>
            <a:r>
              <a:rPr lang="ru-RU" altLang="ru-RU" sz="2000">
                <a:solidFill>
                  <a:srgbClr val="003300"/>
                </a:solidFill>
              </a:rPr>
              <a:t> Функционализм - из-за сверхспециализации создаются непроницаемые перегородки между подразделениями; </a:t>
            </a:r>
            <a:endParaRPr lang="en-US" altLang="ru-RU" sz="2000">
              <a:solidFill>
                <a:srgbClr val="003300"/>
              </a:solidFill>
            </a:endParaRPr>
          </a:p>
          <a:p>
            <a:pPr algn="just"/>
            <a:endParaRPr lang="en-US" altLang="ru-RU" sz="2000">
              <a:solidFill>
                <a:srgbClr val="003300"/>
              </a:solidFill>
            </a:endParaRPr>
          </a:p>
          <a:p>
            <a:pPr algn="just">
              <a:buFont typeface="Arial" charset="0"/>
              <a:buChar char="•"/>
            </a:pPr>
            <a:r>
              <a:rPr lang="en-US" altLang="ru-RU" sz="2000">
                <a:solidFill>
                  <a:srgbClr val="003300"/>
                </a:solidFill>
              </a:rPr>
              <a:t> </a:t>
            </a:r>
            <a:r>
              <a:rPr lang="ru-RU" altLang="ru-RU" sz="2000">
                <a:solidFill>
                  <a:srgbClr val="003300"/>
                </a:solidFill>
              </a:rPr>
              <a:t>Размывается общая организационная цель, она растаскивается по функциональным подразделениям.</a:t>
            </a:r>
          </a:p>
        </p:txBody>
      </p:sp>
      <p:sp>
        <p:nvSpPr>
          <p:cNvPr id="5939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5939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3E93BFB-4350-482F-8E54-4ECC8F602A83}" type="slidenum">
              <a:rPr lang="ru-RU" altLang="ru-RU" sz="800" smtClean="0">
                <a:solidFill>
                  <a:srgbClr val="003300"/>
                </a:solidFill>
                <a:latin typeface="Arial" charset="0"/>
                <a:cs typeface="Arial" charset="0"/>
              </a:rPr>
              <a:pPr fontAlgn="base">
                <a:spcBef>
                  <a:spcPct val="0"/>
                </a:spcBef>
                <a:spcAft>
                  <a:spcPct val="0"/>
                </a:spcAft>
              </a:pPr>
              <a:t>57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1"/>
          <p:cNvSpPr txBox="1">
            <a:spLocks noChangeArrowheads="1"/>
          </p:cNvSpPr>
          <p:nvPr/>
        </p:nvSpPr>
        <p:spPr bwMode="auto">
          <a:xfrm>
            <a:off x="179388" y="260350"/>
            <a:ext cx="8785225" cy="2678113"/>
          </a:xfrm>
          <a:prstGeom prst="rect">
            <a:avLst/>
          </a:prstGeom>
          <a:noFill/>
          <a:ln w="9525">
            <a:noFill/>
            <a:miter lim="800000"/>
            <a:headEnd/>
            <a:tailEnd/>
          </a:ln>
        </p:spPr>
        <p:txBody>
          <a:bodyPr>
            <a:spAutoFit/>
          </a:bodyPr>
          <a:lstStyle/>
          <a:p>
            <a:pPr algn="ctr"/>
            <a:r>
              <a:rPr lang="ru-RU" altLang="ru-RU" sz="2400">
                <a:solidFill>
                  <a:srgbClr val="003300"/>
                </a:solidFill>
              </a:rPr>
              <a:t>Этот тип организации успешно развивался до </a:t>
            </a:r>
            <a:r>
              <a:rPr lang="ru-RU" altLang="ru-RU" sz="2400" b="1">
                <a:solidFill>
                  <a:srgbClr val="669900"/>
                </a:solidFill>
              </a:rPr>
              <a:t>20-х годов прошлого столетия. </a:t>
            </a:r>
          </a:p>
          <a:p>
            <a:pPr algn="ctr"/>
            <a:endParaRPr lang="ru-RU" altLang="ru-RU" sz="2400">
              <a:solidFill>
                <a:srgbClr val="003300"/>
              </a:solidFill>
            </a:endParaRPr>
          </a:p>
          <a:p>
            <a:pPr algn="ctr"/>
            <a:r>
              <a:rPr lang="ru-RU" altLang="ru-RU" sz="2400">
                <a:solidFill>
                  <a:srgbClr val="003300"/>
                </a:solidFill>
              </a:rPr>
              <a:t>Организации успешно осуществляли свое техническое и финансовое развитие, удовлетворяли потребности массового потребителя в количестве, качестве и стоимости продукции.</a:t>
            </a:r>
          </a:p>
        </p:txBody>
      </p:sp>
      <p:sp>
        <p:nvSpPr>
          <p:cNvPr id="60419" name="TextBox 1"/>
          <p:cNvSpPr txBox="1">
            <a:spLocks noChangeArrowheads="1"/>
          </p:cNvSpPr>
          <p:nvPr/>
        </p:nvSpPr>
        <p:spPr bwMode="auto">
          <a:xfrm>
            <a:off x="250825" y="3068638"/>
            <a:ext cx="8713788" cy="1200150"/>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В сочетании с механистическим подходом исполнительская организация сыграла решающую роль в переходе от </a:t>
            </a:r>
            <a:r>
              <a:rPr lang="ru-RU" altLang="ru-RU" sz="2400" b="1">
                <a:solidFill>
                  <a:srgbClr val="669900"/>
                </a:solidFill>
              </a:rPr>
              <a:t>аграрного</a:t>
            </a:r>
            <a:r>
              <a:rPr lang="ru-RU" altLang="ru-RU" sz="2400">
                <a:solidFill>
                  <a:srgbClr val="669900"/>
                </a:solidFill>
              </a:rPr>
              <a:t> к </a:t>
            </a:r>
            <a:r>
              <a:rPr lang="ru-RU" altLang="ru-RU" sz="2400" b="1">
                <a:solidFill>
                  <a:srgbClr val="669900"/>
                </a:solidFill>
              </a:rPr>
              <a:t>индустриальному обществу</a:t>
            </a:r>
            <a:r>
              <a:rPr lang="ru-RU" altLang="ru-RU" sz="2400">
                <a:solidFill>
                  <a:srgbClr val="669900"/>
                </a:solidFill>
              </a:rPr>
              <a:t>. </a:t>
            </a:r>
          </a:p>
        </p:txBody>
      </p:sp>
      <p:sp>
        <p:nvSpPr>
          <p:cNvPr id="60420" name="Прямоугольник 3"/>
          <p:cNvSpPr>
            <a:spLocks noChangeArrowheads="1"/>
          </p:cNvSpPr>
          <p:nvPr/>
        </p:nvSpPr>
        <p:spPr bwMode="auto">
          <a:xfrm>
            <a:off x="0" y="4868863"/>
            <a:ext cx="9144000" cy="1570037"/>
          </a:xfrm>
          <a:prstGeom prst="rect">
            <a:avLst/>
          </a:prstGeom>
          <a:noFill/>
          <a:ln w="9525">
            <a:noFill/>
            <a:miter lim="800000"/>
            <a:headEnd/>
            <a:tailEnd/>
          </a:ln>
        </p:spPr>
        <p:txBody>
          <a:bodyPr>
            <a:spAutoFit/>
          </a:bodyPr>
          <a:lstStyle/>
          <a:p>
            <a:pPr algn="ctr"/>
            <a:r>
              <a:rPr lang="ru-RU" altLang="ru-RU" sz="2400">
                <a:solidFill>
                  <a:srgbClr val="003300"/>
                </a:solidFill>
              </a:rPr>
              <a:t>Эти схемы позволили перейти от патриархальных отношений ремесленного цеха </a:t>
            </a:r>
            <a:r>
              <a:rPr lang="ru-RU" altLang="ru-RU" sz="2400" b="1">
                <a:solidFill>
                  <a:srgbClr val="669900"/>
                </a:solidFill>
              </a:rPr>
              <a:t>«мастер – раб» </a:t>
            </a:r>
            <a:r>
              <a:rPr lang="ru-RU" altLang="ru-RU" sz="2400">
                <a:solidFill>
                  <a:srgbClr val="003300"/>
                </a:solidFill>
              </a:rPr>
              <a:t>к индустриальным </a:t>
            </a:r>
            <a:r>
              <a:rPr lang="ru-RU" altLang="ru-RU" sz="2400" b="1">
                <a:solidFill>
                  <a:srgbClr val="669900"/>
                </a:solidFill>
              </a:rPr>
              <a:t>«начальник – подчиненный»</a:t>
            </a:r>
            <a:r>
              <a:rPr lang="ru-RU" altLang="ru-RU" sz="2400">
                <a:solidFill>
                  <a:srgbClr val="669900"/>
                </a:solidFill>
              </a:rPr>
              <a:t>. </a:t>
            </a:r>
            <a:r>
              <a:rPr lang="ru-RU" altLang="ru-RU" sz="2400">
                <a:solidFill>
                  <a:srgbClr val="003300"/>
                </a:solidFill>
              </a:rPr>
              <a:t>Эти отношения более определены, предсказуемы и цивилизованы.</a:t>
            </a:r>
          </a:p>
        </p:txBody>
      </p:sp>
      <p:sp>
        <p:nvSpPr>
          <p:cNvPr id="6042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042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815571E-A00B-445D-9C96-323D6363C949}" type="slidenum">
              <a:rPr lang="ru-RU" altLang="ru-RU" sz="800" smtClean="0">
                <a:solidFill>
                  <a:srgbClr val="003300"/>
                </a:solidFill>
                <a:latin typeface="Arial" charset="0"/>
                <a:cs typeface="Arial" charset="0"/>
              </a:rPr>
              <a:pPr fontAlgn="base">
                <a:spcBef>
                  <a:spcPct val="0"/>
                </a:spcBef>
                <a:spcAft>
                  <a:spcPct val="0"/>
                </a:spcAft>
              </a:pPr>
              <a:t>58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1"/>
          <p:cNvSpPr txBox="1">
            <a:spLocks noChangeArrowheads="1"/>
          </p:cNvSpPr>
          <p:nvPr/>
        </p:nvSpPr>
        <p:spPr bwMode="auto">
          <a:xfrm>
            <a:off x="179388" y="188913"/>
            <a:ext cx="8785225" cy="3786187"/>
          </a:xfrm>
          <a:prstGeom prst="rect">
            <a:avLst/>
          </a:prstGeom>
          <a:noFill/>
          <a:ln w="9525">
            <a:noFill/>
            <a:miter lim="800000"/>
            <a:headEnd/>
            <a:tailEnd/>
          </a:ln>
        </p:spPr>
        <p:txBody>
          <a:bodyPr>
            <a:spAutoFit/>
          </a:bodyPr>
          <a:lstStyle/>
          <a:p>
            <a:pPr algn="ctr"/>
            <a:r>
              <a:rPr lang="ru-RU" altLang="ru-RU" sz="2400">
                <a:solidFill>
                  <a:srgbClr val="003300"/>
                </a:solidFill>
              </a:rPr>
              <a:t>Импортируя из-за границы все, вплоть до технологии, мы, в России, часто удивляемся, </a:t>
            </a:r>
            <a:r>
              <a:rPr lang="ru-RU" altLang="ru-RU" sz="2400" i="1">
                <a:solidFill>
                  <a:srgbClr val="003300"/>
                </a:solidFill>
              </a:rPr>
              <a:t>«почему предприятие не производит конкурентоспособной продукции?»</a:t>
            </a:r>
          </a:p>
          <a:p>
            <a:pPr algn="ctr"/>
            <a:endParaRPr lang="ru-RU" altLang="ru-RU" sz="2400" i="1">
              <a:solidFill>
                <a:srgbClr val="003300"/>
              </a:solidFill>
            </a:endParaRPr>
          </a:p>
          <a:p>
            <a:pPr algn="ctr"/>
            <a:r>
              <a:rPr lang="ru-RU" altLang="ru-RU" sz="2400">
                <a:solidFill>
                  <a:srgbClr val="003300"/>
                </a:solidFill>
              </a:rPr>
              <a:t>Результат не может определяться только технологией. Большая его часть зависит от </a:t>
            </a:r>
            <a:r>
              <a:rPr lang="ru-RU" altLang="ru-RU" sz="2400" b="1" u="sng">
                <a:solidFill>
                  <a:srgbClr val="669900"/>
                </a:solidFill>
              </a:rPr>
              <a:t>организационных отношений</a:t>
            </a:r>
            <a:r>
              <a:rPr lang="ru-RU" altLang="ru-RU" sz="2400">
                <a:solidFill>
                  <a:srgbClr val="669900"/>
                </a:solidFill>
              </a:rPr>
              <a:t>.</a:t>
            </a:r>
            <a:r>
              <a:rPr lang="ru-RU" altLang="ru-RU" sz="2400">
                <a:solidFill>
                  <a:srgbClr val="003300"/>
                </a:solidFill>
              </a:rPr>
              <a:t> Если начальник не уважает подчиненного, а тот – начальника, если их отношения построены не на расчете, то неоткуда появиться конкурентоспособной продукции. </a:t>
            </a:r>
          </a:p>
        </p:txBody>
      </p:sp>
      <p:sp>
        <p:nvSpPr>
          <p:cNvPr id="61443" name="Прямоугольник 2"/>
          <p:cNvSpPr>
            <a:spLocks noChangeArrowheads="1"/>
          </p:cNvSpPr>
          <p:nvPr/>
        </p:nvSpPr>
        <p:spPr bwMode="auto">
          <a:xfrm>
            <a:off x="214313" y="4149725"/>
            <a:ext cx="8715375" cy="1200150"/>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Прохождение организациями этапа развития через исполнительскую организацию является необходимым периодом.</a:t>
            </a:r>
          </a:p>
        </p:txBody>
      </p:sp>
      <p:sp>
        <p:nvSpPr>
          <p:cNvPr id="61444" name="Прямоугольник 3"/>
          <p:cNvSpPr>
            <a:spLocks noChangeArrowheads="1"/>
          </p:cNvSpPr>
          <p:nvPr/>
        </p:nvSpPr>
        <p:spPr bwMode="auto">
          <a:xfrm>
            <a:off x="179388" y="5805488"/>
            <a:ext cx="8785225" cy="831850"/>
          </a:xfrm>
          <a:prstGeom prst="rect">
            <a:avLst/>
          </a:prstGeom>
          <a:noFill/>
          <a:ln w="9525">
            <a:noFill/>
            <a:miter lim="800000"/>
            <a:headEnd/>
            <a:tailEnd/>
          </a:ln>
        </p:spPr>
        <p:txBody>
          <a:bodyPr>
            <a:spAutoFit/>
          </a:bodyPr>
          <a:lstStyle/>
          <a:p>
            <a:pPr algn="ctr"/>
            <a:r>
              <a:rPr lang="ru-RU" altLang="ru-RU" sz="2400">
                <a:solidFill>
                  <a:srgbClr val="003300"/>
                </a:solidFill>
              </a:rPr>
              <a:t>«Перепрыгивание» через него лишает возможности отработать отношения «начальник - подчиненный».</a:t>
            </a:r>
          </a:p>
        </p:txBody>
      </p:sp>
      <p:sp>
        <p:nvSpPr>
          <p:cNvPr id="6144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144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210217C-61C5-42D3-A865-A9A6C0E44804}" type="slidenum">
              <a:rPr lang="ru-RU" altLang="ru-RU" sz="800" smtClean="0">
                <a:solidFill>
                  <a:srgbClr val="003300"/>
                </a:solidFill>
                <a:latin typeface="Arial" charset="0"/>
                <a:cs typeface="Arial" charset="0"/>
              </a:rPr>
              <a:pPr fontAlgn="base">
                <a:spcBef>
                  <a:spcPct val="0"/>
                </a:spcBef>
                <a:spcAft>
                  <a:spcPct val="0"/>
                </a:spcAft>
              </a:pPr>
              <a:t>59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8"/>
          <p:cNvSpPr>
            <a:spLocks noChangeArrowheads="1"/>
          </p:cNvSpPr>
          <p:nvPr/>
        </p:nvSpPr>
        <p:spPr bwMode="auto">
          <a:xfrm>
            <a:off x="358775" y="2997200"/>
            <a:ext cx="8426450" cy="1200150"/>
          </a:xfrm>
          <a:prstGeom prst="rect">
            <a:avLst/>
          </a:prstGeom>
          <a:solidFill>
            <a:srgbClr val="99CC00"/>
          </a:solidFill>
          <a:ln w="28575">
            <a:solidFill>
              <a:srgbClr val="003300"/>
            </a:solidFill>
            <a:miter lim="800000"/>
            <a:headEnd/>
            <a:tailEnd/>
          </a:ln>
        </p:spPr>
        <p:txBody>
          <a:bodyPr>
            <a:spAutoFit/>
          </a:bodyPr>
          <a:lstStyle/>
          <a:p>
            <a:pPr algn="just"/>
            <a:r>
              <a:rPr lang="ru-RU" altLang="ru-RU" sz="2400" b="1" i="1" u="sng">
                <a:solidFill>
                  <a:srgbClr val="003300"/>
                </a:solidFill>
              </a:rPr>
              <a:t>Организация</a:t>
            </a:r>
            <a:r>
              <a:rPr lang="ru-RU" altLang="ru-RU" sz="2400">
                <a:solidFill>
                  <a:srgbClr val="003300"/>
                </a:solidFill>
              </a:rPr>
              <a:t> – это систематизированное, сознательное объединение действий людей, преследующее достижение определенных целей</a:t>
            </a:r>
          </a:p>
        </p:txBody>
      </p:sp>
      <p:sp>
        <p:nvSpPr>
          <p:cNvPr id="7171" name="Прямоугольник 9"/>
          <p:cNvSpPr>
            <a:spLocks noChangeArrowheads="1"/>
          </p:cNvSpPr>
          <p:nvPr/>
        </p:nvSpPr>
        <p:spPr bwMode="auto">
          <a:xfrm>
            <a:off x="0" y="4656138"/>
            <a:ext cx="9144000" cy="2124075"/>
          </a:xfrm>
          <a:prstGeom prst="rect">
            <a:avLst/>
          </a:prstGeom>
          <a:noFill/>
          <a:ln w="9525">
            <a:noFill/>
            <a:miter lim="800000"/>
            <a:headEnd/>
            <a:tailEnd/>
          </a:ln>
        </p:spPr>
        <p:txBody>
          <a:bodyPr>
            <a:spAutoFit/>
          </a:bodyPr>
          <a:lstStyle/>
          <a:p>
            <a:pPr algn="just"/>
            <a:r>
              <a:rPr lang="ru-RU" altLang="ru-RU" sz="2200">
                <a:solidFill>
                  <a:srgbClr val="003300"/>
                </a:solidFill>
              </a:rPr>
              <a:t>Если существуют устоявшиеся границы организации, определено ее место в обществе, то организация выступает в виде социального института. </a:t>
            </a:r>
          </a:p>
          <a:p>
            <a:pPr algn="just"/>
            <a:endParaRPr lang="ru-RU" altLang="ru-RU" sz="2200">
              <a:solidFill>
                <a:srgbClr val="003300"/>
              </a:solidFill>
            </a:endParaRPr>
          </a:p>
          <a:p>
            <a:pPr algn="just"/>
            <a:r>
              <a:rPr lang="ru-RU" altLang="ru-RU" sz="2200">
                <a:solidFill>
                  <a:srgbClr val="003300"/>
                </a:solidFill>
              </a:rPr>
              <a:t>Если организация не институциирована, то речь идет об организации процесса (митинг, представление).</a:t>
            </a:r>
          </a:p>
        </p:txBody>
      </p:sp>
      <p:sp>
        <p:nvSpPr>
          <p:cNvPr id="717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17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EEC8544-D38F-41FB-86D0-15214F21E5E4}" type="slidenum">
              <a:rPr lang="ru-RU" altLang="ru-RU" sz="800" smtClean="0">
                <a:solidFill>
                  <a:srgbClr val="003300"/>
                </a:solidFill>
                <a:latin typeface="Arial" charset="0"/>
                <a:cs typeface="Arial" charset="0"/>
              </a:rPr>
              <a:pPr fontAlgn="base">
                <a:spcBef>
                  <a:spcPct val="0"/>
                </a:spcBef>
                <a:spcAft>
                  <a:spcPct val="0"/>
                </a:spcAft>
              </a:pPr>
              <a:t>6</a:t>
            </a:fld>
            <a:endParaRPr lang="ru-RU" altLang="ru-RU" sz="800" smtClean="0">
              <a:solidFill>
                <a:srgbClr val="003300"/>
              </a:solidFill>
              <a:latin typeface="Arial" charset="0"/>
              <a:cs typeface="Arial" charset="0"/>
            </a:endParaRPr>
          </a:p>
        </p:txBody>
      </p:sp>
      <p:pic>
        <p:nvPicPr>
          <p:cNvPr id="7174" name="Picture 3" descr="D:\Desktop\untitled.png"/>
          <p:cNvPicPr>
            <a:picLocks noChangeAspect="1" noChangeArrowheads="1"/>
          </p:cNvPicPr>
          <p:nvPr/>
        </p:nvPicPr>
        <p:blipFill>
          <a:blip r:embed="rId2"/>
          <a:srcRect/>
          <a:stretch>
            <a:fillRect/>
          </a:stretch>
        </p:blipFill>
        <p:spPr bwMode="auto">
          <a:xfrm>
            <a:off x="323850" y="1268413"/>
            <a:ext cx="1944688" cy="1301750"/>
          </a:xfrm>
          <a:prstGeom prst="rect">
            <a:avLst/>
          </a:prstGeom>
          <a:noFill/>
          <a:ln w="9525">
            <a:noFill/>
            <a:miter lim="800000"/>
            <a:headEnd/>
            <a:tailEnd/>
          </a:ln>
        </p:spPr>
      </p:pic>
      <p:sp>
        <p:nvSpPr>
          <p:cNvPr id="7175" name="Прямоугольник 3"/>
          <p:cNvSpPr>
            <a:spLocks noChangeArrowheads="1"/>
          </p:cNvSpPr>
          <p:nvPr/>
        </p:nvSpPr>
        <p:spPr bwMode="auto">
          <a:xfrm>
            <a:off x="2555875" y="1268413"/>
            <a:ext cx="6408738" cy="1477962"/>
          </a:xfrm>
          <a:prstGeom prst="rect">
            <a:avLst/>
          </a:prstGeom>
          <a:noFill/>
          <a:ln w="9525">
            <a:noFill/>
            <a:miter lim="800000"/>
            <a:headEnd/>
            <a:tailEnd/>
          </a:ln>
        </p:spPr>
        <p:txBody>
          <a:bodyPr>
            <a:spAutoFit/>
          </a:bodyPr>
          <a:lstStyle/>
          <a:p>
            <a:pPr algn="just"/>
            <a:r>
              <a:rPr lang="ru-RU" altLang="ru-RU" sz="2200">
                <a:solidFill>
                  <a:srgbClr val="003300"/>
                </a:solidFill>
              </a:rPr>
              <a:t>Совместные и организованные действия людей должны давать больший результат, чем это было бы сделано каждым в отдельности </a:t>
            </a:r>
          </a:p>
          <a:p>
            <a:pPr algn="just"/>
            <a:r>
              <a:rPr lang="ru-RU" altLang="ru-RU" sz="2200">
                <a:solidFill>
                  <a:srgbClr val="003300"/>
                </a:solidFill>
              </a:rPr>
              <a:t>( 1+1 &gt; 2 ) – </a:t>
            </a:r>
            <a:r>
              <a:rPr lang="ru-RU" altLang="ru-RU" sz="2200" b="1">
                <a:solidFill>
                  <a:srgbClr val="669900"/>
                </a:solidFill>
              </a:rPr>
              <a:t>ЭФФЕКТ СИНЕРГИИ</a:t>
            </a:r>
          </a:p>
        </p:txBody>
      </p:sp>
      <p:sp>
        <p:nvSpPr>
          <p:cNvPr id="7176" name="Прямоугольник 4"/>
          <p:cNvSpPr>
            <a:spLocks noChangeArrowheads="1"/>
          </p:cNvSpPr>
          <p:nvPr/>
        </p:nvSpPr>
        <p:spPr bwMode="auto">
          <a:xfrm>
            <a:off x="0" y="188913"/>
            <a:ext cx="9144000" cy="646112"/>
          </a:xfrm>
          <a:prstGeom prst="rect">
            <a:avLst/>
          </a:prstGeom>
          <a:noFill/>
          <a:ln w="9525">
            <a:noFill/>
            <a:miter lim="800000"/>
            <a:headEnd/>
            <a:tailEnd/>
          </a:ln>
        </p:spPr>
        <p:txBody>
          <a:bodyPr>
            <a:spAutoFit/>
          </a:bodyPr>
          <a:lstStyle/>
          <a:p>
            <a:pPr algn="ctr"/>
            <a:r>
              <a:rPr lang="ru-RU" altLang="ru-RU">
                <a:solidFill>
                  <a:srgbClr val="003300"/>
                </a:solidFill>
              </a:rPr>
              <a:t>ЛЮДИ СОЗДАЮТ И ВСТУПАЮТ В ОРГАНИЗАЦИИ  ДЛЯ ДОСТИЖЕНИЯ ЦЕЛЕЙ, КОТОРЫХ ОНИ НЕ МОГУТ ДОСТИЧЬ В ОДИНОЧКУ БЕЗ ОРГАНИЗАЦИИ</a:t>
            </a:r>
          </a:p>
        </p:txBody>
      </p:sp>
    </p:spTree>
  </p:cSld>
  <p:clrMapOvr>
    <a:masterClrMapping/>
  </p:clrMapOvr>
  <p:transition>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1"/>
          <p:cNvSpPr txBox="1">
            <a:spLocks noChangeArrowheads="1"/>
          </p:cNvSpPr>
          <p:nvPr/>
        </p:nvSpPr>
        <p:spPr bwMode="auto">
          <a:xfrm>
            <a:off x="179388" y="188913"/>
            <a:ext cx="8785225" cy="1200150"/>
          </a:xfrm>
          <a:prstGeom prst="rect">
            <a:avLst/>
          </a:prstGeom>
          <a:noFill/>
          <a:ln w="9525">
            <a:noFill/>
            <a:miter lim="800000"/>
            <a:headEnd/>
            <a:tailEnd/>
          </a:ln>
        </p:spPr>
        <p:txBody>
          <a:bodyPr>
            <a:spAutoFit/>
          </a:bodyPr>
          <a:lstStyle/>
          <a:p>
            <a:pPr algn="ctr"/>
            <a:r>
              <a:rPr lang="ru-RU" altLang="ru-RU" sz="2400">
                <a:solidFill>
                  <a:srgbClr val="003300"/>
                </a:solidFill>
              </a:rPr>
              <a:t>В начале 20-го столетия исполнительские организации развились в гигантские корпорации, которые занимались производством от получения сырья до готовых изделий. </a:t>
            </a:r>
          </a:p>
        </p:txBody>
      </p:sp>
      <p:sp>
        <p:nvSpPr>
          <p:cNvPr id="62467" name="TextBox 1"/>
          <p:cNvSpPr txBox="1">
            <a:spLocks noChangeArrowheads="1"/>
          </p:cNvSpPr>
          <p:nvPr/>
        </p:nvSpPr>
        <p:spPr bwMode="auto">
          <a:xfrm>
            <a:off x="179388" y="1557338"/>
            <a:ext cx="8785225" cy="3046412"/>
          </a:xfrm>
          <a:prstGeom prst="rect">
            <a:avLst/>
          </a:prstGeom>
          <a:noFill/>
          <a:ln w="9525">
            <a:noFill/>
            <a:miter lim="800000"/>
            <a:headEnd/>
            <a:tailEnd/>
          </a:ln>
        </p:spPr>
        <p:txBody>
          <a:bodyPr>
            <a:spAutoFit/>
          </a:bodyPr>
          <a:lstStyle/>
          <a:p>
            <a:pPr algn="ctr"/>
            <a:r>
              <a:rPr lang="ru-RU" altLang="ru-RU" sz="2400">
                <a:solidFill>
                  <a:srgbClr val="003300"/>
                </a:solidFill>
              </a:rPr>
              <a:t>Увеличение масштабов управляемости привело к неуправляемости организаций. </a:t>
            </a:r>
          </a:p>
          <a:p>
            <a:pPr algn="ctr"/>
            <a:endParaRPr lang="ru-RU" altLang="ru-RU" sz="2400">
              <a:solidFill>
                <a:srgbClr val="003300"/>
              </a:solidFill>
            </a:endParaRPr>
          </a:p>
          <a:p>
            <a:pPr algn="ctr"/>
            <a:r>
              <a:rPr lang="ru-RU" altLang="ru-RU" sz="2400">
                <a:solidFill>
                  <a:srgbClr val="003300"/>
                </a:solidFill>
              </a:rPr>
              <a:t>Вертикальный рост </a:t>
            </a:r>
            <a:r>
              <a:rPr lang="ru-RU" altLang="ru-RU" sz="2400" b="1">
                <a:solidFill>
                  <a:srgbClr val="669900"/>
                </a:solidFill>
              </a:rPr>
              <a:t>ограничил</a:t>
            </a:r>
            <a:r>
              <a:rPr lang="ru-RU" altLang="ru-RU" sz="2400">
                <a:solidFill>
                  <a:srgbClr val="669900"/>
                </a:solidFill>
              </a:rPr>
              <a:t> </a:t>
            </a:r>
            <a:r>
              <a:rPr lang="ru-RU" altLang="ru-RU" sz="2400">
                <a:solidFill>
                  <a:srgbClr val="003300"/>
                </a:solidFill>
              </a:rPr>
              <a:t>развитие эффективных </a:t>
            </a:r>
            <a:r>
              <a:rPr lang="ru-RU" altLang="ru-RU" sz="2400" b="1">
                <a:solidFill>
                  <a:srgbClr val="669900"/>
                </a:solidFill>
              </a:rPr>
              <a:t>горизонтальных связей</a:t>
            </a:r>
            <a:r>
              <a:rPr lang="ru-RU" altLang="ru-RU" sz="2400">
                <a:solidFill>
                  <a:srgbClr val="669900"/>
                </a:solidFill>
              </a:rPr>
              <a:t>. </a:t>
            </a:r>
          </a:p>
          <a:p>
            <a:pPr algn="ctr"/>
            <a:endParaRPr lang="ru-RU" altLang="ru-RU" sz="2400">
              <a:solidFill>
                <a:srgbClr val="003300"/>
              </a:solidFill>
            </a:endParaRPr>
          </a:p>
          <a:p>
            <a:pPr algn="ctr"/>
            <a:r>
              <a:rPr lang="ru-RU" altLang="ru-RU" sz="2400">
                <a:solidFill>
                  <a:srgbClr val="003300"/>
                </a:solidFill>
              </a:rPr>
              <a:t>Попытки адаптироваться к изменениям внешней среды приводили к закрытию производств и увольнению рабочих.</a:t>
            </a:r>
          </a:p>
        </p:txBody>
      </p:sp>
      <p:sp>
        <p:nvSpPr>
          <p:cNvPr id="62468" name="Прямоугольник 4"/>
          <p:cNvSpPr>
            <a:spLocks noChangeArrowheads="1"/>
          </p:cNvSpPr>
          <p:nvPr/>
        </p:nvSpPr>
        <p:spPr bwMode="auto">
          <a:xfrm>
            <a:off x="179388" y="4868863"/>
            <a:ext cx="8785225" cy="1570037"/>
          </a:xfrm>
          <a:prstGeom prst="rect">
            <a:avLst/>
          </a:prstGeom>
          <a:noFill/>
          <a:ln w="9525">
            <a:solidFill>
              <a:srgbClr val="99CC00"/>
            </a:solidFill>
            <a:prstDash val="lgDash"/>
            <a:miter lim="800000"/>
            <a:headEnd/>
            <a:tailEnd/>
          </a:ln>
        </p:spPr>
        <p:txBody>
          <a:bodyPr>
            <a:spAutoFit/>
          </a:bodyPr>
          <a:lstStyle/>
          <a:p>
            <a:pPr algn="just"/>
            <a:r>
              <a:rPr lang="ru-RU" altLang="ru-RU" sz="2400" b="1">
                <a:solidFill>
                  <a:srgbClr val="669900"/>
                </a:solidFill>
              </a:rPr>
              <a:t>Решение проблем</a:t>
            </a:r>
            <a:r>
              <a:rPr lang="ru-RU" altLang="ru-RU" sz="2400">
                <a:solidFill>
                  <a:srgbClr val="669900"/>
                </a:solidFill>
              </a:rPr>
              <a:t>, </a:t>
            </a:r>
            <a:r>
              <a:rPr lang="ru-RU" altLang="ru-RU" sz="2400">
                <a:solidFill>
                  <a:srgbClr val="003300"/>
                </a:solidFill>
              </a:rPr>
              <a:t>которые возникли при необходимости роста организации и ее изменений, было найдено руководством </a:t>
            </a:r>
            <a:r>
              <a:rPr lang="ru-RU" altLang="ru-RU" sz="2400" b="1" i="1">
                <a:solidFill>
                  <a:srgbClr val="669900"/>
                </a:solidFill>
              </a:rPr>
              <a:t>«Дженерал Моторс» </a:t>
            </a:r>
            <a:r>
              <a:rPr lang="ru-RU" altLang="ru-RU" sz="2400">
                <a:solidFill>
                  <a:srgbClr val="003300"/>
                </a:solidFill>
              </a:rPr>
              <a:t>в виде </a:t>
            </a:r>
            <a:r>
              <a:rPr lang="ru-RU" altLang="ru-RU" sz="2400" b="1">
                <a:solidFill>
                  <a:srgbClr val="669900"/>
                </a:solidFill>
              </a:rPr>
              <a:t>дивизиональной (объектной) структуры</a:t>
            </a:r>
            <a:r>
              <a:rPr lang="ru-RU" altLang="ru-RU" sz="2400">
                <a:solidFill>
                  <a:srgbClr val="669900"/>
                </a:solidFill>
              </a:rPr>
              <a:t>.</a:t>
            </a:r>
          </a:p>
        </p:txBody>
      </p:sp>
      <p:sp>
        <p:nvSpPr>
          <p:cNvPr id="6246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247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3E5F47C-E054-492C-AA3F-551C6AF1FD82}" type="slidenum">
              <a:rPr lang="ru-RU" altLang="ru-RU" sz="800" smtClean="0">
                <a:solidFill>
                  <a:srgbClr val="003300"/>
                </a:solidFill>
                <a:latin typeface="Arial" charset="0"/>
                <a:cs typeface="Arial" charset="0"/>
              </a:rPr>
              <a:pPr fontAlgn="base">
                <a:spcBef>
                  <a:spcPct val="0"/>
                </a:spcBef>
                <a:spcAft>
                  <a:spcPct val="0"/>
                </a:spcAft>
              </a:pPr>
              <a:t>60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1"/>
          <p:cNvGrpSpPr>
            <a:grpSpLocks noChangeAspect="1"/>
          </p:cNvGrpSpPr>
          <p:nvPr/>
        </p:nvGrpSpPr>
        <p:grpSpPr bwMode="auto">
          <a:xfrm>
            <a:off x="1187450" y="3644900"/>
            <a:ext cx="6400800" cy="2971800"/>
            <a:chOff x="2301" y="10736"/>
            <a:chExt cx="7200" cy="3304"/>
          </a:xfrm>
        </p:grpSpPr>
        <p:sp>
          <p:nvSpPr>
            <p:cNvPr id="63521" name="AutoShape 20"/>
            <p:cNvSpPr>
              <a:spLocks noChangeAspect="1" noChangeArrowheads="1" noTextEdit="1"/>
            </p:cNvSpPr>
            <p:nvPr/>
          </p:nvSpPr>
          <p:spPr bwMode="auto">
            <a:xfrm>
              <a:off x="2301" y="10736"/>
              <a:ext cx="7200" cy="3304"/>
            </a:xfrm>
            <a:prstGeom prst="rect">
              <a:avLst/>
            </a:prstGeom>
            <a:noFill/>
            <a:ln w="9525">
              <a:noFill/>
              <a:miter lim="800000"/>
              <a:headEnd/>
              <a:tailEnd/>
            </a:ln>
          </p:spPr>
          <p:txBody>
            <a:bodyPr/>
            <a:lstStyle/>
            <a:p>
              <a:endParaRPr lang="ru-RU"/>
            </a:p>
          </p:txBody>
        </p:sp>
        <p:sp>
          <p:nvSpPr>
            <p:cNvPr id="63522" name="Line 19"/>
            <p:cNvSpPr>
              <a:spLocks noChangeShapeType="1"/>
            </p:cNvSpPr>
            <p:nvPr/>
          </p:nvSpPr>
          <p:spPr bwMode="auto">
            <a:xfrm flipH="1">
              <a:off x="3072" y="11117"/>
              <a:ext cx="1800" cy="635"/>
            </a:xfrm>
            <a:prstGeom prst="line">
              <a:avLst/>
            </a:prstGeom>
            <a:noFill/>
            <a:ln w="9525">
              <a:solidFill>
                <a:srgbClr val="000000"/>
              </a:solidFill>
              <a:round/>
              <a:headEnd/>
              <a:tailEnd/>
            </a:ln>
          </p:spPr>
          <p:txBody>
            <a:bodyPr/>
            <a:lstStyle/>
            <a:p>
              <a:endParaRPr lang="ru-RU"/>
            </a:p>
          </p:txBody>
        </p:sp>
        <p:sp>
          <p:nvSpPr>
            <p:cNvPr id="63523" name="Line 18"/>
            <p:cNvSpPr>
              <a:spLocks noChangeShapeType="1"/>
            </p:cNvSpPr>
            <p:nvPr/>
          </p:nvSpPr>
          <p:spPr bwMode="auto">
            <a:xfrm flipH="1">
              <a:off x="4744" y="11371"/>
              <a:ext cx="386" cy="381"/>
            </a:xfrm>
            <a:prstGeom prst="line">
              <a:avLst/>
            </a:prstGeom>
            <a:noFill/>
            <a:ln w="9525">
              <a:solidFill>
                <a:srgbClr val="000000"/>
              </a:solidFill>
              <a:round/>
              <a:headEnd/>
              <a:tailEnd/>
            </a:ln>
          </p:spPr>
          <p:txBody>
            <a:bodyPr/>
            <a:lstStyle/>
            <a:p>
              <a:endParaRPr lang="ru-RU"/>
            </a:p>
          </p:txBody>
        </p:sp>
        <p:sp>
          <p:nvSpPr>
            <p:cNvPr id="63524" name="Line 17"/>
            <p:cNvSpPr>
              <a:spLocks noChangeShapeType="1"/>
            </p:cNvSpPr>
            <p:nvPr/>
          </p:nvSpPr>
          <p:spPr bwMode="auto">
            <a:xfrm>
              <a:off x="6158" y="11371"/>
              <a:ext cx="0" cy="381"/>
            </a:xfrm>
            <a:prstGeom prst="line">
              <a:avLst/>
            </a:prstGeom>
            <a:noFill/>
            <a:ln w="9525">
              <a:solidFill>
                <a:srgbClr val="000000"/>
              </a:solidFill>
              <a:round/>
              <a:headEnd/>
              <a:tailEnd/>
            </a:ln>
          </p:spPr>
          <p:txBody>
            <a:bodyPr/>
            <a:lstStyle/>
            <a:p>
              <a:endParaRPr lang="ru-RU"/>
            </a:p>
          </p:txBody>
        </p:sp>
        <p:sp>
          <p:nvSpPr>
            <p:cNvPr id="63525" name="Line 16"/>
            <p:cNvSpPr>
              <a:spLocks noChangeShapeType="1"/>
            </p:cNvSpPr>
            <p:nvPr/>
          </p:nvSpPr>
          <p:spPr bwMode="auto">
            <a:xfrm>
              <a:off x="6930" y="11371"/>
              <a:ext cx="385" cy="381"/>
            </a:xfrm>
            <a:prstGeom prst="line">
              <a:avLst/>
            </a:prstGeom>
            <a:noFill/>
            <a:ln w="9525">
              <a:solidFill>
                <a:srgbClr val="000000"/>
              </a:solidFill>
              <a:round/>
              <a:headEnd/>
              <a:tailEnd/>
            </a:ln>
          </p:spPr>
          <p:txBody>
            <a:bodyPr/>
            <a:lstStyle/>
            <a:p>
              <a:endParaRPr lang="ru-RU"/>
            </a:p>
          </p:txBody>
        </p:sp>
        <p:sp>
          <p:nvSpPr>
            <p:cNvPr id="63526" name="Line 15"/>
            <p:cNvSpPr>
              <a:spLocks noChangeShapeType="1"/>
            </p:cNvSpPr>
            <p:nvPr/>
          </p:nvSpPr>
          <p:spPr bwMode="auto">
            <a:xfrm>
              <a:off x="6930" y="11117"/>
              <a:ext cx="2185" cy="635"/>
            </a:xfrm>
            <a:prstGeom prst="line">
              <a:avLst/>
            </a:prstGeom>
            <a:noFill/>
            <a:ln w="9525">
              <a:solidFill>
                <a:srgbClr val="000000"/>
              </a:solidFill>
              <a:round/>
              <a:headEnd/>
              <a:tailEnd/>
            </a:ln>
          </p:spPr>
          <p:txBody>
            <a:bodyPr/>
            <a:lstStyle/>
            <a:p>
              <a:endParaRPr lang="ru-RU"/>
            </a:p>
          </p:txBody>
        </p:sp>
        <p:sp>
          <p:nvSpPr>
            <p:cNvPr id="63527" name="Line 14"/>
            <p:cNvSpPr>
              <a:spLocks noChangeShapeType="1"/>
            </p:cNvSpPr>
            <p:nvPr/>
          </p:nvSpPr>
          <p:spPr bwMode="auto">
            <a:xfrm>
              <a:off x="6351" y="12257"/>
              <a:ext cx="1" cy="1270"/>
            </a:xfrm>
            <a:prstGeom prst="line">
              <a:avLst/>
            </a:prstGeom>
            <a:noFill/>
            <a:ln w="9525">
              <a:solidFill>
                <a:srgbClr val="000000"/>
              </a:solidFill>
              <a:round/>
              <a:headEnd/>
              <a:tailEnd/>
            </a:ln>
          </p:spPr>
          <p:txBody>
            <a:bodyPr/>
            <a:lstStyle/>
            <a:p>
              <a:endParaRPr lang="ru-RU"/>
            </a:p>
          </p:txBody>
        </p:sp>
        <p:sp>
          <p:nvSpPr>
            <p:cNvPr id="63528" name="Line 12"/>
            <p:cNvSpPr>
              <a:spLocks noChangeShapeType="1"/>
            </p:cNvSpPr>
            <p:nvPr/>
          </p:nvSpPr>
          <p:spPr bwMode="auto">
            <a:xfrm>
              <a:off x="7572" y="12134"/>
              <a:ext cx="0" cy="0"/>
            </a:xfrm>
            <a:prstGeom prst="line">
              <a:avLst/>
            </a:prstGeom>
            <a:noFill/>
            <a:ln w="9525">
              <a:solidFill>
                <a:srgbClr val="000000"/>
              </a:solidFill>
              <a:round/>
              <a:headEnd/>
              <a:tailEnd/>
            </a:ln>
          </p:spPr>
          <p:txBody>
            <a:bodyPr/>
            <a:lstStyle/>
            <a:p>
              <a:endParaRPr lang="ru-RU"/>
            </a:p>
          </p:txBody>
        </p:sp>
        <p:sp>
          <p:nvSpPr>
            <p:cNvPr id="63529" name="Line 11"/>
            <p:cNvSpPr>
              <a:spLocks noChangeShapeType="1"/>
            </p:cNvSpPr>
            <p:nvPr/>
          </p:nvSpPr>
          <p:spPr bwMode="auto">
            <a:xfrm flipV="1">
              <a:off x="7572" y="12007"/>
              <a:ext cx="1" cy="254"/>
            </a:xfrm>
            <a:prstGeom prst="line">
              <a:avLst/>
            </a:prstGeom>
            <a:noFill/>
            <a:ln w="9525">
              <a:solidFill>
                <a:srgbClr val="000000"/>
              </a:solidFill>
              <a:round/>
              <a:headEnd/>
              <a:tailEnd/>
            </a:ln>
          </p:spPr>
          <p:txBody>
            <a:bodyPr/>
            <a:lstStyle/>
            <a:p>
              <a:endParaRPr lang="ru-RU"/>
            </a:p>
          </p:txBody>
        </p:sp>
        <p:sp>
          <p:nvSpPr>
            <p:cNvPr id="63530" name="Line 10"/>
            <p:cNvSpPr>
              <a:spLocks noChangeShapeType="1"/>
            </p:cNvSpPr>
            <p:nvPr/>
          </p:nvSpPr>
          <p:spPr bwMode="auto">
            <a:xfrm>
              <a:off x="6351" y="13538"/>
              <a:ext cx="257" cy="0"/>
            </a:xfrm>
            <a:prstGeom prst="line">
              <a:avLst/>
            </a:prstGeom>
            <a:noFill/>
            <a:ln w="9525">
              <a:solidFill>
                <a:srgbClr val="000000"/>
              </a:solidFill>
              <a:round/>
              <a:headEnd/>
              <a:tailEnd/>
            </a:ln>
          </p:spPr>
          <p:txBody>
            <a:bodyPr/>
            <a:lstStyle/>
            <a:p>
              <a:endParaRPr lang="ru-RU"/>
            </a:p>
          </p:txBody>
        </p:sp>
        <p:sp>
          <p:nvSpPr>
            <p:cNvPr id="63531" name="Line 9"/>
            <p:cNvSpPr>
              <a:spLocks noChangeShapeType="1"/>
            </p:cNvSpPr>
            <p:nvPr/>
          </p:nvSpPr>
          <p:spPr bwMode="auto">
            <a:xfrm>
              <a:off x="6351" y="12497"/>
              <a:ext cx="257" cy="0"/>
            </a:xfrm>
            <a:prstGeom prst="line">
              <a:avLst/>
            </a:prstGeom>
            <a:noFill/>
            <a:ln w="9525">
              <a:solidFill>
                <a:srgbClr val="000000"/>
              </a:solidFill>
              <a:round/>
              <a:headEnd/>
              <a:tailEnd/>
            </a:ln>
          </p:spPr>
          <p:txBody>
            <a:bodyPr/>
            <a:lstStyle/>
            <a:p>
              <a:endParaRPr lang="ru-RU"/>
            </a:p>
          </p:txBody>
        </p:sp>
        <p:sp>
          <p:nvSpPr>
            <p:cNvPr id="63532" name="Line 7"/>
            <p:cNvSpPr>
              <a:spLocks noChangeShapeType="1"/>
            </p:cNvSpPr>
            <p:nvPr/>
          </p:nvSpPr>
          <p:spPr bwMode="auto">
            <a:xfrm>
              <a:off x="9115" y="12007"/>
              <a:ext cx="0" cy="254"/>
            </a:xfrm>
            <a:prstGeom prst="line">
              <a:avLst/>
            </a:prstGeom>
            <a:noFill/>
            <a:ln w="9525">
              <a:solidFill>
                <a:srgbClr val="000000"/>
              </a:solidFill>
              <a:round/>
              <a:headEnd/>
              <a:tailEnd/>
            </a:ln>
          </p:spPr>
          <p:txBody>
            <a:bodyPr/>
            <a:lstStyle/>
            <a:p>
              <a:endParaRPr lang="ru-RU"/>
            </a:p>
          </p:txBody>
        </p:sp>
        <p:sp>
          <p:nvSpPr>
            <p:cNvPr id="63533" name="Line 6"/>
            <p:cNvSpPr>
              <a:spLocks noChangeShapeType="1"/>
            </p:cNvSpPr>
            <p:nvPr/>
          </p:nvSpPr>
          <p:spPr bwMode="auto">
            <a:xfrm>
              <a:off x="8344" y="12261"/>
              <a:ext cx="771" cy="0"/>
            </a:xfrm>
            <a:prstGeom prst="line">
              <a:avLst/>
            </a:prstGeom>
            <a:noFill/>
            <a:ln w="9525">
              <a:solidFill>
                <a:srgbClr val="000000"/>
              </a:solidFill>
              <a:round/>
              <a:headEnd/>
              <a:tailEnd/>
            </a:ln>
          </p:spPr>
          <p:txBody>
            <a:bodyPr/>
            <a:lstStyle/>
            <a:p>
              <a:endParaRPr lang="ru-RU"/>
            </a:p>
          </p:txBody>
        </p:sp>
        <p:sp>
          <p:nvSpPr>
            <p:cNvPr id="63534" name="Line 5"/>
            <p:cNvSpPr>
              <a:spLocks noChangeShapeType="1"/>
            </p:cNvSpPr>
            <p:nvPr/>
          </p:nvSpPr>
          <p:spPr bwMode="auto">
            <a:xfrm>
              <a:off x="8344" y="12261"/>
              <a:ext cx="0" cy="1270"/>
            </a:xfrm>
            <a:prstGeom prst="line">
              <a:avLst/>
            </a:prstGeom>
            <a:noFill/>
            <a:ln w="9525">
              <a:solidFill>
                <a:srgbClr val="000000"/>
              </a:solidFill>
              <a:round/>
              <a:headEnd/>
              <a:tailEnd/>
            </a:ln>
          </p:spPr>
          <p:txBody>
            <a:bodyPr/>
            <a:lstStyle/>
            <a:p>
              <a:endParaRPr lang="ru-RU"/>
            </a:p>
          </p:txBody>
        </p:sp>
        <p:sp>
          <p:nvSpPr>
            <p:cNvPr id="63535" name="Line 4"/>
            <p:cNvSpPr>
              <a:spLocks noChangeShapeType="1"/>
            </p:cNvSpPr>
            <p:nvPr/>
          </p:nvSpPr>
          <p:spPr bwMode="auto">
            <a:xfrm>
              <a:off x="8344" y="13531"/>
              <a:ext cx="128" cy="0"/>
            </a:xfrm>
            <a:prstGeom prst="line">
              <a:avLst/>
            </a:prstGeom>
            <a:noFill/>
            <a:ln w="9525">
              <a:solidFill>
                <a:srgbClr val="000000"/>
              </a:solidFill>
              <a:round/>
              <a:headEnd/>
              <a:tailEnd/>
            </a:ln>
          </p:spPr>
          <p:txBody>
            <a:bodyPr/>
            <a:lstStyle/>
            <a:p>
              <a:endParaRPr lang="ru-RU"/>
            </a:p>
          </p:txBody>
        </p:sp>
        <p:sp>
          <p:nvSpPr>
            <p:cNvPr id="63536" name="Line 3"/>
            <p:cNvSpPr>
              <a:spLocks noChangeShapeType="1"/>
            </p:cNvSpPr>
            <p:nvPr/>
          </p:nvSpPr>
          <p:spPr bwMode="auto">
            <a:xfrm>
              <a:off x="8344" y="13023"/>
              <a:ext cx="128" cy="0"/>
            </a:xfrm>
            <a:prstGeom prst="line">
              <a:avLst/>
            </a:prstGeom>
            <a:noFill/>
            <a:ln w="9525">
              <a:solidFill>
                <a:srgbClr val="000000"/>
              </a:solidFill>
              <a:round/>
              <a:headEnd/>
              <a:tailEnd/>
            </a:ln>
          </p:spPr>
          <p:txBody>
            <a:bodyPr/>
            <a:lstStyle/>
            <a:p>
              <a:endParaRPr lang="ru-RU"/>
            </a:p>
          </p:txBody>
        </p:sp>
        <p:sp>
          <p:nvSpPr>
            <p:cNvPr id="63537" name="Line 2"/>
            <p:cNvSpPr>
              <a:spLocks noChangeShapeType="1"/>
            </p:cNvSpPr>
            <p:nvPr/>
          </p:nvSpPr>
          <p:spPr bwMode="auto">
            <a:xfrm>
              <a:off x="8344" y="12515"/>
              <a:ext cx="128" cy="0"/>
            </a:xfrm>
            <a:prstGeom prst="line">
              <a:avLst/>
            </a:prstGeom>
            <a:noFill/>
            <a:ln w="9525">
              <a:solidFill>
                <a:srgbClr val="000000"/>
              </a:solidFill>
              <a:round/>
              <a:headEnd/>
              <a:tailEnd/>
            </a:ln>
          </p:spPr>
          <p:txBody>
            <a:bodyPr/>
            <a:lstStyle/>
            <a:p>
              <a:endParaRPr lang="ru-RU"/>
            </a:p>
          </p:txBody>
        </p:sp>
      </p:grpSp>
      <p:sp>
        <p:nvSpPr>
          <p:cNvPr id="63491" name="Rectangle 32"/>
          <p:cNvSpPr>
            <a:spLocks noChangeArrowheads="1"/>
          </p:cNvSpPr>
          <p:nvPr/>
        </p:nvSpPr>
        <p:spPr bwMode="auto">
          <a:xfrm>
            <a:off x="3473450" y="3770313"/>
            <a:ext cx="18288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Руководство</a:t>
            </a:r>
            <a:endParaRPr lang="ru-RU" altLang="ru-RU">
              <a:solidFill>
                <a:srgbClr val="003300"/>
              </a:solidFill>
            </a:endParaRPr>
          </a:p>
        </p:txBody>
      </p:sp>
      <p:sp>
        <p:nvSpPr>
          <p:cNvPr id="63492" name="Rectangle 26"/>
          <p:cNvSpPr>
            <a:spLocks noChangeArrowheads="1"/>
          </p:cNvSpPr>
          <p:nvPr/>
        </p:nvSpPr>
        <p:spPr bwMode="auto">
          <a:xfrm>
            <a:off x="1547813" y="4581525"/>
            <a:ext cx="1008062" cy="342900"/>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Финансы</a:t>
            </a:r>
            <a:endParaRPr lang="ru-RU" altLang="ru-RU">
              <a:solidFill>
                <a:srgbClr val="003300"/>
              </a:solidFill>
            </a:endParaRPr>
          </a:p>
        </p:txBody>
      </p:sp>
      <p:sp>
        <p:nvSpPr>
          <p:cNvPr id="63493" name="Rectangle 25"/>
          <p:cNvSpPr>
            <a:spLocks noChangeArrowheads="1"/>
          </p:cNvSpPr>
          <p:nvPr/>
        </p:nvSpPr>
        <p:spPr bwMode="auto">
          <a:xfrm>
            <a:off x="2919413" y="4581525"/>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Кадры</a:t>
            </a:r>
            <a:endParaRPr lang="ru-RU" altLang="ru-RU">
              <a:solidFill>
                <a:srgbClr val="003300"/>
              </a:solidFill>
            </a:endParaRPr>
          </a:p>
        </p:txBody>
      </p:sp>
      <p:sp>
        <p:nvSpPr>
          <p:cNvPr id="63494" name="Rectangle 24"/>
          <p:cNvSpPr>
            <a:spLocks noChangeArrowheads="1"/>
          </p:cNvSpPr>
          <p:nvPr/>
        </p:nvSpPr>
        <p:spPr bwMode="auto">
          <a:xfrm>
            <a:off x="4176713" y="4581525"/>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R </a:t>
            </a:r>
            <a:r>
              <a:rPr lang="en-US" altLang="ru-RU" sz="1400">
                <a:solidFill>
                  <a:srgbClr val="003300"/>
                </a:solidFill>
              </a:rPr>
              <a:t>&amp; </a:t>
            </a:r>
            <a:r>
              <a:rPr lang="ru-RU" altLang="ru-RU" sz="1400">
                <a:solidFill>
                  <a:srgbClr val="003300"/>
                </a:solidFill>
              </a:rPr>
              <a:t>D</a:t>
            </a:r>
            <a:endParaRPr lang="ru-RU" altLang="ru-RU">
              <a:solidFill>
                <a:srgbClr val="003300"/>
              </a:solidFill>
            </a:endParaRPr>
          </a:p>
        </p:txBody>
      </p:sp>
      <p:sp>
        <p:nvSpPr>
          <p:cNvPr id="63495" name="Rectangle 22"/>
          <p:cNvSpPr>
            <a:spLocks noChangeArrowheads="1"/>
          </p:cNvSpPr>
          <p:nvPr/>
        </p:nvSpPr>
        <p:spPr bwMode="auto">
          <a:xfrm>
            <a:off x="5434013" y="4581525"/>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Тема  А</a:t>
            </a:r>
            <a:endParaRPr lang="ru-RU" altLang="ru-RU">
              <a:solidFill>
                <a:srgbClr val="003300"/>
              </a:solidFill>
            </a:endParaRPr>
          </a:p>
        </p:txBody>
      </p:sp>
      <p:sp>
        <p:nvSpPr>
          <p:cNvPr id="63496" name="Rectangle 23"/>
          <p:cNvSpPr>
            <a:spLocks noChangeArrowheads="1"/>
          </p:cNvSpPr>
          <p:nvPr/>
        </p:nvSpPr>
        <p:spPr bwMode="auto">
          <a:xfrm>
            <a:off x="6691313" y="4581525"/>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Тема  В</a:t>
            </a:r>
            <a:endParaRPr lang="ru-RU" altLang="ru-RU" sz="1600">
              <a:solidFill>
                <a:srgbClr val="003300"/>
              </a:solidFill>
            </a:endParaRPr>
          </a:p>
          <a:p>
            <a:pPr eaLnBrk="0" hangingPunct="0"/>
            <a:endParaRPr lang="ru-RU" altLang="ru-RU">
              <a:solidFill>
                <a:srgbClr val="003300"/>
              </a:solidFill>
            </a:endParaRPr>
          </a:p>
        </p:txBody>
      </p:sp>
      <p:sp>
        <p:nvSpPr>
          <p:cNvPr id="63497" name="Rectangle 30"/>
          <p:cNvSpPr>
            <a:spLocks noChangeArrowheads="1"/>
          </p:cNvSpPr>
          <p:nvPr/>
        </p:nvSpPr>
        <p:spPr bwMode="auto">
          <a:xfrm>
            <a:off x="6659563" y="5084763"/>
            <a:ext cx="1143000" cy="342900"/>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Снабжение</a:t>
            </a:r>
            <a:endParaRPr lang="ru-RU" altLang="ru-RU">
              <a:solidFill>
                <a:srgbClr val="003300"/>
              </a:solidFill>
            </a:endParaRPr>
          </a:p>
        </p:txBody>
      </p:sp>
      <p:sp>
        <p:nvSpPr>
          <p:cNvPr id="63498" name="Rectangle 27"/>
          <p:cNvSpPr>
            <a:spLocks noChangeArrowheads="1"/>
          </p:cNvSpPr>
          <p:nvPr/>
        </p:nvSpPr>
        <p:spPr bwMode="auto">
          <a:xfrm>
            <a:off x="6659563" y="5541963"/>
            <a:ext cx="1427162" cy="342900"/>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Производство</a:t>
            </a:r>
            <a:endParaRPr lang="ru-RU" altLang="ru-RU">
              <a:solidFill>
                <a:srgbClr val="003300"/>
              </a:solidFill>
            </a:endParaRPr>
          </a:p>
        </p:txBody>
      </p:sp>
      <p:sp>
        <p:nvSpPr>
          <p:cNvPr id="63499" name="Rectangle 31"/>
          <p:cNvSpPr>
            <a:spLocks noChangeArrowheads="1"/>
          </p:cNvSpPr>
          <p:nvPr/>
        </p:nvSpPr>
        <p:spPr bwMode="auto">
          <a:xfrm>
            <a:off x="6659563" y="5999163"/>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Сбыт</a:t>
            </a:r>
            <a:endParaRPr lang="ru-RU" altLang="ru-RU">
              <a:solidFill>
                <a:srgbClr val="003300"/>
              </a:solidFill>
            </a:endParaRPr>
          </a:p>
        </p:txBody>
      </p:sp>
      <p:sp>
        <p:nvSpPr>
          <p:cNvPr id="63500" name="Rectangle 34"/>
          <p:cNvSpPr>
            <a:spLocks noChangeArrowheads="1"/>
          </p:cNvSpPr>
          <p:nvPr/>
        </p:nvSpPr>
        <p:spPr bwMode="auto">
          <a:xfrm>
            <a:off x="0" y="273050"/>
            <a:ext cx="184150" cy="368300"/>
          </a:xfrm>
          <a:prstGeom prst="rect">
            <a:avLst/>
          </a:prstGeom>
          <a:noFill/>
          <a:ln w="9525">
            <a:noFill/>
            <a:miter lim="800000"/>
            <a:headEnd/>
            <a:tailEnd/>
          </a:ln>
        </p:spPr>
        <p:txBody>
          <a:bodyPr wrap="none" anchor="ctr">
            <a:spAutoFit/>
          </a:bodyPr>
          <a:lstStyle/>
          <a:p>
            <a:endParaRPr lang="ru-RU" altLang="ru-RU">
              <a:solidFill>
                <a:srgbClr val="003300"/>
              </a:solidFill>
            </a:endParaRPr>
          </a:p>
        </p:txBody>
      </p:sp>
      <p:sp>
        <p:nvSpPr>
          <p:cNvPr id="63501" name="Прямоугольник 36"/>
          <p:cNvSpPr>
            <a:spLocks noChangeArrowheads="1"/>
          </p:cNvSpPr>
          <p:nvPr/>
        </p:nvSpPr>
        <p:spPr bwMode="auto">
          <a:xfrm>
            <a:off x="1979613" y="2924175"/>
            <a:ext cx="6051550" cy="400050"/>
          </a:xfrm>
          <a:prstGeom prst="rect">
            <a:avLst/>
          </a:prstGeom>
          <a:noFill/>
          <a:ln w="9525">
            <a:noFill/>
            <a:miter lim="800000"/>
            <a:headEnd/>
            <a:tailEnd/>
          </a:ln>
        </p:spPr>
        <p:txBody>
          <a:bodyPr wrap="none">
            <a:spAutoFit/>
          </a:bodyPr>
          <a:lstStyle/>
          <a:p>
            <a:r>
              <a:rPr lang="ru-RU" altLang="ru-RU" sz="2000" b="1" i="1">
                <a:solidFill>
                  <a:srgbClr val="003300"/>
                </a:solidFill>
              </a:rPr>
              <a:t>РАСШИРЕННАЯ ОБЪЕКТНАЯ  ОРГАНИЗАЦИЯ</a:t>
            </a:r>
            <a:endParaRPr lang="ru-RU" altLang="ru-RU" sz="2000">
              <a:solidFill>
                <a:srgbClr val="003300"/>
              </a:solidFill>
            </a:endParaRPr>
          </a:p>
        </p:txBody>
      </p:sp>
      <p:sp>
        <p:nvSpPr>
          <p:cNvPr id="63502" name="Line 9"/>
          <p:cNvSpPr>
            <a:spLocks noChangeShapeType="1"/>
          </p:cNvSpPr>
          <p:nvPr/>
        </p:nvSpPr>
        <p:spPr bwMode="auto">
          <a:xfrm>
            <a:off x="4787900" y="5661025"/>
            <a:ext cx="228600" cy="0"/>
          </a:xfrm>
          <a:prstGeom prst="line">
            <a:avLst/>
          </a:prstGeom>
          <a:noFill/>
          <a:ln w="9525">
            <a:solidFill>
              <a:srgbClr val="000000"/>
            </a:solidFill>
            <a:round/>
            <a:headEnd/>
            <a:tailEnd/>
          </a:ln>
        </p:spPr>
        <p:txBody>
          <a:bodyPr/>
          <a:lstStyle/>
          <a:p>
            <a:endParaRPr lang="ru-RU"/>
          </a:p>
        </p:txBody>
      </p:sp>
      <p:sp>
        <p:nvSpPr>
          <p:cNvPr id="63503" name="Line 9"/>
          <p:cNvSpPr>
            <a:spLocks noChangeShapeType="1"/>
          </p:cNvSpPr>
          <p:nvPr/>
        </p:nvSpPr>
        <p:spPr bwMode="auto">
          <a:xfrm>
            <a:off x="4787900" y="5013325"/>
            <a:ext cx="1092200" cy="0"/>
          </a:xfrm>
          <a:prstGeom prst="line">
            <a:avLst/>
          </a:prstGeom>
          <a:noFill/>
          <a:ln w="9525">
            <a:solidFill>
              <a:srgbClr val="000000"/>
            </a:solidFill>
            <a:round/>
            <a:headEnd/>
            <a:tailEnd/>
          </a:ln>
        </p:spPr>
        <p:txBody>
          <a:bodyPr/>
          <a:lstStyle/>
          <a:p>
            <a:endParaRPr lang="ru-RU"/>
          </a:p>
        </p:txBody>
      </p:sp>
      <p:sp>
        <p:nvSpPr>
          <p:cNvPr id="63504" name="Rectangle 30"/>
          <p:cNvSpPr>
            <a:spLocks noChangeArrowheads="1"/>
          </p:cNvSpPr>
          <p:nvPr/>
        </p:nvSpPr>
        <p:spPr bwMode="auto">
          <a:xfrm>
            <a:off x="5003800" y="5084763"/>
            <a:ext cx="1143000" cy="342900"/>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Снабжение</a:t>
            </a:r>
            <a:endParaRPr lang="ru-RU" altLang="ru-RU">
              <a:solidFill>
                <a:srgbClr val="003300"/>
              </a:solidFill>
            </a:endParaRPr>
          </a:p>
        </p:txBody>
      </p:sp>
      <p:sp>
        <p:nvSpPr>
          <p:cNvPr id="63505" name="Rectangle 27"/>
          <p:cNvSpPr>
            <a:spLocks noChangeArrowheads="1"/>
          </p:cNvSpPr>
          <p:nvPr/>
        </p:nvSpPr>
        <p:spPr bwMode="auto">
          <a:xfrm>
            <a:off x="5003800" y="5541963"/>
            <a:ext cx="1427163" cy="342900"/>
          </a:xfrm>
          <a:prstGeom prst="rect">
            <a:avLst/>
          </a:prstGeom>
          <a:solidFill>
            <a:srgbClr val="FFFFFF"/>
          </a:solidFill>
          <a:ln w="9525">
            <a:solidFill>
              <a:srgbClr val="000000"/>
            </a:solidFill>
            <a:miter lim="800000"/>
            <a:headEnd/>
            <a:tailEnd/>
          </a:ln>
        </p:spPr>
        <p:txBody>
          <a:bodyPr/>
          <a:lstStyle/>
          <a:p>
            <a:pPr eaLnBrk="0" hangingPunct="0"/>
            <a:r>
              <a:rPr lang="ru-RU" altLang="ru-RU" sz="1400">
                <a:solidFill>
                  <a:srgbClr val="003300"/>
                </a:solidFill>
              </a:rPr>
              <a:t>Производство</a:t>
            </a:r>
            <a:endParaRPr lang="ru-RU" altLang="ru-RU">
              <a:solidFill>
                <a:srgbClr val="003300"/>
              </a:solidFill>
            </a:endParaRPr>
          </a:p>
        </p:txBody>
      </p:sp>
      <p:sp>
        <p:nvSpPr>
          <p:cNvPr id="63506" name="Rectangle 31"/>
          <p:cNvSpPr>
            <a:spLocks noChangeArrowheads="1"/>
          </p:cNvSpPr>
          <p:nvPr/>
        </p:nvSpPr>
        <p:spPr bwMode="auto">
          <a:xfrm>
            <a:off x="5003800" y="5999163"/>
            <a:ext cx="914400" cy="342900"/>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Сбыт</a:t>
            </a:r>
            <a:endParaRPr lang="ru-RU" altLang="ru-RU">
              <a:solidFill>
                <a:srgbClr val="003300"/>
              </a:solidFill>
            </a:endParaRPr>
          </a:p>
        </p:txBody>
      </p:sp>
      <p:grpSp>
        <p:nvGrpSpPr>
          <p:cNvPr id="63507" name="Group 2"/>
          <p:cNvGrpSpPr>
            <a:grpSpLocks noChangeAspect="1"/>
          </p:cNvGrpSpPr>
          <p:nvPr/>
        </p:nvGrpSpPr>
        <p:grpSpPr bwMode="auto">
          <a:xfrm>
            <a:off x="1403350" y="1052513"/>
            <a:ext cx="6400800" cy="1257300"/>
            <a:chOff x="2301" y="2838"/>
            <a:chExt cx="7200" cy="1398"/>
          </a:xfrm>
        </p:grpSpPr>
        <p:sp>
          <p:nvSpPr>
            <p:cNvPr id="63512" name="AutoShape 11"/>
            <p:cNvSpPr>
              <a:spLocks noChangeArrowheads="1" noTextEdit="1"/>
            </p:cNvSpPr>
            <p:nvPr/>
          </p:nvSpPr>
          <p:spPr bwMode="auto">
            <a:xfrm>
              <a:off x="2301" y="2838"/>
              <a:ext cx="7200" cy="1398"/>
            </a:xfrm>
            <a:prstGeom prst="flowChartAlternateProcess">
              <a:avLst/>
            </a:prstGeom>
            <a:noFill/>
            <a:ln w="9525">
              <a:noFill/>
              <a:miter lim="800000"/>
              <a:headEnd/>
              <a:tailEnd/>
            </a:ln>
          </p:spPr>
          <p:txBody>
            <a:bodyPr/>
            <a:lstStyle/>
            <a:p>
              <a:endParaRPr lang="ru-RU"/>
            </a:p>
          </p:txBody>
        </p:sp>
        <p:sp>
          <p:nvSpPr>
            <p:cNvPr id="63513" name="Rectangle 10"/>
            <p:cNvSpPr>
              <a:spLocks noChangeArrowheads="1"/>
            </p:cNvSpPr>
            <p:nvPr/>
          </p:nvSpPr>
          <p:spPr bwMode="auto">
            <a:xfrm>
              <a:off x="4230" y="2965"/>
              <a:ext cx="2700" cy="381"/>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Руководство</a:t>
              </a:r>
              <a:endParaRPr lang="ru-RU" altLang="ru-RU">
                <a:solidFill>
                  <a:srgbClr val="003300"/>
                </a:solidFill>
              </a:endParaRPr>
            </a:p>
          </p:txBody>
        </p:sp>
        <p:sp>
          <p:nvSpPr>
            <p:cNvPr id="63514" name="Rectangle 9"/>
            <p:cNvSpPr>
              <a:spLocks noChangeArrowheads="1"/>
            </p:cNvSpPr>
            <p:nvPr/>
          </p:nvSpPr>
          <p:spPr bwMode="auto">
            <a:xfrm>
              <a:off x="4744" y="3727"/>
              <a:ext cx="1415" cy="381"/>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Омнибусы</a:t>
              </a:r>
              <a:endParaRPr lang="ru-RU" altLang="ru-RU">
                <a:solidFill>
                  <a:srgbClr val="003300"/>
                </a:solidFill>
              </a:endParaRPr>
            </a:p>
          </p:txBody>
        </p:sp>
        <p:sp>
          <p:nvSpPr>
            <p:cNvPr id="63515" name="Rectangle 8"/>
            <p:cNvSpPr>
              <a:spLocks noChangeArrowheads="1"/>
            </p:cNvSpPr>
            <p:nvPr/>
          </p:nvSpPr>
          <p:spPr bwMode="auto">
            <a:xfrm>
              <a:off x="2687" y="3727"/>
              <a:ext cx="1543" cy="382"/>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Легковые  а</a:t>
              </a:r>
              <a:r>
                <a:rPr lang="en-US" altLang="ru-RU" sz="1400">
                  <a:solidFill>
                    <a:srgbClr val="003300"/>
                  </a:solidFill>
                </a:rPr>
                <a:t>/</a:t>
              </a:r>
              <a:r>
                <a:rPr lang="ru-RU" altLang="ru-RU" sz="1400">
                  <a:solidFill>
                    <a:srgbClr val="003300"/>
                  </a:solidFill>
                </a:rPr>
                <a:t>м</a:t>
              </a:r>
              <a:endParaRPr lang="ru-RU" altLang="ru-RU">
                <a:solidFill>
                  <a:srgbClr val="003300"/>
                </a:solidFill>
              </a:endParaRPr>
            </a:p>
          </p:txBody>
        </p:sp>
        <p:sp>
          <p:nvSpPr>
            <p:cNvPr id="63516" name="Rectangle 7"/>
            <p:cNvSpPr>
              <a:spLocks noChangeArrowheads="1"/>
            </p:cNvSpPr>
            <p:nvPr/>
          </p:nvSpPr>
          <p:spPr bwMode="auto">
            <a:xfrm>
              <a:off x="6801" y="3727"/>
              <a:ext cx="1543" cy="382"/>
            </a:xfrm>
            <a:prstGeom prst="rect">
              <a:avLst/>
            </a:prstGeom>
            <a:solidFill>
              <a:srgbClr val="FFFFFF"/>
            </a:solidFill>
            <a:ln w="9525">
              <a:solidFill>
                <a:srgbClr val="000000"/>
              </a:solidFill>
              <a:miter lim="800000"/>
              <a:headEnd/>
              <a:tailEnd/>
            </a:ln>
          </p:spPr>
          <p:txBody>
            <a:bodyPr/>
            <a:lstStyle/>
            <a:p>
              <a:pPr algn="ctr" eaLnBrk="0" hangingPunct="0"/>
              <a:r>
                <a:rPr lang="ru-RU" altLang="ru-RU" sz="1400">
                  <a:solidFill>
                    <a:srgbClr val="003300"/>
                  </a:solidFill>
                </a:rPr>
                <a:t>Грузовые  а</a:t>
              </a:r>
              <a:r>
                <a:rPr lang="en-US" altLang="ru-RU" sz="1400">
                  <a:solidFill>
                    <a:srgbClr val="003300"/>
                  </a:solidFill>
                </a:rPr>
                <a:t>/</a:t>
              </a:r>
              <a:r>
                <a:rPr lang="ru-RU" altLang="ru-RU" sz="1400">
                  <a:solidFill>
                    <a:srgbClr val="003300"/>
                  </a:solidFill>
                </a:rPr>
                <a:t>м</a:t>
              </a:r>
              <a:endParaRPr lang="ru-RU" altLang="ru-RU">
                <a:solidFill>
                  <a:srgbClr val="003300"/>
                </a:solidFill>
              </a:endParaRPr>
            </a:p>
          </p:txBody>
        </p:sp>
        <p:sp>
          <p:nvSpPr>
            <p:cNvPr id="63517" name="Line 6"/>
            <p:cNvSpPr>
              <a:spLocks noChangeShapeType="1"/>
            </p:cNvSpPr>
            <p:nvPr/>
          </p:nvSpPr>
          <p:spPr bwMode="auto">
            <a:xfrm>
              <a:off x="5515" y="3346"/>
              <a:ext cx="0" cy="381"/>
            </a:xfrm>
            <a:prstGeom prst="line">
              <a:avLst/>
            </a:prstGeom>
            <a:noFill/>
            <a:ln w="9525">
              <a:solidFill>
                <a:srgbClr val="000000"/>
              </a:solidFill>
              <a:round/>
              <a:headEnd/>
              <a:tailEnd/>
            </a:ln>
          </p:spPr>
          <p:txBody>
            <a:bodyPr/>
            <a:lstStyle/>
            <a:p>
              <a:endParaRPr lang="ru-RU"/>
            </a:p>
          </p:txBody>
        </p:sp>
        <p:sp>
          <p:nvSpPr>
            <p:cNvPr id="63518" name="Line 5"/>
            <p:cNvSpPr>
              <a:spLocks noChangeShapeType="1"/>
            </p:cNvSpPr>
            <p:nvPr/>
          </p:nvSpPr>
          <p:spPr bwMode="auto">
            <a:xfrm>
              <a:off x="3330" y="3473"/>
              <a:ext cx="4371" cy="0"/>
            </a:xfrm>
            <a:prstGeom prst="line">
              <a:avLst/>
            </a:prstGeom>
            <a:noFill/>
            <a:ln w="9525">
              <a:solidFill>
                <a:srgbClr val="000000"/>
              </a:solidFill>
              <a:round/>
              <a:headEnd/>
              <a:tailEnd/>
            </a:ln>
          </p:spPr>
          <p:txBody>
            <a:bodyPr/>
            <a:lstStyle/>
            <a:p>
              <a:endParaRPr lang="ru-RU"/>
            </a:p>
          </p:txBody>
        </p:sp>
        <p:sp>
          <p:nvSpPr>
            <p:cNvPr id="63519" name="Line 4"/>
            <p:cNvSpPr>
              <a:spLocks noChangeShapeType="1"/>
            </p:cNvSpPr>
            <p:nvPr/>
          </p:nvSpPr>
          <p:spPr bwMode="auto">
            <a:xfrm>
              <a:off x="3330" y="3473"/>
              <a:ext cx="0" cy="254"/>
            </a:xfrm>
            <a:prstGeom prst="line">
              <a:avLst/>
            </a:prstGeom>
            <a:noFill/>
            <a:ln w="9525">
              <a:solidFill>
                <a:srgbClr val="000000"/>
              </a:solidFill>
              <a:round/>
              <a:headEnd/>
              <a:tailEnd/>
            </a:ln>
          </p:spPr>
          <p:txBody>
            <a:bodyPr/>
            <a:lstStyle/>
            <a:p>
              <a:endParaRPr lang="ru-RU"/>
            </a:p>
          </p:txBody>
        </p:sp>
        <p:sp>
          <p:nvSpPr>
            <p:cNvPr id="63520" name="Line 3"/>
            <p:cNvSpPr>
              <a:spLocks noChangeShapeType="1"/>
            </p:cNvSpPr>
            <p:nvPr/>
          </p:nvSpPr>
          <p:spPr bwMode="auto">
            <a:xfrm>
              <a:off x="7701" y="3473"/>
              <a:ext cx="0" cy="254"/>
            </a:xfrm>
            <a:prstGeom prst="line">
              <a:avLst/>
            </a:prstGeom>
            <a:noFill/>
            <a:ln w="9525">
              <a:solidFill>
                <a:srgbClr val="000000"/>
              </a:solidFill>
              <a:round/>
              <a:headEnd/>
              <a:tailEnd/>
            </a:ln>
          </p:spPr>
          <p:txBody>
            <a:bodyPr/>
            <a:lstStyle/>
            <a:p>
              <a:endParaRPr lang="ru-RU"/>
            </a:p>
          </p:txBody>
        </p:sp>
      </p:grpSp>
      <p:sp>
        <p:nvSpPr>
          <p:cNvPr id="63508" name="Прямоугольник 52"/>
          <p:cNvSpPr>
            <a:spLocks noChangeArrowheads="1"/>
          </p:cNvSpPr>
          <p:nvPr/>
        </p:nvSpPr>
        <p:spPr bwMode="auto">
          <a:xfrm>
            <a:off x="1714500" y="404813"/>
            <a:ext cx="6818313" cy="708025"/>
          </a:xfrm>
          <a:prstGeom prst="rect">
            <a:avLst/>
          </a:prstGeom>
          <a:noFill/>
          <a:ln w="9525">
            <a:noFill/>
            <a:miter lim="800000"/>
            <a:headEnd/>
            <a:tailEnd/>
          </a:ln>
        </p:spPr>
        <p:txBody>
          <a:bodyPr>
            <a:spAutoFit/>
          </a:bodyPr>
          <a:lstStyle/>
          <a:p>
            <a:r>
              <a:rPr lang="en-US" altLang="ru-RU" sz="2000" b="1">
                <a:solidFill>
                  <a:srgbClr val="003300"/>
                </a:solidFill>
              </a:rPr>
              <a:t>3.    </a:t>
            </a:r>
            <a:r>
              <a:rPr lang="ru-RU" altLang="ru-RU" sz="2000" b="1" i="1" u="sng">
                <a:solidFill>
                  <a:srgbClr val="99CC00"/>
                </a:solidFill>
              </a:rPr>
              <a:t>ОБЪЕКТНАЯ  (ДИВИЗИОНАЛЬНАЯ) ОРГАНИЗАЦИЯ</a:t>
            </a:r>
            <a:endParaRPr lang="ru-RU" altLang="ru-RU" sz="2000" u="sng">
              <a:solidFill>
                <a:srgbClr val="99CC00"/>
              </a:solidFill>
            </a:endParaRPr>
          </a:p>
        </p:txBody>
      </p:sp>
      <p:sp>
        <p:nvSpPr>
          <p:cNvPr id="48" name="Прямоугольник 47"/>
          <p:cNvSpPr/>
          <p:nvPr/>
        </p:nvSpPr>
        <p:spPr>
          <a:xfrm>
            <a:off x="1714500" y="428625"/>
            <a:ext cx="360363" cy="360363"/>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6351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351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03654CA-9A35-416D-88EB-6F57159FBBB5}" type="slidenum">
              <a:rPr lang="ru-RU" altLang="ru-RU" sz="800" smtClean="0">
                <a:solidFill>
                  <a:srgbClr val="003300"/>
                </a:solidFill>
                <a:latin typeface="Arial" charset="0"/>
                <a:cs typeface="Arial" charset="0"/>
              </a:rPr>
              <a:pPr fontAlgn="base">
                <a:spcBef>
                  <a:spcPct val="0"/>
                </a:spcBef>
                <a:spcAft>
                  <a:spcPct val="0"/>
                </a:spcAft>
              </a:pPr>
              <a:t>61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2"/>
          <p:cNvSpPr txBox="1">
            <a:spLocks noChangeArrowheads="1"/>
          </p:cNvSpPr>
          <p:nvPr/>
        </p:nvSpPr>
        <p:spPr bwMode="auto">
          <a:xfrm>
            <a:off x="179388" y="117475"/>
            <a:ext cx="8785225" cy="1354138"/>
          </a:xfrm>
          <a:prstGeom prst="rect">
            <a:avLst/>
          </a:prstGeom>
          <a:noFill/>
          <a:ln w="9525">
            <a:noFill/>
            <a:miter lim="800000"/>
            <a:headEnd/>
            <a:tailEnd/>
          </a:ln>
        </p:spPr>
        <p:txBody>
          <a:bodyPr>
            <a:spAutoFit/>
          </a:bodyPr>
          <a:lstStyle/>
          <a:p>
            <a:pPr algn="ctr"/>
            <a:r>
              <a:rPr lang="ru-RU" altLang="ru-RU" sz="2400" b="1" u="sng">
                <a:solidFill>
                  <a:srgbClr val="003300"/>
                </a:solidFill>
              </a:rPr>
              <a:t>Предприятие разделяется по</a:t>
            </a:r>
            <a:r>
              <a:rPr lang="en-US" altLang="ru-RU" sz="2400" b="1" u="sng">
                <a:solidFill>
                  <a:srgbClr val="003300"/>
                </a:solidFill>
              </a:rPr>
              <a:t>:</a:t>
            </a:r>
          </a:p>
          <a:p>
            <a:pPr algn="ctr"/>
            <a:endParaRPr lang="en-US" altLang="ru-RU" sz="1000">
              <a:solidFill>
                <a:srgbClr val="003300"/>
              </a:solidFill>
            </a:endParaRPr>
          </a:p>
          <a:p>
            <a:pPr algn="ctr"/>
            <a:r>
              <a:rPr lang="ru-RU" altLang="ru-RU" sz="2400">
                <a:solidFill>
                  <a:srgbClr val="003300"/>
                </a:solidFill>
              </a:rPr>
              <a:t>продуктам, товарным группам, клиентам или группам клиентов, географической ориентации.</a:t>
            </a:r>
          </a:p>
        </p:txBody>
      </p:sp>
      <p:sp>
        <p:nvSpPr>
          <p:cNvPr id="64515" name="Прямоугольник 3"/>
          <p:cNvSpPr>
            <a:spLocks noChangeArrowheads="1"/>
          </p:cNvSpPr>
          <p:nvPr/>
        </p:nvSpPr>
        <p:spPr bwMode="auto">
          <a:xfrm>
            <a:off x="179388" y="1773238"/>
            <a:ext cx="8785225" cy="1200150"/>
          </a:xfrm>
          <a:prstGeom prst="rect">
            <a:avLst/>
          </a:prstGeom>
          <a:noFill/>
          <a:ln w="9525">
            <a:solidFill>
              <a:srgbClr val="99CC00"/>
            </a:solidFill>
            <a:prstDash val="lgDash"/>
            <a:miter lim="800000"/>
            <a:headEnd/>
            <a:tailEnd/>
          </a:ln>
        </p:spPr>
        <p:txBody>
          <a:bodyPr>
            <a:spAutoFit/>
          </a:bodyPr>
          <a:lstStyle/>
          <a:p>
            <a:pPr algn="ctr"/>
            <a:r>
              <a:rPr lang="ru-RU" altLang="ru-RU" sz="2400" b="1">
                <a:solidFill>
                  <a:srgbClr val="99CC00"/>
                </a:solidFill>
              </a:rPr>
              <a:t>Цель</a:t>
            </a:r>
            <a:r>
              <a:rPr lang="ru-RU" altLang="ru-RU" sz="2400" b="1">
                <a:solidFill>
                  <a:srgbClr val="003300"/>
                </a:solidFill>
              </a:rPr>
              <a:t> </a:t>
            </a:r>
            <a:r>
              <a:rPr lang="ru-RU" altLang="ru-RU" sz="2400">
                <a:solidFill>
                  <a:srgbClr val="003300"/>
                </a:solidFill>
              </a:rPr>
              <a:t>подобного</a:t>
            </a:r>
            <a:r>
              <a:rPr lang="ru-RU" altLang="ru-RU" sz="2400" b="1">
                <a:solidFill>
                  <a:srgbClr val="003300"/>
                </a:solidFill>
              </a:rPr>
              <a:t> </a:t>
            </a:r>
            <a:r>
              <a:rPr lang="ru-RU" altLang="ru-RU" sz="2400" b="1">
                <a:solidFill>
                  <a:srgbClr val="99CC00"/>
                </a:solidFill>
              </a:rPr>
              <a:t>разделения работ</a:t>
            </a:r>
            <a:r>
              <a:rPr lang="ru-RU" altLang="ru-RU" sz="2400">
                <a:solidFill>
                  <a:srgbClr val="99CC00"/>
                </a:solidFill>
              </a:rPr>
              <a:t> </a:t>
            </a:r>
            <a:r>
              <a:rPr lang="ru-RU" altLang="ru-RU" sz="2400">
                <a:solidFill>
                  <a:srgbClr val="003300"/>
                </a:solidFill>
              </a:rPr>
              <a:t>– предоставить ответственность за прибыль руководству соответствующего подразделения – </a:t>
            </a:r>
            <a:r>
              <a:rPr lang="ru-RU" altLang="ru-RU" sz="2400" b="1" u="sng">
                <a:solidFill>
                  <a:srgbClr val="669900"/>
                </a:solidFill>
              </a:rPr>
              <a:t>«профит-центру»</a:t>
            </a:r>
            <a:r>
              <a:rPr lang="ru-RU" altLang="ru-RU" sz="2400">
                <a:solidFill>
                  <a:srgbClr val="003300"/>
                </a:solidFill>
              </a:rPr>
              <a:t>. </a:t>
            </a:r>
          </a:p>
        </p:txBody>
      </p:sp>
      <p:sp>
        <p:nvSpPr>
          <p:cNvPr id="64516" name="Прямоугольник 4"/>
          <p:cNvSpPr>
            <a:spLocks noChangeArrowheads="1"/>
          </p:cNvSpPr>
          <p:nvPr/>
        </p:nvSpPr>
        <p:spPr bwMode="auto">
          <a:xfrm>
            <a:off x="179388" y="3357563"/>
            <a:ext cx="8785225" cy="3416300"/>
          </a:xfrm>
          <a:prstGeom prst="rect">
            <a:avLst/>
          </a:prstGeom>
          <a:noFill/>
          <a:ln w="9525">
            <a:noFill/>
            <a:miter lim="800000"/>
            <a:headEnd/>
            <a:tailEnd/>
          </a:ln>
        </p:spPr>
        <p:txBody>
          <a:bodyPr>
            <a:spAutoFit/>
          </a:bodyPr>
          <a:lstStyle/>
          <a:p>
            <a:pPr algn="ctr"/>
            <a:r>
              <a:rPr lang="ru-RU" altLang="ru-RU" sz="2400">
                <a:solidFill>
                  <a:srgbClr val="003300"/>
                </a:solidFill>
              </a:rPr>
              <a:t>В управлении </a:t>
            </a:r>
            <a:r>
              <a:rPr lang="ru-RU" altLang="ru-RU" sz="2400" b="1" i="1">
                <a:solidFill>
                  <a:srgbClr val="669900"/>
                </a:solidFill>
              </a:rPr>
              <a:t>продуктовыми подразделениями </a:t>
            </a:r>
            <a:r>
              <a:rPr lang="ru-RU" altLang="ru-RU" sz="2400">
                <a:solidFill>
                  <a:srgbClr val="003300"/>
                </a:solidFill>
              </a:rPr>
              <a:t>преобладают исполнительские  организации. </a:t>
            </a:r>
            <a:r>
              <a:rPr lang="ru-RU" altLang="ru-RU" sz="2400" b="1" i="1">
                <a:solidFill>
                  <a:srgbClr val="669900"/>
                </a:solidFill>
              </a:rPr>
              <a:t>Специализированные отделы </a:t>
            </a:r>
            <a:r>
              <a:rPr lang="ru-RU" altLang="ru-RU" sz="2400">
                <a:solidFill>
                  <a:srgbClr val="003300"/>
                </a:solidFill>
              </a:rPr>
              <a:t>(финансовый, бухгалтерия, кадры, исследования и разработки), обслуживающие руководство и объединяющие предприятие, имеют также исполнительскую организацию. </a:t>
            </a:r>
            <a:endParaRPr lang="en-US" altLang="ru-RU" sz="2400">
              <a:solidFill>
                <a:srgbClr val="003300"/>
              </a:solidFill>
            </a:endParaRPr>
          </a:p>
          <a:p>
            <a:pPr algn="ctr"/>
            <a:endParaRPr lang="en-US" altLang="ru-RU" sz="2400">
              <a:solidFill>
                <a:srgbClr val="003300"/>
              </a:solidFill>
            </a:endParaRPr>
          </a:p>
          <a:p>
            <a:pPr algn="ctr"/>
            <a:r>
              <a:rPr lang="ru-RU" altLang="ru-RU" sz="2400">
                <a:solidFill>
                  <a:srgbClr val="003300"/>
                </a:solidFill>
              </a:rPr>
              <a:t>На уровне этих подразделений </a:t>
            </a:r>
            <a:r>
              <a:rPr lang="ru-RU" altLang="ru-RU" sz="2400" b="1">
                <a:solidFill>
                  <a:srgbClr val="669900"/>
                </a:solidFill>
              </a:rPr>
              <a:t>объектная</a:t>
            </a:r>
            <a:r>
              <a:rPr lang="ru-RU" altLang="ru-RU" sz="2400">
                <a:solidFill>
                  <a:srgbClr val="003300"/>
                </a:solidFill>
              </a:rPr>
              <a:t> и </a:t>
            </a:r>
            <a:r>
              <a:rPr lang="ru-RU" altLang="ru-RU" sz="2400" b="1">
                <a:solidFill>
                  <a:srgbClr val="669900"/>
                </a:solidFill>
              </a:rPr>
              <a:t>исполнительская</a:t>
            </a:r>
            <a:r>
              <a:rPr lang="ru-RU" altLang="ru-RU" sz="2400">
                <a:solidFill>
                  <a:srgbClr val="003300"/>
                </a:solidFill>
              </a:rPr>
              <a:t> организация </a:t>
            </a:r>
            <a:r>
              <a:rPr lang="ru-RU" altLang="ru-RU" sz="2400" b="1">
                <a:solidFill>
                  <a:srgbClr val="669900"/>
                </a:solidFill>
              </a:rPr>
              <a:t>смешиваются</a:t>
            </a:r>
            <a:r>
              <a:rPr lang="ru-RU" altLang="ru-RU" sz="2400">
                <a:solidFill>
                  <a:srgbClr val="003300"/>
                </a:solidFill>
              </a:rPr>
              <a:t>.</a:t>
            </a:r>
          </a:p>
        </p:txBody>
      </p:sp>
      <p:sp>
        <p:nvSpPr>
          <p:cNvPr id="6451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451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742D705-C5A9-42F5-98F4-391F9F5FCF38}" type="slidenum">
              <a:rPr lang="ru-RU" altLang="ru-RU" sz="800" smtClean="0">
                <a:solidFill>
                  <a:srgbClr val="003300"/>
                </a:solidFill>
                <a:latin typeface="Arial" charset="0"/>
                <a:cs typeface="Arial" charset="0"/>
              </a:rPr>
              <a:pPr fontAlgn="base">
                <a:spcBef>
                  <a:spcPct val="0"/>
                </a:spcBef>
                <a:spcAft>
                  <a:spcPct val="0"/>
                </a:spcAft>
              </a:pPr>
              <a:t>62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Box 1"/>
          <p:cNvSpPr txBox="1">
            <a:spLocks noChangeArrowheads="1"/>
          </p:cNvSpPr>
          <p:nvPr/>
        </p:nvSpPr>
        <p:spPr bwMode="auto">
          <a:xfrm>
            <a:off x="611188" y="2133600"/>
            <a:ext cx="7993062" cy="1200150"/>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Это вызвано появлением многопродуктовых диверсифицированных производств и реакцией на демонополизацию.</a:t>
            </a:r>
          </a:p>
        </p:txBody>
      </p:sp>
      <p:sp>
        <p:nvSpPr>
          <p:cNvPr id="65539" name="Прямоугольник 2"/>
          <p:cNvSpPr>
            <a:spLocks noChangeArrowheads="1"/>
          </p:cNvSpPr>
          <p:nvPr/>
        </p:nvSpPr>
        <p:spPr bwMode="auto">
          <a:xfrm>
            <a:off x="179388" y="188913"/>
            <a:ext cx="8785225" cy="461962"/>
          </a:xfrm>
          <a:prstGeom prst="rect">
            <a:avLst/>
          </a:prstGeom>
          <a:noFill/>
          <a:ln w="9525">
            <a:noFill/>
            <a:miter lim="800000"/>
            <a:headEnd/>
            <a:tailEnd/>
          </a:ln>
        </p:spPr>
        <p:txBody>
          <a:bodyPr>
            <a:spAutoFit/>
          </a:bodyPr>
          <a:lstStyle/>
          <a:p>
            <a:pPr algn="ctr"/>
            <a:r>
              <a:rPr lang="ru-RU" altLang="ru-RU" sz="2400">
                <a:solidFill>
                  <a:srgbClr val="003300"/>
                </a:solidFill>
              </a:rPr>
              <a:t>При проектировании объектной организации стремятся</a:t>
            </a:r>
            <a:r>
              <a:rPr lang="en-US" altLang="ru-RU" sz="2400">
                <a:solidFill>
                  <a:srgbClr val="003300"/>
                </a:solidFill>
              </a:rPr>
              <a:t>:</a:t>
            </a:r>
          </a:p>
        </p:txBody>
      </p:sp>
      <p:sp>
        <p:nvSpPr>
          <p:cNvPr id="65540" name="Прямоугольник 3"/>
          <p:cNvSpPr>
            <a:spLocks noChangeArrowheads="1"/>
          </p:cNvSpPr>
          <p:nvPr/>
        </p:nvSpPr>
        <p:spPr bwMode="auto">
          <a:xfrm>
            <a:off x="611188" y="836613"/>
            <a:ext cx="3384550" cy="1200150"/>
          </a:xfrm>
          <a:prstGeom prst="rect">
            <a:avLst/>
          </a:prstGeom>
          <a:noFill/>
          <a:ln w="9525">
            <a:noFill/>
            <a:miter lim="800000"/>
            <a:headEnd/>
            <a:tailEnd/>
          </a:ln>
        </p:spPr>
        <p:txBody>
          <a:bodyPr>
            <a:spAutoFit/>
          </a:bodyPr>
          <a:lstStyle/>
          <a:p>
            <a:r>
              <a:rPr lang="ru-RU" altLang="ru-RU" sz="2400">
                <a:solidFill>
                  <a:srgbClr val="003300"/>
                </a:solidFill>
              </a:rPr>
              <a:t>усилить группирование  работ </a:t>
            </a:r>
            <a:r>
              <a:rPr lang="ru-RU" altLang="ru-RU" sz="2400" b="1">
                <a:solidFill>
                  <a:srgbClr val="99CC00"/>
                </a:solidFill>
              </a:rPr>
              <a:t>вокруг результата</a:t>
            </a:r>
            <a:endParaRPr lang="ru-RU" altLang="ru-RU" sz="2400">
              <a:solidFill>
                <a:srgbClr val="99CC00"/>
              </a:solidFill>
            </a:endParaRPr>
          </a:p>
        </p:txBody>
      </p:sp>
      <p:sp>
        <p:nvSpPr>
          <p:cNvPr id="65541" name="Прямоугольник 4"/>
          <p:cNvSpPr>
            <a:spLocks noChangeArrowheads="1"/>
          </p:cNvSpPr>
          <p:nvPr/>
        </p:nvSpPr>
        <p:spPr bwMode="auto">
          <a:xfrm>
            <a:off x="5292725" y="836613"/>
            <a:ext cx="3687763" cy="831850"/>
          </a:xfrm>
          <a:prstGeom prst="rect">
            <a:avLst/>
          </a:prstGeom>
          <a:noFill/>
          <a:ln w="9525">
            <a:noFill/>
            <a:miter lim="800000"/>
            <a:headEnd/>
            <a:tailEnd/>
          </a:ln>
        </p:spPr>
        <p:txBody>
          <a:bodyPr>
            <a:spAutoFit/>
          </a:bodyPr>
          <a:lstStyle/>
          <a:p>
            <a:r>
              <a:rPr lang="ru-RU" altLang="ru-RU" sz="2400">
                <a:solidFill>
                  <a:srgbClr val="003300"/>
                </a:solidFill>
              </a:rPr>
              <a:t>ослабить концентрацию </a:t>
            </a:r>
            <a:r>
              <a:rPr lang="ru-RU" altLang="ru-RU" sz="2400" b="1">
                <a:solidFill>
                  <a:srgbClr val="99CC00"/>
                </a:solidFill>
              </a:rPr>
              <a:t>вокруг ресурсов</a:t>
            </a:r>
            <a:endParaRPr lang="ru-RU" altLang="ru-RU" sz="2400">
              <a:solidFill>
                <a:srgbClr val="99CC00"/>
              </a:solidFill>
            </a:endParaRPr>
          </a:p>
        </p:txBody>
      </p:sp>
      <p:sp>
        <p:nvSpPr>
          <p:cNvPr id="6" name="Стрелка вверх 5"/>
          <p:cNvSpPr/>
          <p:nvPr/>
        </p:nvSpPr>
        <p:spPr>
          <a:xfrm>
            <a:off x="179388" y="908050"/>
            <a:ext cx="360362" cy="690563"/>
          </a:xfrm>
          <a:prstGeom prst="upArrow">
            <a:avLst/>
          </a:prstGeom>
          <a:solidFill>
            <a:srgbClr val="99CC00"/>
          </a:solidFill>
          <a:ln w="952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7" name="Стрелка вверх 6"/>
          <p:cNvSpPr/>
          <p:nvPr/>
        </p:nvSpPr>
        <p:spPr>
          <a:xfrm rot="10800000">
            <a:off x="4859338" y="908050"/>
            <a:ext cx="360362" cy="690563"/>
          </a:xfrm>
          <a:prstGeom prst="upArrow">
            <a:avLst/>
          </a:prstGeom>
          <a:solidFill>
            <a:srgbClr val="99CC00"/>
          </a:solidFill>
          <a:ln w="9525">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65544" name="TextBox 1"/>
          <p:cNvSpPr txBox="1">
            <a:spLocks noChangeArrowheads="1"/>
          </p:cNvSpPr>
          <p:nvPr/>
        </p:nvSpPr>
        <p:spPr bwMode="auto">
          <a:xfrm>
            <a:off x="179388" y="3860800"/>
            <a:ext cx="3960812" cy="2595563"/>
          </a:xfrm>
          <a:prstGeom prst="rect">
            <a:avLst/>
          </a:prstGeom>
          <a:noFill/>
          <a:ln w="9525">
            <a:noFill/>
            <a:miter lim="800000"/>
            <a:headEnd/>
            <a:tailEnd/>
          </a:ln>
        </p:spPr>
        <p:txBody>
          <a:bodyPr>
            <a:spAutoFit/>
          </a:bodyPr>
          <a:lstStyle/>
          <a:p>
            <a:r>
              <a:rPr lang="ru-RU" altLang="ru-RU" sz="2400">
                <a:solidFill>
                  <a:srgbClr val="003300"/>
                </a:solidFill>
              </a:rPr>
              <a:t>Группирование работ </a:t>
            </a:r>
          </a:p>
          <a:p>
            <a:r>
              <a:rPr lang="ru-RU" altLang="ru-RU" sz="2400" b="1" i="1">
                <a:solidFill>
                  <a:srgbClr val="669900"/>
                </a:solidFill>
              </a:rPr>
              <a:t>по потребителю</a:t>
            </a:r>
            <a:r>
              <a:rPr lang="ru-RU" altLang="ru-RU" sz="2400">
                <a:solidFill>
                  <a:srgbClr val="669900"/>
                </a:solidFill>
              </a:rPr>
              <a:t>: </a:t>
            </a:r>
          </a:p>
          <a:p>
            <a:endParaRPr lang="ru-RU" altLang="ru-RU" sz="800">
              <a:solidFill>
                <a:srgbClr val="003300"/>
              </a:solidFill>
            </a:endParaRPr>
          </a:p>
          <a:p>
            <a:pPr>
              <a:lnSpc>
                <a:spcPts val="3200"/>
              </a:lnSpc>
              <a:buFont typeface="Arial" charset="0"/>
              <a:buChar char="•"/>
            </a:pPr>
            <a:r>
              <a:rPr lang="ru-RU" altLang="ru-RU" sz="2400">
                <a:solidFill>
                  <a:srgbClr val="003300"/>
                </a:solidFill>
              </a:rPr>
              <a:t>  товары для армии, </a:t>
            </a:r>
          </a:p>
          <a:p>
            <a:pPr>
              <a:lnSpc>
                <a:spcPts val="3200"/>
              </a:lnSpc>
              <a:buFont typeface="Arial" charset="0"/>
              <a:buChar char="•"/>
            </a:pPr>
            <a:r>
              <a:rPr lang="ru-RU" altLang="ru-RU" sz="2400">
                <a:solidFill>
                  <a:srgbClr val="003300"/>
                </a:solidFill>
              </a:rPr>
              <a:t>  гражданская продукция,</a:t>
            </a:r>
          </a:p>
          <a:p>
            <a:pPr>
              <a:lnSpc>
                <a:spcPts val="3200"/>
              </a:lnSpc>
              <a:buFont typeface="Arial" charset="0"/>
              <a:buChar char="•"/>
            </a:pPr>
            <a:r>
              <a:rPr lang="ru-RU" altLang="ru-RU" sz="2400">
                <a:solidFill>
                  <a:srgbClr val="003300"/>
                </a:solidFill>
              </a:rPr>
              <a:t>  для дома,</a:t>
            </a:r>
          </a:p>
          <a:p>
            <a:pPr>
              <a:lnSpc>
                <a:spcPts val="3200"/>
              </a:lnSpc>
              <a:buFont typeface="Arial" charset="0"/>
              <a:buChar char="•"/>
            </a:pPr>
            <a:r>
              <a:rPr lang="ru-RU" altLang="ru-RU" sz="2400">
                <a:solidFill>
                  <a:srgbClr val="003300"/>
                </a:solidFill>
              </a:rPr>
              <a:t>  для промышленности.</a:t>
            </a:r>
          </a:p>
        </p:txBody>
      </p:sp>
      <p:sp>
        <p:nvSpPr>
          <p:cNvPr id="65545" name="TextBox 1"/>
          <p:cNvSpPr txBox="1">
            <a:spLocks noChangeArrowheads="1"/>
          </p:cNvSpPr>
          <p:nvPr/>
        </p:nvSpPr>
        <p:spPr bwMode="auto">
          <a:xfrm>
            <a:off x="5219700" y="3860800"/>
            <a:ext cx="2952750" cy="1774825"/>
          </a:xfrm>
          <a:prstGeom prst="rect">
            <a:avLst/>
          </a:prstGeom>
          <a:noFill/>
          <a:ln w="9525">
            <a:noFill/>
            <a:miter lim="800000"/>
            <a:headEnd/>
            <a:tailEnd/>
          </a:ln>
        </p:spPr>
        <p:txBody>
          <a:bodyPr>
            <a:spAutoFit/>
          </a:bodyPr>
          <a:lstStyle/>
          <a:p>
            <a:r>
              <a:rPr lang="ru-RU" altLang="ru-RU" sz="2400">
                <a:solidFill>
                  <a:srgbClr val="003300"/>
                </a:solidFill>
              </a:rPr>
              <a:t>Группировка </a:t>
            </a:r>
          </a:p>
          <a:p>
            <a:r>
              <a:rPr lang="ru-RU" altLang="ru-RU" sz="2400" b="1" i="1">
                <a:solidFill>
                  <a:srgbClr val="669900"/>
                </a:solidFill>
              </a:rPr>
              <a:t>по рынкам</a:t>
            </a:r>
            <a:r>
              <a:rPr lang="ru-RU" altLang="ru-RU" sz="2400">
                <a:solidFill>
                  <a:srgbClr val="669900"/>
                </a:solidFill>
              </a:rPr>
              <a:t>: </a:t>
            </a:r>
          </a:p>
          <a:p>
            <a:endParaRPr lang="ru-RU" altLang="ru-RU" sz="800">
              <a:solidFill>
                <a:srgbClr val="003300"/>
              </a:solidFill>
            </a:endParaRPr>
          </a:p>
          <a:p>
            <a:pPr>
              <a:lnSpc>
                <a:spcPts val="3200"/>
              </a:lnSpc>
              <a:buFont typeface="Arial" charset="0"/>
              <a:buChar char="•"/>
            </a:pPr>
            <a:r>
              <a:rPr lang="ru-RU" altLang="ru-RU" sz="2400">
                <a:solidFill>
                  <a:srgbClr val="003300"/>
                </a:solidFill>
              </a:rPr>
              <a:t>  географическим,</a:t>
            </a:r>
          </a:p>
          <a:p>
            <a:pPr>
              <a:lnSpc>
                <a:spcPts val="3200"/>
              </a:lnSpc>
              <a:buFont typeface="Arial" charset="0"/>
              <a:buChar char="•"/>
            </a:pPr>
            <a:r>
              <a:rPr lang="ru-RU" altLang="ru-RU" sz="2400">
                <a:solidFill>
                  <a:srgbClr val="003300"/>
                </a:solidFill>
              </a:rPr>
              <a:t>  отраслевым.</a:t>
            </a:r>
          </a:p>
        </p:txBody>
      </p:sp>
      <p:sp>
        <p:nvSpPr>
          <p:cNvPr id="6554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554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4CDD04A-9382-430F-8718-3819E5AE6E31}" type="slidenum">
              <a:rPr lang="ru-RU" altLang="ru-RU" sz="800" smtClean="0">
                <a:solidFill>
                  <a:srgbClr val="003300"/>
                </a:solidFill>
                <a:latin typeface="Arial" charset="0"/>
                <a:cs typeface="Arial" charset="0"/>
              </a:rPr>
              <a:pPr fontAlgn="base">
                <a:spcBef>
                  <a:spcPct val="0"/>
                </a:spcBef>
                <a:spcAft>
                  <a:spcPct val="0"/>
                </a:spcAft>
              </a:pPr>
              <a:t>63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1"/>
          <p:cNvSpPr txBox="1">
            <a:spLocks noChangeArrowheads="1"/>
          </p:cNvSpPr>
          <p:nvPr/>
        </p:nvSpPr>
        <p:spPr bwMode="auto">
          <a:xfrm>
            <a:off x="-6350" y="136525"/>
            <a:ext cx="9150350" cy="4340225"/>
          </a:xfrm>
          <a:prstGeom prst="rect">
            <a:avLst/>
          </a:prstGeom>
          <a:noFill/>
          <a:ln w="9525">
            <a:noFill/>
            <a:miter lim="800000"/>
            <a:headEnd/>
            <a:tailEnd/>
          </a:ln>
        </p:spPr>
        <p:txBody>
          <a:bodyPr>
            <a:spAutoFit/>
          </a:bodyPr>
          <a:lstStyle/>
          <a:p>
            <a:pPr algn="ctr"/>
            <a:r>
              <a:rPr lang="ru-RU" altLang="ru-RU" sz="2400">
                <a:solidFill>
                  <a:srgbClr val="003300"/>
                </a:solidFill>
              </a:rPr>
              <a:t>Переход к объектной форме начинается после того, как организация не может одновременно расти и адекватно реагировать на изменения внешней среды в рамках исполнительской организации. </a:t>
            </a:r>
          </a:p>
          <a:p>
            <a:pPr algn="ctr"/>
            <a:endParaRPr lang="ru-RU" altLang="ru-RU" sz="1200">
              <a:solidFill>
                <a:srgbClr val="003300"/>
              </a:solidFill>
            </a:endParaRPr>
          </a:p>
          <a:p>
            <a:pPr algn="ctr"/>
            <a:r>
              <a:rPr lang="ru-RU" altLang="ru-RU" sz="2400">
                <a:solidFill>
                  <a:srgbClr val="003300"/>
                </a:solidFill>
              </a:rPr>
              <a:t>В этом случае в производственном звене выделяются </a:t>
            </a:r>
            <a:r>
              <a:rPr lang="ru-RU" altLang="ru-RU" sz="2400" b="1">
                <a:solidFill>
                  <a:srgbClr val="99CC00"/>
                </a:solidFill>
              </a:rPr>
              <a:t>автономные участки</a:t>
            </a:r>
            <a:r>
              <a:rPr lang="ru-RU" altLang="ru-RU" sz="2400">
                <a:solidFill>
                  <a:srgbClr val="003300"/>
                </a:solidFill>
              </a:rPr>
              <a:t>, связанные технологически с разными продуктами. Руководство участками полностью отвечает за производство продукта и получение прибыли. Высшее руководство оставляет минимум центральных функциональных служб, концентрирующих внимание на стратегических проблемах.</a:t>
            </a:r>
          </a:p>
        </p:txBody>
      </p:sp>
      <p:sp>
        <p:nvSpPr>
          <p:cNvPr id="66563" name="Прямоугольник 2"/>
          <p:cNvSpPr>
            <a:spLocks noChangeArrowheads="1"/>
          </p:cNvSpPr>
          <p:nvPr/>
        </p:nvSpPr>
        <p:spPr bwMode="auto">
          <a:xfrm>
            <a:off x="0" y="4797425"/>
            <a:ext cx="9144000" cy="1938338"/>
          </a:xfrm>
          <a:prstGeom prst="rect">
            <a:avLst/>
          </a:prstGeom>
          <a:noFill/>
          <a:ln w="9525">
            <a:noFill/>
            <a:miter lim="800000"/>
            <a:headEnd/>
            <a:tailEnd/>
          </a:ln>
        </p:spPr>
        <p:txBody>
          <a:bodyPr>
            <a:spAutoFit/>
          </a:bodyPr>
          <a:lstStyle/>
          <a:p>
            <a:pPr algn="ctr"/>
            <a:r>
              <a:rPr lang="ru-RU" altLang="ru-RU" sz="2000" i="1">
                <a:solidFill>
                  <a:srgbClr val="003300"/>
                </a:solidFill>
              </a:rPr>
              <a:t>Объектная организация «Дженерал Моторс»</a:t>
            </a:r>
            <a:r>
              <a:rPr lang="en-US" altLang="ru-RU" sz="2000" i="1">
                <a:solidFill>
                  <a:srgbClr val="003300"/>
                </a:solidFill>
              </a:rPr>
              <a:t> </a:t>
            </a:r>
            <a:r>
              <a:rPr lang="ru-RU" altLang="ru-RU" sz="2000" i="1">
                <a:solidFill>
                  <a:srgbClr val="003300"/>
                </a:solidFill>
              </a:rPr>
              <a:t>сразу обогнала функциональную «Форд», применив новую схему. С ее помощью удалось отделить оперативный уровень руководства от стратегического. </a:t>
            </a:r>
            <a:r>
              <a:rPr lang="ru-RU" altLang="ru-RU" sz="2000" b="1" i="1">
                <a:solidFill>
                  <a:srgbClr val="669900"/>
                </a:solidFill>
              </a:rPr>
              <a:t>Высшее руководство</a:t>
            </a:r>
            <a:r>
              <a:rPr lang="ru-RU" altLang="ru-RU" sz="2000" i="1">
                <a:solidFill>
                  <a:srgbClr val="003300"/>
                </a:solidFill>
              </a:rPr>
              <a:t> сосредоточилось на решении </a:t>
            </a:r>
            <a:r>
              <a:rPr lang="ru-RU" altLang="ru-RU" sz="2000" b="1" i="1">
                <a:solidFill>
                  <a:srgbClr val="669900"/>
                </a:solidFill>
              </a:rPr>
              <a:t>задач развития компании</a:t>
            </a:r>
            <a:r>
              <a:rPr lang="ru-RU" altLang="ru-RU" sz="2000" i="1">
                <a:solidFill>
                  <a:srgbClr val="003300"/>
                </a:solidFill>
              </a:rPr>
              <a:t>, передав ответственность за прибыль руководителям «профит-центров».</a:t>
            </a:r>
          </a:p>
        </p:txBody>
      </p:sp>
      <p:sp>
        <p:nvSpPr>
          <p:cNvPr id="6656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656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1FA1DE7-7919-4040-8F16-872685770809}" type="slidenum">
              <a:rPr lang="ru-RU" altLang="ru-RU" sz="800" smtClean="0">
                <a:solidFill>
                  <a:srgbClr val="003300"/>
                </a:solidFill>
                <a:latin typeface="Arial" charset="0"/>
                <a:cs typeface="Arial" charset="0"/>
              </a:rPr>
              <a:pPr fontAlgn="base">
                <a:spcBef>
                  <a:spcPct val="0"/>
                </a:spcBef>
                <a:spcAft>
                  <a:spcPct val="0"/>
                </a:spcAft>
              </a:pPr>
              <a:t>64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1"/>
          <p:cNvSpPr txBox="1">
            <a:spLocks noChangeArrowheads="1"/>
          </p:cNvSpPr>
          <p:nvPr/>
        </p:nvSpPr>
        <p:spPr bwMode="auto">
          <a:xfrm>
            <a:off x="0" y="0"/>
            <a:ext cx="9144000" cy="5324475"/>
          </a:xfrm>
          <a:prstGeom prst="rect">
            <a:avLst/>
          </a:prstGeom>
          <a:noFill/>
          <a:ln w="9525">
            <a:noFill/>
            <a:miter lim="800000"/>
            <a:headEnd/>
            <a:tailEnd/>
          </a:ln>
        </p:spPr>
        <p:txBody>
          <a:bodyPr>
            <a:spAutoFit/>
          </a:bodyPr>
          <a:lstStyle/>
          <a:p>
            <a:pPr algn="ctr"/>
            <a:r>
              <a:rPr lang="ru-RU" altLang="ru-RU" sz="2000" b="1">
                <a:solidFill>
                  <a:srgbClr val="669900"/>
                </a:solidFill>
              </a:rPr>
              <a:t>ДОСТОИНСТВА  ОБЪЕКТНОЙ  ОРГАНИЗАЦИИ:</a:t>
            </a:r>
          </a:p>
          <a:p>
            <a:pPr algn="ctr"/>
            <a:endParaRPr lang="ru-RU" altLang="ru-RU" sz="1000" b="1">
              <a:solidFill>
                <a:srgbClr val="003300"/>
              </a:solidFill>
            </a:endParaRPr>
          </a:p>
          <a:p>
            <a:pPr algn="just">
              <a:buFont typeface="Arial" charset="0"/>
              <a:buChar char="•"/>
            </a:pPr>
            <a:r>
              <a:rPr lang="ru-RU" altLang="ru-RU" sz="2000">
                <a:solidFill>
                  <a:srgbClr val="003300"/>
                </a:solidFill>
              </a:rPr>
              <a:t> Быстрый и простой контроль за результатами;</a:t>
            </a:r>
          </a:p>
          <a:p>
            <a:pPr algn="ctr"/>
            <a:endParaRPr lang="ru-RU" altLang="ru-RU" sz="1000" b="1">
              <a:solidFill>
                <a:srgbClr val="003300"/>
              </a:solidFill>
            </a:endParaRPr>
          </a:p>
          <a:p>
            <a:pPr algn="just">
              <a:buFont typeface="Arial" charset="0"/>
              <a:buChar char="•"/>
            </a:pPr>
            <a:r>
              <a:rPr lang="ru-RU" altLang="ru-RU" sz="2000">
                <a:solidFill>
                  <a:srgbClr val="003300"/>
                </a:solidFill>
              </a:rPr>
              <a:t> Больше возможностей для стимулирования и мотивации труда, повышения ответственности руководителей автономных подразделений;</a:t>
            </a:r>
          </a:p>
          <a:p>
            <a:pPr algn="ctr"/>
            <a:endParaRPr lang="ru-RU" altLang="ru-RU" sz="1000" b="1">
              <a:solidFill>
                <a:srgbClr val="003300"/>
              </a:solidFill>
            </a:endParaRPr>
          </a:p>
          <a:p>
            <a:pPr algn="just">
              <a:buFont typeface="Arial" charset="0"/>
              <a:buChar char="•"/>
            </a:pPr>
            <a:r>
              <a:rPr lang="ru-RU" altLang="ru-RU" sz="2000">
                <a:solidFill>
                  <a:srgbClr val="003300"/>
                </a:solidFill>
              </a:rPr>
              <a:t> Большая мотивированность работников, благодаря возможности роста;</a:t>
            </a:r>
          </a:p>
          <a:p>
            <a:pPr algn="ctr"/>
            <a:endParaRPr lang="ru-RU" altLang="ru-RU" sz="1000" b="1">
              <a:solidFill>
                <a:srgbClr val="003300"/>
              </a:solidFill>
            </a:endParaRPr>
          </a:p>
          <a:p>
            <a:pPr algn="just">
              <a:buFont typeface="Arial" charset="0"/>
              <a:buChar char="•"/>
            </a:pPr>
            <a:r>
              <a:rPr lang="ru-RU" altLang="ru-RU" sz="2000">
                <a:solidFill>
                  <a:srgbClr val="003300"/>
                </a:solidFill>
              </a:rPr>
              <a:t> Снижение нагрузки на руководство компании;</a:t>
            </a:r>
          </a:p>
          <a:p>
            <a:pPr algn="ctr"/>
            <a:endParaRPr lang="ru-RU" altLang="ru-RU" sz="1000" b="1">
              <a:solidFill>
                <a:srgbClr val="003300"/>
              </a:solidFill>
            </a:endParaRPr>
          </a:p>
          <a:p>
            <a:pPr algn="just">
              <a:buFont typeface="Arial" charset="0"/>
              <a:buChar char="•"/>
            </a:pPr>
            <a:r>
              <a:rPr lang="ru-RU" altLang="ru-RU" sz="2000">
                <a:solidFill>
                  <a:srgbClr val="003300"/>
                </a:solidFill>
              </a:rPr>
              <a:t> Большая наглядность в деятельности и точная информация о вкладе каждого продуктового направления;</a:t>
            </a:r>
          </a:p>
          <a:p>
            <a:pPr algn="ctr"/>
            <a:endParaRPr lang="ru-RU" altLang="ru-RU" sz="1000" b="1">
              <a:solidFill>
                <a:srgbClr val="003300"/>
              </a:solidFill>
            </a:endParaRPr>
          </a:p>
          <a:p>
            <a:pPr algn="just">
              <a:buFont typeface="Arial" charset="0"/>
              <a:buChar char="•"/>
            </a:pPr>
            <a:r>
              <a:rPr lang="ru-RU" altLang="ru-RU" sz="2000">
                <a:solidFill>
                  <a:srgbClr val="003300"/>
                </a:solidFill>
              </a:rPr>
              <a:t> Снижение расходов на координацию;</a:t>
            </a:r>
          </a:p>
          <a:p>
            <a:pPr algn="ctr"/>
            <a:endParaRPr lang="ru-RU" altLang="ru-RU" sz="1000" b="1">
              <a:solidFill>
                <a:srgbClr val="003300"/>
              </a:solidFill>
            </a:endParaRPr>
          </a:p>
          <a:p>
            <a:pPr algn="just">
              <a:buFont typeface="Arial" charset="0"/>
              <a:buChar char="•"/>
            </a:pPr>
            <a:r>
              <a:rPr lang="ru-RU" altLang="ru-RU" sz="2000">
                <a:solidFill>
                  <a:srgbClr val="003300"/>
                </a:solidFill>
              </a:rPr>
              <a:t> Большая гибкость;</a:t>
            </a:r>
          </a:p>
          <a:p>
            <a:pPr algn="ctr"/>
            <a:endParaRPr lang="ru-RU" altLang="ru-RU" sz="1000" b="1">
              <a:solidFill>
                <a:srgbClr val="003300"/>
              </a:solidFill>
            </a:endParaRPr>
          </a:p>
          <a:p>
            <a:pPr algn="just">
              <a:buFont typeface="Arial" charset="0"/>
              <a:buChar char="•"/>
            </a:pPr>
            <a:r>
              <a:rPr lang="ru-RU" altLang="ru-RU" sz="2000">
                <a:solidFill>
                  <a:srgbClr val="003300"/>
                </a:solidFill>
              </a:rPr>
              <a:t> Больше внимания стало уделяться </a:t>
            </a:r>
            <a:r>
              <a:rPr lang="ru-RU" altLang="ru-RU" sz="2000" i="1">
                <a:solidFill>
                  <a:srgbClr val="003300"/>
                </a:solidFill>
              </a:rPr>
              <a:t>конечному </a:t>
            </a:r>
            <a:r>
              <a:rPr lang="ru-RU" altLang="ru-RU" sz="2000">
                <a:solidFill>
                  <a:srgbClr val="003300"/>
                </a:solidFill>
              </a:rPr>
              <a:t>результату (продукту, рынку, потребителю), повысилось качество, выросла прибыль.</a:t>
            </a:r>
          </a:p>
          <a:p>
            <a:endParaRPr lang="ru-RU" altLang="ru-RU" sz="2000">
              <a:solidFill>
                <a:srgbClr val="003300"/>
              </a:solidFill>
            </a:endParaRPr>
          </a:p>
        </p:txBody>
      </p:sp>
      <p:sp>
        <p:nvSpPr>
          <p:cNvPr id="67587" name="Прямоугольник 2"/>
          <p:cNvSpPr>
            <a:spLocks noChangeArrowheads="1"/>
          </p:cNvSpPr>
          <p:nvPr/>
        </p:nvSpPr>
        <p:spPr bwMode="auto">
          <a:xfrm>
            <a:off x="179388" y="5589588"/>
            <a:ext cx="8785225" cy="830262"/>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Компании получили возможность применять в качестве стратегии роста – </a:t>
            </a:r>
            <a:r>
              <a:rPr lang="ru-RU" altLang="ru-RU" sz="2400" b="1" i="1">
                <a:solidFill>
                  <a:srgbClr val="99CC00"/>
                </a:solidFill>
              </a:rPr>
              <a:t>стратегию диверсификации</a:t>
            </a:r>
            <a:r>
              <a:rPr lang="ru-RU" altLang="ru-RU" sz="2400" b="1">
                <a:solidFill>
                  <a:srgbClr val="99CC00"/>
                </a:solidFill>
              </a:rPr>
              <a:t> </a:t>
            </a:r>
          </a:p>
        </p:txBody>
      </p:sp>
      <p:sp>
        <p:nvSpPr>
          <p:cNvPr id="6758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758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8EC5DF0-1D74-4A74-B893-545373B5B991}" type="slidenum">
              <a:rPr lang="ru-RU" altLang="ru-RU" sz="800" smtClean="0">
                <a:solidFill>
                  <a:srgbClr val="003300"/>
                </a:solidFill>
                <a:latin typeface="Arial" charset="0"/>
                <a:cs typeface="Arial" charset="0"/>
              </a:rPr>
              <a:pPr fontAlgn="base">
                <a:spcBef>
                  <a:spcPct val="0"/>
                </a:spcBef>
                <a:spcAft>
                  <a:spcPct val="0"/>
                </a:spcAft>
              </a:pPr>
              <a:t>65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0"/>
          <p:cNvSpPr>
            <a:spLocks noChangeArrowheads="1"/>
          </p:cNvSpPr>
          <p:nvPr/>
        </p:nvSpPr>
        <p:spPr bwMode="auto">
          <a:xfrm>
            <a:off x="0" y="44450"/>
            <a:ext cx="184150" cy="368300"/>
          </a:xfrm>
          <a:prstGeom prst="rect">
            <a:avLst/>
          </a:prstGeom>
          <a:noFill/>
          <a:ln w="9525">
            <a:noFill/>
            <a:miter lim="800000"/>
            <a:headEnd/>
            <a:tailEnd/>
          </a:ln>
        </p:spPr>
        <p:txBody>
          <a:bodyPr wrap="none" anchor="ctr">
            <a:spAutoFit/>
          </a:bodyPr>
          <a:lstStyle/>
          <a:p>
            <a:pPr eaLnBrk="0" hangingPunct="0"/>
            <a:endParaRPr lang="ru-RU" altLang="ru-RU">
              <a:solidFill>
                <a:srgbClr val="003300"/>
              </a:solidFill>
            </a:endParaRPr>
          </a:p>
        </p:txBody>
      </p:sp>
      <p:sp>
        <p:nvSpPr>
          <p:cNvPr id="68611" name="Rectangle 31"/>
          <p:cNvSpPr>
            <a:spLocks noChangeArrowheads="1"/>
          </p:cNvSpPr>
          <p:nvPr/>
        </p:nvSpPr>
        <p:spPr bwMode="auto">
          <a:xfrm>
            <a:off x="0" y="273050"/>
            <a:ext cx="184150" cy="368300"/>
          </a:xfrm>
          <a:prstGeom prst="rect">
            <a:avLst/>
          </a:prstGeom>
          <a:noFill/>
          <a:ln w="9525">
            <a:noFill/>
            <a:miter lim="800000"/>
            <a:headEnd/>
            <a:tailEnd/>
          </a:ln>
        </p:spPr>
        <p:txBody>
          <a:bodyPr wrap="none" anchor="ctr">
            <a:spAutoFit/>
          </a:bodyPr>
          <a:lstStyle/>
          <a:p>
            <a:endParaRPr lang="ru-RU" altLang="ru-RU">
              <a:solidFill>
                <a:srgbClr val="003300"/>
              </a:solidFill>
            </a:endParaRPr>
          </a:p>
        </p:txBody>
      </p:sp>
      <p:sp>
        <p:nvSpPr>
          <p:cNvPr id="68612" name="Rectangle 43"/>
          <p:cNvSpPr>
            <a:spLocks noChangeArrowheads="1"/>
          </p:cNvSpPr>
          <p:nvPr/>
        </p:nvSpPr>
        <p:spPr bwMode="auto">
          <a:xfrm>
            <a:off x="0" y="4159250"/>
            <a:ext cx="184150" cy="368300"/>
          </a:xfrm>
          <a:prstGeom prst="rect">
            <a:avLst/>
          </a:prstGeom>
          <a:noFill/>
          <a:ln w="9525">
            <a:noFill/>
            <a:miter lim="800000"/>
            <a:headEnd/>
            <a:tailEnd/>
          </a:ln>
        </p:spPr>
        <p:txBody>
          <a:bodyPr wrap="none" anchor="ctr">
            <a:spAutoFit/>
          </a:bodyPr>
          <a:lstStyle/>
          <a:p>
            <a:pPr eaLnBrk="0" hangingPunct="0"/>
            <a:endParaRPr lang="ru-RU" altLang="ru-RU">
              <a:solidFill>
                <a:srgbClr val="003300"/>
              </a:solidFill>
            </a:endParaRPr>
          </a:p>
        </p:txBody>
      </p:sp>
      <p:sp>
        <p:nvSpPr>
          <p:cNvPr id="68613" name="TextBox 1"/>
          <p:cNvSpPr txBox="1">
            <a:spLocks noChangeArrowheads="1"/>
          </p:cNvSpPr>
          <p:nvPr/>
        </p:nvSpPr>
        <p:spPr bwMode="auto">
          <a:xfrm>
            <a:off x="7938" y="0"/>
            <a:ext cx="9136062" cy="4094163"/>
          </a:xfrm>
          <a:prstGeom prst="rect">
            <a:avLst/>
          </a:prstGeom>
          <a:noFill/>
          <a:ln w="9525">
            <a:noFill/>
            <a:miter lim="800000"/>
            <a:headEnd/>
            <a:tailEnd/>
          </a:ln>
        </p:spPr>
        <p:txBody>
          <a:bodyPr>
            <a:spAutoFit/>
          </a:bodyPr>
          <a:lstStyle/>
          <a:p>
            <a:pPr algn="ctr"/>
            <a:r>
              <a:rPr lang="ru-RU" altLang="ru-RU" sz="2000" b="1">
                <a:solidFill>
                  <a:srgbClr val="669900"/>
                </a:solidFill>
              </a:rPr>
              <a:t>НЕДОСТАТКИ  ОБЪЕКТНОЙ  ОРГАНИЗАЦИИ:</a:t>
            </a:r>
          </a:p>
          <a:p>
            <a:pPr algn="ctr"/>
            <a:endParaRPr lang="ru-RU" altLang="ru-RU" sz="1000" b="1">
              <a:solidFill>
                <a:srgbClr val="003300"/>
              </a:solidFill>
            </a:endParaRPr>
          </a:p>
          <a:p>
            <a:pPr>
              <a:buFont typeface="Arial" charset="0"/>
              <a:buChar char="•"/>
            </a:pPr>
            <a:r>
              <a:rPr lang="ru-RU" altLang="ru-RU" sz="2000">
                <a:solidFill>
                  <a:srgbClr val="003300"/>
                </a:solidFill>
              </a:rPr>
              <a:t> Снижение компетенции центра и подразделений (руководители стали заниматься стратегическим планированием);</a:t>
            </a:r>
          </a:p>
          <a:p>
            <a:pPr algn="ctr"/>
            <a:endParaRPr lang="ru-RU" altLang="ru-RU" sz="1000" b="1">
              <a:solidFill>
                <a:srgbClr val="003300"/>
              </a:solidFill>
            </a:endParaRPr>
          </a:p>
          <a:p>
            <a:pPr>
              <a:buFont typeface="Arial" charset="0"/>
              <a:buChar char="•"/>
            </a:pPr>
            <a:r>
              <a:rPr lang="ru-RU" altLang="ru-RU" sz="2000">
                <a:solidFill>
                  <a:srgbClr val="003300"/>
                </a:solidFill>
              </a:rPr>
              <a:t> Распыление ресурсов;</a:t>
            </a:r>
          </a:p>
          <a:p>
            <a:pPr algn="ctr"/>
            <a:endParaRPr lang="ru-RU" altLang="ru-RU" sz="1000" b="1">
              <a:solidFill>
                <a:srgbClr val="003300"/>
              </a:solidFill>
            </a:endParaRPr>
          </a:p>
          <a:p>
            <a:pPr>
              <a:buFont typeface="Arial" charset="0"/>
              <a:buChar char="•"/>
            </a:pPr>
            <a:r>
              <a:rPr lang="ru-RU" altLang="ru-RU" sz="2000">
                <a:solidFill>
                  <a:srgbClr val="003300"/>
                </a:solidFill>
              </a:rPr>
              <a:t> Групповой эгоизм и преувеличение конкуренции между направлениями (погоня за краткосрочными целями);</a:t>
            </a:r>
          </a:p>
          <a:p>
            <a:pPr algn="ctr"/>
            <a:endParaRPr lang="ru-RU" altLang="ru-RU" sz="1000" b="1">
              <a:solidFill>
                <a:srgbClr val="003300"/>
              </a:solidFill>
            </a:endParaRPr>
          </a:p>
          <a:p>
            <a:pPr>
              <a:buFont typeface="Arial" charset="0"/>
              <a:buChar char="•"/>
            </a:pPr>
            <a:r>
              <a:rPr lang="ru-RU" altLang="ru-RU" sz="2000">
                <a:solidFill>
                  <a:srgbClr val="003300"/>
                </a:solidFill>
              </a:rPr>
              <a:t> Потеря идентификации с предприятием;</a:t>
            </a:r>
          </a:p>
          <a:p>
            <a:pPr algn="ctr"/>
            <a:endParaRPr lang="ru-RU" altLang="ru-RU" sz="1000" b="1">
              <a:solidFill>
                <a:srgbClr val="003300"/>
              </a:solidFill>
            </a:endParaRPr>
          </a:p>
          <a:p>
            <a:pPr>
              <a:buFont typeface="Arial" charset="0"/>
              <a:buChar char="•"/>
            </a:pPr>
            <a:r>
              <a:rPr lang="ru-RU" altLang="ru-RU" sz="2000">
                <a:solidFill>
                  <a:srgbClr val="003300"/>
                </a:solidFill>
              </a:rPr>
              <a:t> Высокие затраты по структурным направлениям (рост управленческого персонала по направлениям);</a:t>
            </a:r>
          </a:p>
          <a:p>
            <a:pPr algn="ctr"/>
            <a:endParaRPr lang="ru-RU" altLang="ru-RU" sz="1000" b="1">
              <a:solidFill>
                <a:srgbClr val="003300"/>
              </a:solidFill>
            </a:endParaRPr>
          </a:p>
          <a:p>
            <a:pPr>
              <a:buFont typeface="Arial" charset="0"/>
              <a:buChar char="•"/>
            </a:pPr>
            <a:r>
              <a:rPr lang="ru-RU" altLang="ru-RU" sz="2000">
                <a:solidFill>
                  <a:srgbClr val="003300"/>
                </a:solidFill>
              </a:rPr>
              <a:t> Повышенные расходы на информацию.</a:t>
            </a:r>
          </a:p>
        </p:txBody>
      </p:sp>
      <p:sp>
        <p:nvSpPr>
          <p:cNvPr id="68614" name="Прямоугольник 35"/>
          <p:cNvSpPr>
            <a:spLocks noChangeArrowheads="1"/>
          </p:cNvSpPr>
          <p:nvPr/>
        </p:nvSpPr>
        <p:spPr bwMode="auto">
          <a:xfrm>
            <a:off x="284163" y="4343400"/>
            <a:ext cx="8713787" cy="2308225"/>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Объектная организация эффективна там, где </a:t>
            </a:r>
            <a:r>
              <a:rPr lang="ru-RU" altLang="ru-RU" sz="2400" b="1">
                <a:solidFill>
                  <a:srgbClr val="669900"/>
                </a:solidFill>
              </a:rPr>
              <a:t>производство слабо подвержено колебаниям рынка, мало зависит от технологических нововведений</a:t>
            </a:r>
            <a:r>
              <a:rPr lang="ru-RU" altLang="ru-RU" sz="2400">
                <a:solidFill>
                  <a:srgbClr val="669900"/>
                </a:solidFill>
              </a:rPr>
              <a:t>, </a:t>
            </a:r>
            <a:r>
              <a:rPr lang="ru-RU" altLang="ru-RU" sz="2400">
                <a:solidFill>
                  <a:srgbClr val="003300"/>
                </a:solidFill>
              </a:rPr>
              <a:t>поскольку в основе схемы, по-прежнему, лежит </a:t>
            </a:r>
            <a:r>
              <a:rPr lang="ru-RU" altLang="ru-RU" sz="2400" b="1">
                <a:solidFill>
                  <a:srgbClr val="669900"/>
                </a:solidFill>
              </a:rPr>
              <a:t>механистический подход </a:t>
            </a:r>
            <a:r>
              <a:rPr lang="ru-RU" altLang="ru-RU" sz="2400">
                <a:solidFill>
                  <a:srgbClr val="003300"/>
                </a:solidFill>
              </a:rPr>
              <a:t>во взаимоотношениях с </a:t>
            </a:r>
            <a:r>
              <a:rPr lang="ru-RU" altLang="ru-RU" sz="2400" b="1">
                <a:solidFill>
                  <a:srgbClr val="669900"/>
                </a:solidFill>
              </a:rPr>
              <a:t>внешней средой</a:t>
            </a:r>
            <a:r>
              <a:rPr lang="ru-RU" altLang="ru-RU" sz="2400">
                <a:solidFill>
                  <a:srgbClr val="003300"/>
                </a:solidFill>
              </a:rPr>
              <a:t>.</a:t>
            </a:r>
          </a:p>
        </p:txBody>
      </p:sp>
      <p:sp>
        <p:nvSpPr>
          <p:cNvPr id="6861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861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7745E03-011D-437F-A7FB-65763DB8DAED}" type="slidenum">
              <a:rPr lang="ru-RU" altLang="ru-RU" sz="800" smtClean="0">
                <a:solidFill>
                  <a:srgbClr val="003300"/>
                </a:solidFill>
                <a:latin typeface="Arial" charset="0"/>
                <a:cs typeface="Arial" charset="0"/>
              </a:rPr>
              <a:pPr fontAlgn="base">
                <a:spcBef>
                  <a:spcPct val="0"/>
                </a:spcBef>
                <a:spcAft>
                  <a:spcPct val="0"/>
                </a:spcAft>
              </a:pPr>
              <a:t>66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Прямоугольник 1"/>
          <p:cNvSpPr>
            <a:spLocks noChangeArrowheads="1"/>
          </p:cNvSpPr>
          <p:nvPr/>
        </p:nvSpPr>
        <p:spPr bwMode="auto">
          <a:xfrm>
            <a:off x="107950" y="1052513"/>
            <a:ext cx="8856663" cy="4894262"/>
          </a:xfrm>
          <a:prstGeom prst="rect">
            <a:avLst/>
          </a:prstGeom>
          <a:noFill/>
          <a:ln w="9525">
            <a:noFill/>
            <a:miter lim="800000"/>
            <a:headEnd/>
            <a:tailEnd/>
          </a:ln>
        </p:spPr>
        <p:txBody>
          <a:bodyPr>
            <a:spAutoFit/>
          </a:bodyPr>
          <a:lstStyle/>
          <a:p>
            <a:pPr algn="ctr"/>
            <a:r>
              <a:rPr lang="ru-RU" altLang="ru-RU" sz="2400">
                <a:solidFill>
                  <a:srgbClr val="003300"/>
                </a:solidFill>
              </a:rPr>
              <a:t>Возникновение  матричных  организаций  явилось  реакцией компаний на усложнение факторов внешней среды, попыткой сбалансировать компромисс между ориентацией работ по ресурсам и по продукту. </a:t>
            </a:r>
          </a:p>
          <a:p>
            <a:pPr algn="ctr"/>
            <a:endParaRPr lang="ru-RU" altLang="ru-RU" sz="2400">
              <a:solidFill>
                <a:srgbClr val="003300"/>
              </a:solidFill>
            </a:endParaRPr>
          </a:p>
          <a:p>
            <a:pPr algn="ctr"/>
            <a:r>
              <a:rPr lang="ru-RU" altLang="ru-RU" sz="2400">
                <a:solidFill>
                  <a:srgbClr val="003300"/>
                </a:solidFill>
              </a:rPr>
              <a:t>Матричные организации создаются, когда требуется получить высококачественный результат по </a:t>
            </a:r>
            <a:r>
              <a:rPr lang="ru-RU" altLang="ru-RU" sz="2400" b="1">
                <a:solidFill>
                  <a:srgbClr val="669900"/>
                </a:solidFill>
              </a:rPr>
              <a:t>большому</a:t>
            </a:r>
            <a:r>
              <a:rPr lang="ru-RU" altLang="ru-RU" sz="2400" b="1">
                <a:solidFill>
                  <a:srgbClr val="003300"/>
                </a:solidFill>
              </a:rPr>
              <a:t> </a:t>
            </a:r>
            <a:r>
              <a:rPr lang="ru-RU" altLang="ru-RU" sz="2400" b="1">
                <a:solidFill>
                  <a:srgbClr val="669900"/>
                </a:solidFill>
              </a:rPr>
              <a:t>количеству проектов </a:t>
            </a:r>
            <a:r>
              <a:rPr lang="ru-RU" altLang="ru-RU" sz="2400">
                <a:solidFill>
                  <a:srgbClr val="003300"/>
                </a:solidFill>
              </a:rPr>
              <a:t>при </a:t>
            </a:r>
            <a:r>
              <a:rPr lang="ru-RU" altLang="ru-RU" sz="2400" b="1">
                <a:solidFill>
                  <a:srgbClr val="669900"/>
                </a:solidFill>
              </a:rPr>
              <a:t>большой сложности работ</a:t>
            </a:r>
            <a:r>
              <a:rPr lang="ru-RU" altLang="ru-RU" sz="2400">
                <a:solidFill>
                  <a:srgbClr val="003300"/>
                </a:solidFill>
              </a:rPr>
              <a:t>.</a:t>
            </a:r>
          </a:p>
          <a:p>
            <a:pPr algn="ctr"/>
            <a:endParaRPr lang="ru-RU" altLang="ru-RU" sz="2400">
              <a:solidFill>
                <a:srgbClr val="003300"/>
              </a:solidFill>
            </a:endParaRPr>
          </a:p>
          <a:p>
            <a:pPr algn="ctr"/>
            <a:r>
              <a:rPr lang="ru-RU" altLang="ru-RU" sz="2400" b="1">
                <a:solidFill>
                  <a:srgbClr val="669900"/>
                </a:solidFill>
              </a:rPr>
              <a:t>Функциональные подразделения</a:t>
            </a:r>
            <a:r>
              <a:rPr lang="ru-RU" altLang="ru-RU" sz="2400">
                <a:solidFill>
                  <a:srgbClr val="669900"/>
                </a:solidFill>
              </a:rPr>
              <a:t> </a:t>
            </a:r>
            <a:r>
              <a:rPr lang="ru-RU" altLang="ru-RU" sz="2400">
                <a:solidFill>
                  <a:srgbClr val="003300"/>
                </a:solidFill>
              </a:rPr>
              <a:t>перераспределяются по </a:t>
            </a:r>
            <a:r>
              <a:rPr lang="ru-RU" altLang="ru-RU" sz="2400" b="1">
                <a:solidFill>
                  <a:srgbClr val="669900"/>
                </a:solidFill>
              </a:rPr>
              <a:t>объектам</a:t>
            </a:r>
            <a:r>
              <a:rPr lang="ru-RU" altLang="ru-RU" sz="2400">
                <a:solidFill>
                  <a:srgbClr val="669900"/>
                </a:solidFill>
              </a:rPr>
              <a:t> </a:t>
            </a:r>
            <a:r>
              <a:rPr lang="ru-RU" altLang="ru-RU" sz="2400">
                <a:solidFill>
                  <a:srgbClr val="003300"/>
                </a:solidFill>
              </a:rPr>
              <a:t>(группам клиентов) и работают как самостоятельные единицы, подразделяющиеся, в свою очередь, на исполнительские подразделения.</a:t>
            </a:r>
          </a:p>
        </p:txBody>
      </p:sp>
      <p:sp>
        <p:nvSpPr>
          <p:cNvPr id="69635" name="Rectangle 35"/>
          <p:cNvSpPr>
            <a:spLocks noChangeArrowheads="1"/>
          </p:cNvSpPr>
          <p:nvPr/>
        </p:nvSpPr>
        <p:spPr bwMode="auto">
          <a:xfrm>
            <a:off x="0" y="149225"/>
            <a:ext cx="7802563" cy="615950"/>
          </a:xfrm>
          <a:prstGeom prst="rect">
            <a:avLst/>
          </a:prstGeom>
          <a:noFill/>
          <a:ln w="9525">
            <a:noFill/>
            <a:miter lim="800000"/>
            <a:headEnd/>
            <a:tailEnd/>
          </a:ln>
        </p:spPr>
        <p:txBody>
          <a:bodyPr wrap="none" anchor="ctr">
            <a:spAutoFit/>
          </a:bodyPr>
          <a:lstStyle/>
          <a:p>
            <a:pPr eaLnBrk="0" hangingPunct="0"/>
            <a:r>
              <a:rPr lang="ru-RU" altLang="ru-RU" sz="1600">
                <a:solidFill>
                  <a:srgbClr val="003300"/>
                </a:solidFill>
              </a:rPr>
              <a:t>                                                                                                                                    </a:t>
            </a:r>
            <a:endParaRPr lang="ru-RU" altLang="ru-RU" sz="900">
              <a:solidFill>
                <a:srgbClr val="003300"/>
              </a:solidFill>
            </a:endParaRPr>
          </a:p>
          <a:p>
            <a:pPr eaLnBrk="0" hangingPunct="0"/>
            <a:endParaRPr lang="ru-RU" altLang="ru-RU">
              <a:solidFill>
                <a:srgbClr val="003300"/>
              </a:solidFill>
            </a:endParaRPr>
          </a:p>
        </p:txBody>
      </p:sp>
      <p:sp>
        <p:nvSpPr>
          <p:cNvPr id="69636" name="Прямоугольник 70"/>
          <p:cNvSpPr>
            <a:spLocks noChangeArrowheads="1"/>
          </p:cNvSpPr>
          <p:nvPr/>
        </p:nvSpPr>
        <p:spPr bwMode="auto">
          <a:xfrm>
            <a:off x="2124075" y="260350"/>
            <a:ext cx="4968875" cy="400050"/>
          </a:xfrm>
          <a:prstGeom prst="rect">
            <a:avLst/>
          </a:prstGeom>
          <a:noFill/>
          <a:ln w="9525">
            <a:noFill/>
            <a:miter lim="800000"/>
            <a:headEnd/>
            <a:tailEnd/>
          </a:ln>
        </p:spPr>
        <p:txBody>
          <a:bodyPr>
            <a:spAutoFit/>
          </a:bodyPr>
          <a:lstStyle/>
          <a:p>
            <a:pPr algn="just"/>
            <a:r>
              <a:rPr lang="ru-RU" altLang="ru-RU" sz="2000" b="1">
                <a:solidFill>
                  <a:srgbClr val="003300"/>
                </a:solidFill>
              </a:rPr>
              <a:t>4</a:t>
            </a:r>
            <a:r>
              <a:rPr lang="en-US" altLang="ru-RU" sz="2000" b="1">
                <a:solidFill>
                  <a:srgbClr val="003300"/>
                </a:solidFill>
              </a:rPr>
              <a:t>. </a:t>
            </a:r>
            <a:r>
              <a:rPr lang="ru-RU" altLang="ru-RU" sz="2000" b="1">
                <a:solidFill>
                  <a:srgbClr val="003300"/>
                </a:solidFill>
              </a:rPr>
              <a:t>   </a:t>
            </a:r>
            <a:r>
              <a:rPr lang="ru-RU" altLang="ru-RU" sz="2000" b="1" i="1" u="sng">
                <a:solidFill>
                  <a:srgbClr val="99CC00"/>
                </a:solidFill>
              </a:rPr>
              <a:t>МАТРИЧНЫЕ ОРГАНИЗАЦИИ </a:t>
            </a:r>
            <a:endParaRPr lang="ru-RU" altLang="ru-RU" sz="2000">
              <a:solidFill>
                <a:srgbClr val="99CC00"/>
              </a:solidFill>
            </a:endParaRPr>
          </a:p>
        </p:txBody>
      </p:sp>
      <p:sp>
        <p:nvSpPr>
          <p:cNvPr id="5" name="Прямоугольник 4"/>
          <p:cNvSpPr/>
          <p:nvPr/>
        </p:nvSpPr>
        <p:spPr>
          <a:xfrm>
            <a:off x="2124075" y="260350"/>
            <a:ext cx="360363" cy="358775"/>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6963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6963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CF37343-6759-45D6-8A4C-C4432EBC15D3}" type="slidenum">
              <a:rPr lang="ru-RU" altLang="ru-RU" sz="800" smtClean="0">
                <a:solidFill>
                  <a:srgbClr val="003300"/>
                </a:solidFill>
                <a:latin typeface="Arial" charset="0"/>
                <a:cs typeface="Arial" charset="0"/>
              </a:rPr>
              <a:pPr fontAlgn="base">
                <a:spcBef>
                  <a:spcPct val="0"/>
                </a:spcBef>
                <a:spcAft>
                  <a:spcPct val="0"/>
                </a:spcAft>
              </a:pPr>
              <a:t>67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2"/>
          <p:cNvSpPr txBox="1">
            <a:spLocks noChangeArrowheads="1"/>
          </p:cNvSpPr>
          <p:nvPr/>
        </p:nvSpPr>
        <p:spPr bwMode="auto">
          <a:xfrm>
            <a:off x="107950" y="115888"/>
            <a:ext cx="8856663" cy="4524375"/>
          </a:xfrm>
          <a:prstGeom prst="rect">
            <a:avLst/>
          </a:prstGeom>
          <a:noFill/>
          <a:ln w="9525">
            <a:noFill/>
            <a:miter lim="800000"/>
            <a:headEnd/>
            <a:tailEnd/>
          </a:ln>
        </p:spPr>
        <p:txBody>
          <a:bodyPr>
            <a:spAutoFit/>
          </a:bodyPr>
          <a:lstStyle/>
          <a:p>
            <a:pPr algn="just"/>
            <a:r>
              <a:rPr lang="ru-RU" altLang="ru-RU" sz="2400" b="1">
                <a:solidFill>
                  <a:srgbClr val="669900"/>
                </a:solidFill>
              </a:rPr>
              <a:t>Отличительная черта матриц</a:t>
            </a:r>
            <a:r>
              <a:rPr lang="en-US" altLang="ru-RU" sz="2400" b="1">
                <a:solidFill>
                  <a:srgbClr val="669900"/>
                </a:solidFill>
              </a:rPr>
              <a:t>:</a:t>
            </a:r>
            <a:r>
              <a:rPr lang="ru-RU" altLang="ru-RU" sz="2400" b="1">
                <a:solidFill>
                  <a:srgbClr val="669900"/>
                </a:solidFill>
              </a:rPr>
              <a:t> </a:t>
            </a:r>
          </a:p>
          <a:p>
            <a:pPr algn="just"/>
            <a:endParaRPr lang="ru-RU" altLang="ru-RU" sz="2400" b="1">
              <a:solidFill>
                <a:srgbClr val="003300"/>
              </a:solidFill>
            </a:endParaRPr>
          </a:p>
          <a:p>
            <a:pPr algn="ctr"/>
            <a:r>
              <a:rPr lang="ru-RU" altLang="ru-RU" sz="2400">
                <a:solidFill>
                  <a:srgbClr val="003300"/>
                </a:solidFill>
              </a:rPr>
              <a:t>наличие у работников </a:t>
            </a:r>
            <a:r>
              <a:rPr lang="ru-RU" altLang="ru-RU" sz="2400" b="1">
                <a:solidFill>
                  <a:srgbClr val="669900"/>
                </a:solidFill>
              </a:rPr>
              <a:t>двух</a:t>
            </a:r>
            <a:r>
              <a:rPr lang="ru-RU" altLang="ru-RU" sz="2400">
                <a:solidFill>
                  <a:srgbClr val="003300"/>
                </a:solidFill>
              </a:rPr>
              <a:t> начальников с равными правами (функциональный и продуктовый).</a:t>
            </a:r>
            <a:endParaRPr lang="en-US" altLang="ru-RU" sz="2400">
              <a:solidFill>
                <a:srgbClr val="003300"/>
              </a:solidFill>
            </a:endParaRPr>
          </a:p>
          <a:p>
            <a:pPr algn="just"/>
            <a:r>
              <a:rPr lang="ru-RU" altLang="ru-RU" sz="2400">
                <a:solidFill>
                  <a:srgbClr val="003300"/>
                </a:solidFill>
              </a:rPr>
              <a:t> </a:t>
            </a:r>
          </a:p>
          <a:p>
            <a:pPr algn="just"/>
            <a:r>
              <a:rPr lang="ru-RU" altLang="ru-RU" sz="2400" b="1" i="1" u="sng">
                <a:solidFill>
                  <a:srgbClr val="99CC00"/>
                </a:solidFill>
              </a:rPr>
              <a:t>Функциональное</a:t>
            </a:r>
            <a:r>
              <a:rPr lang="ru-RU" altLang="ru-RU" sz="2400" b="1" u="sng">
                <a:solidFill>
                  <a:srgbClr val="99CC00"/>
                </a:solidFill>
              </a:rPr>
              <a:t> </a:t>
            </a:r>
            <a:r>
              <a:rPr lang="ru-RU" altLang="ru-RU" sz="2400">
                <a:solidFill>
                  <a:srgbClr val="003300"/>
                </a:solidFill>
              </a:rPr>
              <a:t>направление отвечает за техническое обеспечение  работы (спецификации, персонал, технология и т.п.): </a:t>
            </a:r>
            <a:r>
              <a:rPr lang="ru-RU" altLang="ru-RU" sz="2400" b="1">
                <a:solidFill>
                  <a:srgbClr val="669900"/>
                </a:solidFill>
              </a:rPr>
              <a:t>как хорошо работа выполняется. </a:t>
            </a:r>
            <a:endParaRPr lang="ru-RU" altLang="ru-RU" sz="2400">
              <a:solidFill>
                <a:srgbClr val="669900"/>
              </a:solidFill>
            </a:endParaRPr>
          </a:p>
          <a:p>
            <a:pPr algn="just"/>
            <a:endParaRPr lang="ru-RU" altLang="ru-RU" sz="2400" b="1" i="1">
              <a:solidFill>
                <a:srgbClr val="003300"/>
              </a:solidFill>
            </a:endParaRPr>
          </a:p>
          <a:p>
            <a:pPr algn="just"/>
            <a:r>
              <a:rPr lang="ru-RU" altLang="ru-RU" sz="2400" b="1" i="1" u="sng">
                <a:solidFill>
                  <a:srgbClr val="99CC00"/>
                </a:solidFill>
              </a:rPr>
              <a:t>Продуктовое</a:t>
            </a:r>
            <a:r>
              <a:rPr lang="ru-RU" altLang="ru-RU" sz="2400" b="1" i="1">
                <a:solidFill>
                  <a:srgbClr val="003300"/>
                </a:solidFill>
              </a:rPr>
              <a:t> </a:t>
            </a:r>
            <a:r>
              <a:rPr lang="ru-RU" altLang="ru-RU" sz="2400">
                <a:solidFill>
                  <a:srgbClr val="003300"/>
                </a:solidFill>
              </a:rPr>
              <a:t>(административное) направление отвечает за организацию работы и достижение целей: </a:t>
            </a:r>
            <a:r>
              <a:rPr lang="ru-RU" altLang="ru-RU" sz="2400" b="1">
                <a:solidFill>
                  <a:srgbClr val="669900"/>
                </a:solidFill>
              </a:rPr>
              <a:t>какая работа сделана и во сколько это обошлось.</a:t>
            </a:r>
            <a:endParaRPr lang="ru-RU" altLang="ru-RU" sz="2400">
              <a:solidFill>
                <a:srgbClr val="669900"/>
              </a:solidFill>
            </a:endParaRPr>
          </a:p>
        </p:txBody>
      </p:sp>
      <p:sp>
        <p:nvSpPr>
          <p:cNvPr id="70659" name="Прямоугольник 3"/>
          <p:cNvSpPr>
            <a:spLocks noChangeArrowheads="1"/>
          </p:cNvSpPr>
          <p:nvPr/>
        </p:nvSpPr>
        <p:spPr bwMode="auto">
          <a:xfrm>
            <a:off x="611188" y="5013325"/>
            <a:ext cx="7705725" cy="1200150"/>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Баланс власти достигается за счет переплетения вертикальной (административной) и горизонтальной (технической) частями.</a:t>
            </a:r>
          </a:p>
        </p:txBody>
      </p:sp>
      <p:sp>
        <p:nvSpPr>
          <p:cNvPr id="706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06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D3CB4EF-B964-440B-B47E-CE80F5F8FE82}" type="slidenum">
              <a:rPr lang="ru-RU" altLang="ru-RU" sz="800" smtClean="0">
                <a:solidFill>
                  <a:srgbClr val="003300"/>
                </a:solidFill>
                <a:latin typeface="Arial" charset="0"/>
                <a:cs typeface="Arial" charset="0"/>
              </a:rPr>
              <a:pPr fontAlgn="base">
                <a:spcBef>
                  <a:spcPct val="0"/>
                </a:spcBef>
                <a:spcAft>
                  <a:spcPct val="0"/>
                </a:spcAft>
              </a:pPr>
              <a:t>68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Прямоугольник 10"/>
          <p:cNvSpPr>
            <a:spLocks noChangeArrowheads="1"/>
          </p:cNvSpPr>
          <p:nvPr/>
        </p:nvSpPr>
        <p:spPr bwMode="auto">
          <a:xfrm>
            <a:off x="1631950" y="2060575"/>
            <a:ext cx="2054225" cy="584200"/>
          </a:xfrm>
          <a:prstGeom prst="rect">
            <a:avLst/>
          </a:prstGeom>
          <a:noFill/>
          <a:ln w="9525">
            <a:noFill/>
            <a:miter lim="800000"/>
            <a:headEnd/>
            <a:tailEnd/>
          </a:ln>
        </p:spPr>
        <p:txBody>
          <a:bodyPr wrap="none">
            <a:spAutoFit/>
          </a:bodyPr>
          <a:lstStyle/>
          <a:p>
            <a:pPr algn="ctr"/>
            <a:r>
              <a:rPr lang="ru-RU" altLang="ru-RU" sz="1600" b="1">
                <a:solidFill>
                  <a:srgbClr val="669900"/>
                </a:solidFill>
              </a:rPr>
              <a:t>Исполнительские </a:t>
            </a:r>
          </a:p>
          <a:p>
            <a:pPr algn="ctr"/>
            <a:r>
              <a:rPr lang="ru-RU" altLang="ru-RU" sz="1600" b="1">
                <a:solidFill>
                  <a:srgbClr val="669900"/>
                </a:solidFill>
              </a:rPr>
              <a:t>подразделения</a:t>
            </a:r>
            <a:endParaRPr lang="ru-RU" altLang="ru-RU" sz="1600">
              <a:solidFill>
                <a:srgbClr val="669900"/>
              </a:solidFill>
            </a:endParaRPr>
          </a:p>
        </p:txBody>
      </p:sp>
      <p:sp>
        <p:nvSpPr>
          <p:cNvPr id="71683" name="Прямоугольник 11"/>
          <p:cNvSpPr>
            <a:spLocks noChangeArrowheads="1"/>
          </p:cNvSpPr>
          <p:nvPr/>
        </p:nvSpPr>
        <p:spPr bwMode="auto">
          <a:xfrm>
            <a:off x="3851275" y="2205038"/>
            <a:ext cx="1296988"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Проект  1</a:t>
            </a:r>
            <a:endParaRPr lang="ru-RU" altLang="ru-RU" sz="1600">
              <a:solidFill>
                <a:srgbClr val="003300"/>
              </a:solidFill>
            </a:endParaRPr>
          </a:p>
        </p:txBody>
      </p:sp>
      <p:sp>
        <p:nvSpPr>
          <p:cNvPr id="71684" name="Прямоугольник 12"/>
          <p:cNvSpPr>
            <a:spLocks noChangeArrowheads="1"/>
          </p:cNvSpPr>
          <p:nvPr/>
        </p:nvSpPr>
        <p:spPr bwMode="auto">
          <a:xfrm>
            <a:off x="5357813" y="2214563"/>
            <a:ext cx="1295400"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Проект  2</a:t>
            </a:r>
            <a:endParaRPr lang="ru-RU" altLang="ru-RU" sz="1600">
              <a:solidFill>
                <a:srgbClr val="003300"/>
              </a:solidFill>
            </a:endParaRPr>
          </a:p>
        </p:txBody>
      </p:sp>
      <p:sp>
        <p:nvSpPr>
          <p:cNvPr id="71685" name="Прямоугольник 13"/>
          <p:cNvSpPr>
            <a:spLocks noChangeArrowheads="1"/>
          </p:cNvSpPr>
          <p:nvPr/>
        </p:nvSpPr>
        <p:spPr bwMode="auto">
          <a:xfrm>
            <a:off x="6875463" y="2205038"/>
            <a:ext cx="1296987"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Проект  3</a:t>
            </a:r>
            <a:endParaRPr lang="ru-RU" altLang="ru-RU" sz="1600">
              <a:solidFill>
                <a:srgbClr val="003300"/>
              </a:solidFill>
            </a:endParaRPr>
          </a:p>
        </p:txBody>
      </p:sp>
      <p:cxnSp>
        <p:nvCxnSpPr>
          <p:cNvPr id="16" name="Прямая соединительная линия 15"/>
          <p:cNvCxnSpPr/>
          <p:nvPr/>
        </p:nvCxnSpPr>
        <p:spPr>
          <a:xfrm rot="5400000">
            <a:off x="-757238" y="3644901"/>
            <a:ext cx="38893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stCxn id="71683" idx="2"/>
          </p:cNvCxnSpPr>
          <p:nvPr/>
        </p:nvCxnSpPr>
        <p:spPr>
          <a:xfrm rot="16200000" flipH="1">
            <a:off x="2977356" y="4066382"/>
            <a:ext cx="3046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1187450" y="55895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1187450" y="49418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1187450" y="42926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1187450" y="36449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1187450" y="29972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1187450" y="1989138"/>
            <a:ext cx="640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3635375" y="29972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a:stCxn id="71684" idx="2"/>
          </p:cNvCxnSpPr>
          <p:nvPr/>
        </p:nvCxnSpPr>
        <p:spPr>
          <a:xfrm rot="5400000">
            <a:off x="4482306" y="4075907"/>
            <a:ext cx="3046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3635375" y="36449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3635375" y="42926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3635375" y="49418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3635375" y="55895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rot="5400000">
            <a:off x="4392613"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rot="5400000">
            <a:off x="5903913"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rot="5400000">
            <a:off x="7488238"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1187450" y="1700213"/>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04" name="Прямоугольник 42"/>
          <p:cNvSpPr>
            <a:spLocks noChangeArrowheads="1"/>
          </p:cNvSpPr>
          <p:nvPr/>
        </p:nvSpPr>
        <p:spPr bwMode="auto">
          <a:xfrm>
            <a:off x="1619250" y="333375"/>
            <a:ext cx="6046788" cy="461963"/>
          </a:xfrm>
          <a:prstGeom prst="rect">
            <a:avLst/>
          </a:prstGeom>
          <a:noFill/>
          <a:ln w="9525">
            <a:noFill/>
            <a:miter lim="800000"/>
            <a:headEnd/>
            <a:tailEnd/>
          </a:ln>
        </p:spPr>
        <p:txBody>
          <a:bodyPr wrap="none">
            <a:spAutoFit/>
          </a:bodyPr>
          <a:lstStyle/>
          <a:p>
            <a:pPr eaLnBrk="0" hangingPunct="0"/>
            <a:r>
              <a:rPr lang="ru-RU" altLang="ru-RU" sz="2400" b="1">
                <a:solidFill>
                  <a:srgbClr val="669900"/>
                </a:solidFill>
              </a:rPr>
              <a:t>Функционально-проектная матрица :  </a:t>
            </a:r>
            <a:endParaRPr lang="ru-RU" altLang="ru-RU" sz="2400">
              <a:solidFill>
                <a:srgbClr val="669900"/>
              </a:solidFill>
            </a:endParaRPr>
          </a:p>
        </p:txBody>
      </p:sp>
      <p:cxnSp>
        <p:nvCxnSpPr>
          <p:cNvPr id="49" name="Прямая соединительная линия 48"/>
          <p:cNvCxnSpPr/>
          <p:nvPr/>
        </p:nvCxnSpPr>
        <p:spPr>
          <a:xfrm rot="5400000">
            <a:off x="6073775" y="4087813"/>
            <a:ext cx="304641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0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170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FDBEDE5-EF19-44AD-B989-7EAF46BEEE74}" type="slidenum">
              <a:rPr lang="ru-RU" altLang="ru-RU" sz="800" smtClean="0">
                <a:solidFill>
                  <a:srgbClr val="003300"/>
                </a:solidFill>
                <a:latin typeface="Arial" charset="0"/>
                <a:cs typeface="Arial" charset="0"/>
              </a:rPr>
              <a:pPr fontAlgn="base">
                <a:spcBef>
                  <a:spcPct val="0"/>
                </a:spcBef>
                <a:spcAft>
                  <a:spcPct val="0"/>
                </a:spcAft>
              </a:pPr>
              <a:t>69</a:t>
            </a:fld>
            <a:endParaRPr lang="ru-RU" altLang="ru-RU" sz="800" smtClean="0">
              <a:solidFill>
                <a:srgbClr val="003300"/>
              </a:solidFill>
              <a:latin typeface="Arial" charset="0"/>
              <a:cs typeface="Arial" charset="0"/>
            </a:endParaRPr>
          </a:p>
        </p:txBody>
      </p:sp>
      <p:sp>
        <p:nvSpPr>
          <p:cNvPr id="71708" name="Прямоугольник 2"/>
          <p:cNvSpPr>
            <a:spLocks noChangeArrowheads="1"/>
          </p:cNvSpPr>
          <p:nvPr/>
        </p:nvSpPr>
        <p:spPr bwMode="auto">
          <a:xfrm>
            <a:off x="1476375" y="2708275"/>
            <a:ext cx="2159000"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Исследования</a:t>
            </a:r>
            <a:endParaRPr lang="ru-RU" altLang="ru-RU" sz="1600">
              <a:solidFill>
                <a:srgbClr val="003300"/>
              </a:solidFill>
            </a:endParaRPr>
          </a:p>
          <a:p>
            <a:pPr algn="ctr"/>
            <a:r>
              <a:rPr lang="ru-RU" altLang="ru-RU" sz="1600" b="1">
                <a:solidFill>
                  <a:srgbClr val="003300"/>
                </a:solidFill>
              </a:rPr>
              <a:t> и разработки</a:t>
            </a:r>
            <a:endParaRPr lang="ru-RU" altLang="ru-RU" sz="1600">
              <a:solidFill>
                <a:srgbClr val="003300"/>
              </a:solidFill>
            </a:endParaRPr>
          </a:p>
        </p:txBody>
      </p:sp>
      <p:sp>
        <p:nvSpPr>
          <p:cNvPr id="71709" name="Прямоугольник 3"/>
          <p:cNvSpPr>
            <a:spLocks noChangeArrowheads="1"/>
          </p:cNvSpPr>
          <p:nvPr/>
        </p:nvSpPr>
        <p:spPr bwMode="auto">
          <a:xfrm>
            <a:off x="1476375" y="3355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Снабжение</a:t>
            </a:r>
          </a:p>
          <a:p>
            <a:pPr algn="ctr"/>
            <a:endParaRPr lang="ru-RU" altLang="ru-RU" sz="800">
              <a:solidFill>
                <a:srgbClr val="003300"/>
              </a:solidFill>
            </a:endParaRPr>
          </a:p>
        </p:txBody>
      </p:sp>
      <p:sp>
        <p:nvSpPr>
          <p:cNvPr id="71710" name="Прямоугольник 5"/>
          <p:cNvSpPr>
            <a:spLocks noChangeArrowheads="1"/>
          </p:cNvSpPr>
          <p:nvPr/>
        </p:nvSpPr>
        <p:spPr bwMode="auto">
          <a:xfrm>
            <a:off x="1476375" y="40036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Производство</a:t>
            </a:r>
            <a:endParaRPr lang="ru-RU" altLang="ru-RU" sz="1600">
              <a:solidFill>
                <a:srgbClr val="003300"/>
              </a:solidFill>
            </a:endParaRPr>
          </a:p>
          <a:p>
            <a:pPr algn="ctr"/>
            <a:endParaRPr lang="ru-RU" altLang="ru-RU" sz="800">
              <a:solidFill>
                <a:srgbClr val="003300"/>
              </a:solidFill>
            </a:endParaRPr>
          </a:p>
        </p:txBody>
      </p:sp>
      <p:sp>
        <p:nvSpPr>
          <p:cNvPr id="71711" name="Прямоугольник 6"/>
          <p:cNvSpPr>
            <a:spLocks noChangeArrowheads="1"/>
          </p:cNvSpPr>
          <p:nvPr/>
        </p:nvSpPr>
        <p:spPr bwMode="auto">
          <a:xfrm>
            <a:off x="1476375" y="46513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Сбыт</a:t>
            </a:r>
            <a:endParaRPr lang="ru-RU" altLang="ru-RU" sz="1600">
              <a:solidFill>
                <a:srgbClr val="003300"/>
              </a:solidFill>
            </a:endParaRPr>
          </a:p>
          <a:p>
            <a:pPr algn="ctr"/>
            <a:endParaRPr lang="ru-RU" altLang="ru-RU" sz="800">
              <a:solidFill>
                <a:srgbClr val="003300"/>
              </a:solidFill>
            </a:endParaRPr>
          </a:p>
        </p:txBody>
      </p:sp>
      <p:sp>
        <p:nvSpPr>
          <p:cNvPr id="71712" name="Прямоугольник 7"/>
          <p:cNvSpPr>
            <a:spLocks noChangeArrowheads="1"/>
          </p:cNvSpPr>
          <p:nvPr/>
        </p:nvSpPr>
        <p:spPr bwMode="auto">
          <a:xfrm>
            <a:off x="1476375" y="5300663"/>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Администрация</a:t>
            </a:r>
            <a:endParaRPr lang="ru-RU" altLang="ru-RU" sz="1600">
              <a:solidFill>
                <a:srgbClr val="003300"/>
              </a:solidFill>
            </a:endParaRPr>
          </a:p>
          <a:p>
            <a:pPr algn="ctr"/>
            <a:endParaRPr lang="ru-RU" altLang="ru-RU" sz="800">
              <a:solidFill>
                <a:srgbClr val="003300"/>
              </a:solidFill>
            </a:endParaRPr>
          </a:p>
        </p:txBody>
      </p:sp>
      <p:sp>
        <p:nvSpPr>
          <p:cNvPr id="71713" name="Прямоугольник 8"/>
          <p:cNvSpPr>
            <a:spLocks noChangeArrowheads="1"/>
          </p:cNvSpPr>
          <p:nvPr/>
        </p:nvSpPr>
        <p:spPr bwMode="auto">
          <a:xfrm>
            <a:off x="1476375" y="1196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Руководство</a:t>
            </a:r>
          </a:p>
          <a:p>
            <a:pPr algn="ctr"/>
            <a:endParaRPr lang="ru-RU" altLang="ru-RU" sz="800">
              <a:solidFill>
                <a:srgbClr val="003300"/>
              </a:solidFill>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4763" y="1236663"/>
            <a:ext cx="9144001" cy="5478462"/>
          </a:xfrm>
          <a:prstGeom prst="rect">
            <a:avLst/>
          </a:prstGeom>
          <a:noFill/>
          <a:ln w="9525">
            <a:noFill/>
            <a:miter lim="800000"/>
            <a:headEnd/>
            <a:tailEnd/>
          </a:ln>
        </p:spPr>
        <p:txBody>
          <a:bodyPr anchor="ctr">
            <a:spAutoFit/>
          </a:bodyPr>
          <a:lstStyle/>
          <a:p>
            <a:pPr algn="ctr"/>
            <a:r>
              <a:rPr lang="ru-RU" altLang="ru-RU" sz="2400">
                <a:solidFill>
                  <a:srgbClr val="003300"/>
                </a:solidFill>
                <a:ea typeface="Times New Roman" pitchFamily="18" charset="0"/>
              </a:rPr>
              <a:t>На входе она получает ресурсы из внешней среды, </a:t>
            </a:r>
          </a:p>
          <a:p>
            <a:pPr algn="ctr"/>
            <a:r>
              <a:rPr lang="ru-RU" altLang="ru-RU" sz="2400">
                <a:solidFill>
                  <a:srgbClr val="003300"/>
                </a:solidFill>
                <a:ea typeface="Times New Roman" pitchFamily="18" charset="0"/>
              </a:rPr>
              <a:t>на выходе отдает ей созданный в организации продукт.</a:t>
            </a:r>
          </a:p>
          <a:p>
            <a:pPr algn="just"/>
            <a:endParaRPr lang="ru-RU" altLang="ru-RU" sz="2400">
              <a:solidFill>
                <a:srgbClr val="003300"/>
              </a:solidFill>
              <a:ea typeface="Times New Roman" pitchFamily="18" charset="0"/>
            </a:endParaRPr>
          </a:p>
          <a:p>
            <a:pPr algn="just" eaLnBrk="0" hangingPunct="0"/>
            <a:r>
              <a:rPr lang="ru-RU" altLang="ru-RU" sz="2400">
                <a:solidFill>
                  <a:srgbClr val="003300"/>
                </a:solidFill>
                <a:ea typeface="Times New Roman" pitchFamily="18" charset="0"/>
              </a:rPr>
              <a:t>Жизнедеятельность организации состоит из трех основополагающих процессов:</a:t>
            </a:r>
          </a:p>
          <a:p>
            <a:pPr algn="just" eaLnBrk="0" hangingPunct="0"/>
            <a:endParaRPr lang="ru-RU" altLang="ru-RU" sz="1400">
              <a:solidFill>
                <a:srgbClr val="003300"/>
              </a:solidFill>
              <a:ea typeface="Times New Roman" pitchFamily="18" charset="0"/>
            </a:endParaRPr>
          </a:p>
          <a:p>
            <a:pPr algn="just" eaLnBrk="0" hangingPunct="0">
              <a:buFont typeface="Wingdings" pitchFamily="2" charset="2"/>
              <a:buChar char="Ø"/>
            </a:pPr>
            <a:r>
              <a:rPr lang="ru-RU" altLang="ru-RU" sz="2400">
                <a:solidFill>
                  <a:srgbClr val="003300"/>
                </a:solidFill>
                <a:ea typeface="Times New Roman" pitchFamily="18" charset="0"/>
              </a:rPr>
              <a:t>  получения ресурсов из внешней среды, </a:t>
            </a:r>
          </a:p>
          <a:p>
            <a:pPr algn="just" eaLnBrk="0" hangingPunct="0">
              <a:buFont typeface="Wingdings" pitchFamily="2" charset="2"/>
              <a:buChar char="Ø"/>
            </a:pPr>
            <a:r>
              <a:rPr lang="ru-RU" altLang="ru-RU" sz="2400">
                <a:solidFill>
                  <a:srgbClr val="003300"/>
                </a:solidFill>
                <a:ea typeface="Times New Roman" pitchFamily="18" charset="0"/>
              </a:rPr>
              <a:t>  изготовление продукта,</a:t>
            </a:r>
          </a:p>
          <a:p>
            <a:pPr algn="just" eaLnBrk="0" hangingPunct="0">
              <a:buFont typeface="Wingdings" pitchFamily="2" charset="2"/>
              <a:buChar char="Ø"/>
            </a:pPr>
            <a:r>
              <a:rPr lang="ru-RU" altLang="ru-RU" sz="2400">
                <a:solidFill>
                  <a:srgbClr val="003300"/>
                </a:solidFill>
                <a:ea typeface="Times New Roman" pitchFamily="18" charset="0"/>
              </a:rPr>
              <a:t>  передача продукта во внешнюю среду.</a:t>
            </a:r>
          </a:p>
          <a:p>
            <a:pPr algn="just" eaLnBrk="0" hangingPunct="0"/>
            <a:endParaRPr lang="ru-RU" altLang="ru-RU" sz="2400">
              <a:solidFill>
                <a:srgbClr val="003300"/>
              </a:solidFill>
              <a:ea typeface="Times New Roman" pitchFamily="18" charset="0"/>
            </a:endParaRPr>
          </a:p>
          <a:p>
            <a:pPr algn="just" eaLnBrk="0" hangingPunct="0"/>
            <a:r>
              <a:rPr lang="ru-RU" altLang="ru-RU" sz="2400">
                <a:solidFill>
                  <a:srgbClr val="003300"/>
                </a:solidFill>
                <a:ea typeface="Times New Roman" pitchFamily="18" charset="0"/>
              </a:rPr>
              <a:t>Ключевая роль в организации этих процессов и поддержании баланса между ними принадлежит </a:t>
            </a:r>
            <a:r>
              <a:rPr lang="ru-RU" altLang="ru-RU" sz="2400" b="1" u="sng">
                <a:solidFill>
                  <a:srgbClr val="669900"/>
                </a:solidFill>
                <a:ea typeface="Times New Roman" pitchFamily="18" charset="0"/>
              </a:rPr>
              <a:t>менеджменту</a:t>
            </a:r>
            <a:r>
              <a:rPr lang="ru-RU" altLang="ru-RU" sz="2400">
                <a:solidFill>
                  <a:srgbClr val="669900"/>
                </a:solidFill>
                <a:ea typeface="Times New Roman" pitchFamily="18" charset="0"/>
              </a:rPr>
              <a:t>.</a:t>
            </a:r>
            <a:r>
              <a:rPr lang="ru-RU" altLang="ru-RU" sz="2400">
                <a:solidFill>
                  <a:srgbClr val="003300"/>
                </a:solidFill>
                <a:ea typeface="Times New Roman" pitchFamily="18" charset="0"/>
              </a:rPr>
              <a:t> </a:t>
            </a:r>
          </a:p>
          <a:p>
            <a:pPr algn="just" eaLnBrk="0" hangingPunct="0"/>
            <a:endParaRPr lang="ru-RU" altLang="ru-RU" sz="2400">
              <a:solidFill>
                <a:srgbClr val="003300"/>
              </a:solidFill>
              <a:ea typeface="Times New Roman" pitchFamily="18" charset="0"/>
            </a:endParaRPr>
          </a:p>
          <a:p>
            <a:pPr algn="just" eaLnBrk="0" hangingPunct="0"/>
            <a:r>
              <a:rPr lang="ru-RU" altLang="ru-RU" sz="2400">
                <a:solidFill>
                  <a:srgbClr val="003300"/>
                </a:solidFill>
                <a:ea typeface="Times New Roman" pitchFamily="18" charset="0"/>
              </a:rPr>
              <a:t>Именно для решения этих задач существует управление  и именно в этом состоит его ключевая роль.</a:t>
            </a:r>
          </a:p>
        </p:txBody>
      </p:sp>
      <p:sp>
        <p:nvSpPr>
          <p:cNvPr id="819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19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6CB3966-C169-43DE-93A4-F4912732F456}" type="slidenum">
              <a:rPr lang="ru-RU" altLang="ru-RU" sz="800" smtClean="0">
                <a:solidFill>
                  <a:srgbClr val="003300"/>
                </a:solidFill>
                <a:latin typeface="Arial" charset="0"/>
                <a:cs typeface="Arial" charset="0"/>
              </a:rPr>
              <a:pPr fontAlgn="base">
                <a:spcBef>
                  <a:spcPct val="0"/>
                </a:spcBef>
                <a:spcAft>
                  <a:spcPct val="0"/>
                </a:spcAft>
              </a:pPr>
              <a:t>7</a:t>
            </a:fld>
            <a:endParaRPr lang="ru-RU" altLang="ru-RU" sz="800" smtClean="0">
              <a:solidFill>
                <a:srgbClr val="003300"/>
              </a:solidFill>
              <a:latin typeface="Arial" charset="0"/>
              <a:cs typeface="Arial" charset="0"/>
            </a:endParaRPr>
          </a:p>
        </p:txBody>
      </p:sp>
      <p:sp>
        <p:nvSpPr>
          <p:cNvPr id="8197" name="Прямоугольник 1"/>
          <p:cNvSpPr>
            <a:spLocks noChangeArrowheads="1"/>
          </p:cNvSpPr>
          <p:nvPr/>
        </p:nvSpPr>
        <p:spPr bwMode="auto">
          <a:xfrm>
            <a:off x="755650" y="188913"/>
            <a:ext cx="7345363" cy="830262"/>
          </a:xfrm>
          <a:prstGeom prst="rect">
            <a:avLst/>
          </a:prstGeom>
          <a:noFill/>
          <a:ln w="25400">
            <a:solidFill>
              <a:srgbClr val="99CC00"/>
            </a:solidFill>
            <a:prstDash val="sysDot"/>
            <a:miter lim="800000"/>
            <a:headEnd/>
            <a:tailEnd/>
          </a:ln>
        </p:spPr>
        <p:txBody>
          <a:bodyPr>
            <a:spAutoFit/>
          </a:bodyPr>
          <a:lstStyle/>
          <a:p>
            <a:pPr algn="ctr"/>
            <a:r>
              <a:rPr lang="ru-RU" altLang="ru-RU" sz="2400">
                <a:solidFill>
                  <a:srgbClr val="669900"/>
                </a:solidFill>
                <a:ea typeface="Times New Roman" pitchFamily="18" charset="0"/>
              </a:rPr>
              <a:t>Организация – открытая система, встроенная во внешний мир. </a:t>
            </a:r>
          </a:p>
        </p:txBody>
      </p:sp>
    </p:spTree>
  </p:cSld>
  <p:clrMapOvr>
    <a:masterClrMapping/>
  </p:clrMapOvr>
  <p:transition>
    <p:wedg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Прямоугольник 9"/>
          <p:cNvSpPr>
            <a:spLocks noChangeArrowheads="1"/>
          </p:cNvSpPr>
          <p:nvPr/>
        </p:nvSpPr>
        <p:spPr bwMode="auto">
          <a:xfrm>
            <a:off x="4500563" y="1557338"/>
            <a:ext cx="3278187" cy="338137"/>
          </a:xfrm>
          <a:prstGeom prst="rect">
            <a:avLst/>
          </a:prstGeom>
          <a:noFill/>
          <a:ln w="9525">
            <a:noFill/>
            <a:miter lim="800000"/>
            <a:headEnd/>
            <a:tailEnd/>
          </a:ln>
        </p:spPr>
        <p:txBody>
          <a:bodyPr wrap="none">
            <a:spAutoFit/>
          </a:bodyPr>
          <a:lstStyle/>
          <a:p>
            <a:r>
              <a:rPr lang="ru-RU" altLang="ru-RU" sz="1600" b="1">
                <a:solidFill>
                  <a:srgbClr val="669900"/>
                </a:solidFill>
              </a:rPr>
              <a:t>Тематические  подразделения</a:t>
            </a:r>
            <a:endParaRPr lang="ru-RU" altLang="ru-RU" sz="1600">
              <a:solidFill>
                <a:srgbClr val="669900"/>
              </a:solidFill>
            </a:endParaRPr>
          </a:p>
        </p:txBody>
      </p:sp>
      <p:sp>
        <p:nvSpPr>
          <p:cNvPr id="72707" name="Прямоугольник 10"/>
          <p:cNvSpPr>
            <a:spLocks noChangeArrowheads="1"/>
          </p:cNvSpPr>
          <p:nvPr/>
        </p:nvSpPr>
        <p:spPr bwMode="auto">
          <a:xfrm>
            <a:off x="1560513" y="1989138"/>
            <a:ext cx="2054225" cy="584200"/>
          </a:xfrm>
          <a:prstGeom prst="rect">
            <a:avLst/>
          </a:prstGeom>
          <a:noFill/>
          <a:ln w="9525">
            <a:noFill/>
            <a:miter lim="800000"/>
            <a:headEnd/>
            <a:tailEnd/>
          </a:ln>
        </p:spPr>
        <p:txBody>
          <a:bodyPr wrap="none">
            <a:spAutoFit/>
          </a:bodyPr>
          <a:lstStyle/>
          <a:p>
            <a:pPr algn="ctr"/>
            <a:r>
              <a:rPr lang="ru-RU" altLang="ru-RU" sz="1600" b="1">
                <a:solidFill>
                  <a:srgbClr val="669900"/>
                </a:solidFill>
              </a:rPr>
              <a:t>Исполнительские </a:t>
            </a:r>
          </a:p>
          <a:p>
            <a:pPr algn="ctr"/>
            <a:r>
              <a:rPr lang="ru-RU" altLang="ru-RU" sz="1600" b="1">
                <a:solidFill>
                  <a:srgbClr val="669900"/>
                </a:solidFill>
              </a:rPr>
              <a:t>подразделения</a:t>
            </a:r>
            <a:endParaRPr lang="ru-RU" altLang="ru-RU" sz="1600">
              <a:solidFill>
                <a:srgbClr val="669900"/>
              </a:solidFill>
            </a:endParaRPr>
          </a:p>
        </p:txBody>
      </p:sp>
      <p:sp>
        <p:nvSpPr>
          <p:cNvPr id="72708" name="Прямоугольник 11"/>
          <p:cNvSpPr>
            <a:spLocks noChangeArrowheads="1"/>
          </p:cNvSpPr>
          <p:nvPr/>
        </p:nvSpPr>
        <p:spPr bwMode="auto">
          <a:xfrm>
            <a:off x="3851275" y="2060575"/>
            <a:ext cx="1296988"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Опт. клиенты</a:t>
            </a:r>
            <a:endParaRPr lang="ru-RU" altLang="ru-RU" sz="1600">
              <a:solidFill>
                <a:srgbClr val="003300"/>
              </a:solidFill>
            </a:endParaRPr>
          </a:p>
        </p:txBody>
      </p:sp>
      <p:sp>
        <p:nvSpPr>
          <p:cNvPr id="72709" name="Прямоугольник 12"/>
          <p:cNvSpPr>
            <a:spLocks noChangeArrowheads="1"/>
          </p:cNvSpPr>
          <p:nvPr/>
        </p:nvSpPr>
        <p:spPr bwMode="auto">
          <a:xfrm>
            <a:off x="5364163" y="2060575"/>
            <a:ext cx="1295400"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Спец. заказы</a:t>
            </a:r>
            <a:endParaRPr lang="ru-RU" altLang="ru-RU" sz="1600">
              <a:solidFill>
                <a:srgbClr val="003300"/>
              </a:solidFill>
            </a:endParaRPr>
          </a:p>
        </p:txBody>
      </p:sp>
      <p:sp>
        <p:nvSpPr>
          <p:cNvPr id="72710" name="Прямоугольник 13"/>
          <p:cNvSpPr>
            <a:spLocks noChangeArrowheads="1"/>
          </p:cNvSpPr>
          <p:nvPr/>
        </p:nvSpPr>
        <p:spPr bwMode="auto">
          <a:xfrm>
            <a:off x="6875463" y="2060575"/>
            <a:ext cx="1441450"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Личн. клиенты</a:t>
            </a:r>
            <a:endParaRPr lang="ru-RU" altLang="ru-RU" sz="1600">
              <a:solidFill>
                <a:srgbClr val="003300"/>
              </a:solidFill>
            </a:endParaRPr>
          </a:p>
        </p:txBody>
      </p:sp>
      <p:cxnSp>
        <p:nvCxnSpPr>
          <p:cNvPr id="16" name="Прямая соединительная линия 15"/>
          <p:cNvCxnSpPr/>
          <p:nvPr/>
        </p:nvCxnSpPr>
        <p:spPr>
          <a:xfrm rot="5400000">
            <a:off x="-792957" y="3609182"/>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a:off x="3024188" y="4113213"/>
            <a:ext cx="29527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1187450" y="55895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1187450" y="49418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1187450" y="42926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1187450" y="36449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1187450" y="29972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1187450" y="1628775"/>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3635375" y="29972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rot="5400000">
            <a:off x="4535488" y="4113213"/>
            <a:ext cx="29527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rot="5400000">
            <a:off x="6119813" y="4113213"/>
            <a:ext cx="29527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3635375" y="36449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3635375" y="42926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3635375" y="49418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3635375" y="55895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726" name="Прямоугольник 42"/>
          <p:cNvSpPr>
            <a:spLocks noChangeArrowheads="1"/>
          </p:cNvSpPr>
          <p:nvPr/>
        </p:nvSpPr>
        <p:spPr bwMode="auto">
          <a:xfrm>
            <a:off x="1979613" y="333375"/>
            <a:ext cx="6065837" cy="461963"/>
          </a:xfrm>
          <a:prstGeom prst="rect">
            <a:avLst/>
          </a:prstGeom>
          <a:noFill/>
          <a:ln w="9525">
            <a:noFill/>
            <a:miter lim="800000"/>
            <a:headEnd/>
            <a:tailEnd/>
          </a:ln>
        </p:spPr>
        <p:txBody>
          <a:bodyPr wrap="none">
            <a:spAutoFit/>
          </a:bodyPr>
          <a:lstStyle/>
          <a:p>
            <a:pPr eaLnBrk="0" hangingPunct="0"/>
            <a:r>
              <a:rPr lang="ru-RU" altLang="ru-RU" sz="2400" b="1">
                <a:solidFill>
                  <a:srgbClr val="003300"/>
                </a:solidFill>
              </a:rPr>
              <a:t>Функционально объектная матрица :  </a:t>
            </a:r>
            <a:endParaRPr lang="ru-RU" altLang="ru-RU" sz="2400">
              <a:solidFill>
                <a:srgbClr val="003300"/>
              </a:solidFill>
            </a:endParaRPr>
          </a:p>
        </p:txBody>
      </p:sp>
      <p:sp>
        <p:nvSpPr>
          <p:cNvPr id="7272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272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2B66036-37D7-4CDF-AA82-606DDB0B9D75}" type="slidenum">
              <a:rPr lang="ru-RU" altLang="ru-RU" sz="800" smtClean="0">
                <a:solidFill>
                  <a:srgbClr val="003300"/>
                </a:solidFill>
                <a:latin typeface="Arial" charset="0"/>
                <a:cs typeface="Arial" charset="0"/>
              </a:rPr>
              <a:pPr fontAlgn="base">
                <a:spcBef>
                  <a:spcPct val="0"/>
                </a:spcBef>
                <a:spcAft>
                  <a:spcPct val="0"/>
                </a:spcAft>
              </a:pPr>
              <a:t>70</a:t>
            </a:fld>
            <a:endParaRPr lang="ru-RU" altLang="ru-RU" sz="800" smtClean="0">
              <a:solidFill>
                <a:srgbClr val="003300"/>
              </a:solidFill>
              <a:latin typeface="Arial" charset="0"/>
              <a:cs typeface="Arial" charset="0"/>
            </a:endParaRPr>
          </a:p>
        </p:txBody>
      </p:sp>
      <p:sp>
        <p:nvSpPr>
          <p:cNvPr id="72729" name="Прямоугольник 2"/>
          <p:cNvSpPr>
            <a:spLocks noChangeArrowheads="1"/>
          </p:cNvSpPr>
          <p:nvPr/>
        </p:nvSpPr>
        <p:spPr bwMode="auto">
          <a:xfrm>
            <a:off x="1476375" y="2708275"/>
            <a:ext cx="2159000"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Исследования</a:t>
            </a:r>
            <a:endParaRPr lang="ru-RU" altLang="ru-RU" sz="1600">
              <a:solidFill>
                <a:srgbClr val="003300"/>
              </a:solidFill>
            </a:endParaRPr>
          </a:p>
          <a:p>
            <a:pPr algn="ctr"/>
            <a:r>
              <a:rPr lang="ru-RU" altLang="ru-RU" sz="1600" b="1">
                <a:solidFill>
                  <a:srgbClr val="003300"/>
                </a:solidFill>
              </a:rPr>
              <a:t> и разработки</a:t>
            </a:r>
            <a:endParaRPr lang="ru-RU" altLang="ru-RU" sz="1600">
              <a:solidFill>
                <a:srgbClr val="003300"/>
              </a:solidFill>
            </a:endParaRPr>
          </a:p>
        </p:txBody>
      </p:sp>
      <p:sp>
        <p:nvSpPr>
          <p:cNvPr id="72730" name="Прямоугольник 3"/>
          <p:cNvSpPr>
            <a:spLocks noChangeArrowheads="1"/>
          </p:cNvSpPr>
          <p:nvPr/>
        </p:nvSpPr>
        <p:spPr bwMode="auto">
          <a:xfrm>
            <a:off x="1476375" y="3355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Снабжение</a:t>
            </a:r>
          </a:p>
          <a:p>
            <a:pPr algn="ctr"/>
            <a:endParaRPr lang="ru-RU" altLang="ru-RU" sz="800">
              <a:solidFill>
                <a:srgbClr val="003300"/>
              </a:solidFill>
            </a:endParaRPr>
          </a:p>
        </p:txBody>
      </p:sp>
      <p:sp>
        <p:nvSpPr>
          <p:cNvPr id="72731" name="Прямоугольник 5"/>
          <p:cNvSpPr>
            <a:spLocks noChangeArrowheads="1"/>
          </p:cNvSpPr>
          <p:nvPr/>
        </p:nvSpPr>
        <p:spPr bwMode="auto">
          <a:xfrm>
            <a:off x="1476375" y="40036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Производство</a:t>
            </a:r>
            <a:endParaRPr lang="ru-RU" altLang="ru-RU" sz="1600">
              <a:solidFill>
                <a:srgbClr val="003300"/>
              </a:solidFill>
            </a:endParaRPr>
          </a:p>
          <a:p>
            <a:pPr algn="ctr"/>
            <a:endParaRPr lang="ru-RU" altLang="ru-RU" sz="800">
              <a:solidFill>
                <a:srgbClr val="003300"/>
              </a:solidFill>
            </a:endParaRPr>
          </a:p>
        </p:txBody>
      </p:sp>
      <p:sp>
        <p:nvSpPr>
          <p:cNvPr id="72732" name="Прямоугольник 6"/>
          <p:cNvSpPr>
            <a:spLocks noChangeArrowheads="1"/>
          </p:cNvSpPr>
          <p:nvPr/>
        </p:nvSpPr>
        <p:spPr bwMode="auto">
          <a:xfrm>
            <a:off x="1476375" y="46513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Сбыт</a:t>
            </a:r>
            <a:endParaRPr lang="ru-RU" altLang="ru-RU" sz="1600">
              <a:solidFill>
                <a:srgbClr val="003300"/>
              </a:solidFill>
            </a:endParaRPr>
          </a:p>
          <a:p>
            <a:pPr algn="ctr"/>
            <a:endParaRPr lang="ru-RU" altLang="ru-RU" sz="800">
              <a:solidFill>
                <a:srgbClr val="003300"/>
              </a:solidFill>
            </a:endParaRPr>
          </a:p>
        </p:txBody>
      </p:sp>
      <p:sp>
        <p:nvSpPr>
          <p:cNvPr id="72733" name="Прямоугольник 7"/>
          <p:cNvSpPr>
            <a:spLocks noChangeArrowheads="1"/>
          </p:cNvSpPr>
          <p:nvPr/>
        </p:nvSpPr>
        <p:spPr bwMode="auto">
          <a:xfrm>
            <a:off x="1476375" y="5300663"/>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Администрация</a:t>
            </a:r>
            <a:endParaRPr lang="ru-RU" altLang="ru-RU" sz="1600">
              <a:solidFill>
                <a:srgbClr val="003300"/>
              </a:solidFill>
            </a:endParaRPr>
          </a:p>
          <a:p>
            <a:pPr algn="ctr"/>
            <a:endParaRPr lang="ru-RU" altLang="ru-RU" sz="800">
              <a:solidFill>
                <a:srgbClr val="003300"/>
              </a:solidFill>
            </a:endParaRPr>
          </a:p>
        </p:txBody>
      </p:sp>
      <p:sp>
        <p:nvSpPr>
          <p:cNvPr id="72734" name="Прямоугольник 8"/>
          <p:cNvSpPr>
            <a:spLocks noChangeArrowheads="1"/>
          </p:cNvSpPr>
          <p:nvPr/>
        </p:nvSpPr>
        <p:spPr bwMode="auto">
          <a:xfrm>
            <a:off x="1476375" y="1196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Руководство</a:t>
            </a:r>
          </a:p>
          <a:p>
            <a:pPr algn="ctr"/>
            <a:endParaRPr lang="ru-RU" altLang="ru-RU" sz="800">
              <a:solidFill>
                <a:srgbClr val="003300"/>
              </a:solidFill>
            </a:endParaRPr>
          </a:p>
        </p:txBody>
      </p:sp>
    </p:spTree>
  </p:cSld>
  <p:clrMapOvr>
    <a:masterClrMapping/>
  </p:clrMapOvr>
  <p:transition>
    <p:wedg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Прямоугольник 2"/>
          <p:cNvSpPr>
            <a:spLocks noChangeArrowheads="1"/>
          </p:cNvSpPr>
          <p:nvPr/>
        </p:nvSpPr>
        <p:spPr bwMode="auto">
          <a:xfrm>
            <a:off x="1476375" y="2708275"/>
            <a:ext cx="2159000" cy="585788"/>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Исследования</a:t>
            </a:r>
            <a:endParaRPr lang="ru-RU" altLang="ru-RU" sz="1600">
              <a:solidFill>
                <a:srgbClr val="003300"/>
              </a:solidFill>
            </a:endParaRPr>
          </a:p>
          <a:p>
            <a:pPr algn="ctr"/>
            <a:r>
              <a:rPr lang="ru-RU" altLang="ru-RU" sz="1600" b="1">
                <a:solidFill>
                  <a:srgbClr val="003300"/>
                </a:solidFill>
              </a:rPr>
              <a:t> и разработки</a:t>
            </a:r>
            <a:endParaRPr lang="ru-RU" altLang="ru-RU" sz="1600">
              <a:solidFill>
                <a:srgbClr val="003300"/>
              </a:solidFill>
            </a:endParaRPr>
          </a:p>
        </p:txBody>
      </p:sp>
      <p:sp>
        <p:nvSpPr>
          <p:cNvPr id="73731" name="Прямоугольник 3"/>
          <p:cNvSpPr>
            <a:spLocks noChangeArrowheads="1"/>
          </p:cNvSpPr>
          <p:nvPr/>
        </p:nvSpPr>
        <p:spPr bwMode="auto">
          <a:xfrm>
            <a:off x="1476375" y="3355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Снабжение</a:t>
            </a:r>
          </a:p>
          <a:p>
            <a:pPr algn="ctr"/>
            <a:endParaRPr lang="ru-RU" altLang="ru-RU" sz="800">
              <a:solidFill>
                <a:srgbClr val="003300"/>
              </a:solidFill>
            </a:endParaRPr>
          </a:p>
        </p:txBody>
      </p:sp>
      <p:sp>
        <p:nvSpPr>
          <p:cNvPr id="73732" name="Прямоугольник 5"/>
          <p:cNvSpPr>
            <a:spLocks noChangeArrowheads="1"/>
          </p:cNvSpPr>
          <p:nvPr/>
        </p:nvSpPr>
        <p:spPr bwMode="auto">
          <a:xfrm>
            <a:off x="1476375" y="40036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Производство</a:t>
            </a:r>
            <a:endParaRPr lang="ru-RU" altLang="ru-RU" sz="1600">
              <a:solidFill>
                <a:srgbClr val="003300"/>
              </a:solidFill>
            </a:endParaRPr>
          </a:p>
          <a:p>
            <a:pPr algn="ctr"/>
            <a:endParaRPr lang="ru-RU" altLang="ru-RU" sz="800">
              <a:solidFill>
                <a:srgbClr val="003300"/>
              </a:solidFill>
            </a:endParaRPr>
          </a:p>
        </p:txBody>
      </p:sp>
      <p:sp>
        <p:nvSpPr>
          <p:cNvPr id="73733" name="Прямоугольник 6"/>
          <p:cNvSpPr>
            <a:spLocks noChangeArrowheads="1"/>
          </p:cNvSpPr>
          <p:nvPr/>
        </p:nvSpPr>
        <p:spPr bwMode="auto">
          <a:xfrm>
            <a:off x="1476375" y="46513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Сбыт</a:t>
            </a:r>
            <a:endParaRPr lang="ru-RU" altLang="ru-RU" sz="1600">
              <a:solidFill>
                <a:srgbClr val="003300"/>
              </a:solidFill>
            </a:endParaRPr>
          </a:p>
          <a:p>
            <a:pPr algn="ctr"/>
            <a:endParaRPr lang="ru-RU" altLang="ru-RU" sz="800">
              <a:solidFill>
                <a:srgbClr val="003300"/>
              </a:solidFill>
            </a:endParaRPr>
          </a:p>
        </p:txBody>
      </p:sp>
      <p:sp>
        <p:nvSpPr>
          <p:cNvPr id="73734" name="Прямоугольник 7"/>
          <p:cNvSpPr>
            <a:spLocks noChangeArrowheads="1"/>
          </p:cNvSpPr>
          <p:nvPr/>
        </p:nvSpPr>
        <p:spPr bwMode="auto">
          <a:xfrm>
            <a:off x="1476375" y="5300663"/>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Администрация</a:t>
            </a:r>
            <a:endParaRPr lang="ru-RU" altLang="ru-RU" sz="1600">
              <a:solidFill>
                <a:srgbClr val="003300"/>
              </a:solidFill>
            </a:endParaRPr>
          </a:p>
          <a:p>
            <a:pPr algn="ctr"/>
            <a:endParaRPr lang="ru-RU" altLang="ru-RU" sz="800">
              <a:solidFill>
                <a:srgbClr val="003300"/>
              </a:solidFill>
            </a:endParaRPr>
          </a:p>
        </p:txBody>
      </p:sp>
      <p:sp>
        <p:nvSpPr>
          <p:cNvPr id="73735" name="Прямоугольник 8"/>
          <p:cNvSpPr>
            <a:spLocks noChangeArrowheads="1"/>
          </p:cNvSpPr>
          <p:nvPr/>
        </p:nvSpPr>
        <p:spPr bwMode="auto">
          <a:xfrm>
            <a:off x="1476375" y="1196975"/>
            <a:ext cx="2159000" cy="584200"/>
          </a:xfrm>
          <a:prstGeom prst="rect">
            <a:avLst/>
          </a:prstGeom>
          <a:solidFill>
            <a:schemeClr val="bg1"/>
          </a:solidFill>
          <a:ln w="9525">
            <a:solidFill>
              <a:schemeClr val="tx1"/>
            </a:solidFill>
            <a:miter lim="800000"/>
            <a:headEnd/>
            <a:tailEnd/>
          </a:ln>
        </p:spPr>
        <p:txBody>
          <a:bodyPr>
            <a:spAutoFit/>
          </a:bodyPr>
          <a:lstStyle/>
          <a:p>
            <a:pPr algn="ctr"/>
            <a:endParaRPr lang="ru-RU" altLang="ru-RU" sz="800" b="1">
              <a:solidFill>
                <a:srgbClr val="003300"/>
              </a:solidFill>
            </a:endParaRPr>
          </a:p>
          <a:p>
            <a:pPr algn="ctr"/>
            <a:r>
              <a:rPr lang="ru-RU" altLang="ru-RU" sz="1600" b="1">
                <a:solidFill>
                  <a:srgbClr val="003300"/>
                </a:solidFill>
              </a:rPr>
              <a:t>Руководство</a:t>
            </a:r>
          </a:p>
          <a:p>
            <a:pPr algn="ctr"/>
            <a:endParaRPr lang="ru-RU" altLang="ru-RU" sz="800">
              <a:solidFill>
                <a:srgbClr val="003300"/>
              </a:solidFill>
            </a:endParaRPr>
          </a:p>
        </p:txBody>
      </p:sp>
      <p:sp>
        <p:nvSpPr>
          <p:cNvPr id="73736" name="Прямоугольник 10"/>
          <p:cNvSpPr>
            <a:spLocks noChangeArrowheads="1"/>
          </p:cNvSpPr>
          <p:nvPr/>
        </p:nvSpPr>
        <p:spPr bwMode="auto">
          <a:xfrm>
            <a:off x="1631950" y="2060575"/>
            <a:ext cx="2054225" cy="584200"/>
          </a:xfrm>
          <a:prstGeom prst="rect">
            <a:avLst/>
          </a:prstGeom>
          <a:noFill/>
          <a:ln w="9525">
            <a:noFill/>
            <a:miter lim="800000"/>
            <a:headEnd/>
            <a:tailEnd/>
          </a:ln>
        </p:spPr>
        <p:txBody>
          <a:bodyPr wrap="none">
            <a:spAutoFit/>
          </a:bodyPr>
          <a:lstStyle/>
          <a:p>
            <a:pPr algn="ctr"/>
            <a:r>
              <a:rPr lang="ru-RU" altLang="ru-RU" sz="1600" b="1">
                <a:solidFill>
                  <a:srgbClr val="669900"/>
                </a:solidFill>
              </a:rPr>
              <a:t>Исполнительские </a:t>
            </a:r>
          </a:p>
          <a:p>
            <a:pPr algn="ctr"/>
            <a:r>
              <a:rPr lang="ru-RU" altLang="ru-RU" sz="1600" b="1">
                <a:solidFill>
                  <a:srgbClr val="669900"/>
                </a:solidFill>
              </a:rPr>
              <a:t>подразделения</a:t>
            </a:r>
            <a:endParaRPr lang="ru-RU" altLang="ru-RU" sz="1600">
              <a:solidFill>
                <a:srgbClr val="669900"/>
              </a:solidFill>
            </a:endParaRPr>
          </a:p>
        </p:txBody>
      </p:sp>
      <p:sp>
        <p:nvSpPr>
          <p:cNvPr id="73737" name="Прямоугольник 11"/>
          <p:cNvSpPr>
            <a:spLocks noChangeArrowheads="1"/>
          </p:cNvSpPr>
          <p:nvPr/>
        </p:nvSpPr>
        <p:spPr bwMode="auto">
          <a:xfrm>
            <a:off x="3851275" y="2205038"/>
            <a:ext cx="1296988"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Регион  1</a:t>
            </a:r>
            <a:endParaRPr lang="ru-RU" altLang="ru-RU" sz="1600">
              <a:solidFill>
                <a:srgbClr val="003300"/>
              </a:solidFill>
            </a:endParaRPr>
          </a:p>
        </p:txBody>
      </p:sp>
      <p:sp>
        <p:nvSpPr>
          <p:cNvPr id="73738" name="Прямоугольник 12"/>
          <p:cNvSpPr>
            <a:spLocks noChangeArrowheads="1"/>
          </p:cNvSpPr>
          <p:nvPr/>
        </p:nvSpPr>
        <p:spPr bwMode="auto">
          <a:xfrm>
            <a:off x="5364163" y="2205038"/>
            <a:ext cx="1295400"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Регион  2</a:t>
            </a:r>
            <a:endParaRPr lang="ru-RU" altLang="ru-RU" sz="1600">
              <a:solidFill>
                <a:srgbClr val="003300"/>
              </a:solidFill>
            </a:endParaRPr>
          </a:p>
        </p:txBody>
      </p:sp>
      <p:sp>
        <p:nvSpPr>
          <p:cNvPr id="73739" name="Прямоугольник 13"/>
          <p:cNvSpPr>
            <a:spLocks noChangeArrowheads="1"/>
          </p:cNvSpPr>
          <p:nvPr/>
        </p:nvSpPr>
        <p:spPr bwMode="auto">
          <a:xfrm>
            <a:off x="6875463" y="2205038"/>
            <a:ext cx="1296987" cy="338137"/>
          </a:xfrm>
          <a:prstGeom prst="rect">
            <a:avLst/>
          </a:prstGeom>
          <a:solidFill>
            <a:schemeClr val="bg1"/>
          </a:solidFill>
          <a:ln w="9525">
            <a:solidFill>
              <a:schemeClr val="tx1"/>
            </a:solidFill>
            <a:miter lim="800000"/>
            <a:headEnd/>
            <a:tailEnd/>
          </a:ln>
        </p:spPr>
        <p:txBody>
          <a:bodyPr>
            <a:spAutoFit/>
          </a:bodyPr>
          <a:lstStyle/>
          <a:p>
            <a:pPr algn="ctr"/>
            <a:r>
              <a:rPr lang="ru-RU" altLang="ru-RU" sz="1600" b="1">
                <a:solidFill>
                  <a:srgbClr val="003300"/>
                </a:solidFill>
              </a:rPr>
              <a:t>Регион  3</a:t>
            </a:r>
            <a:endParaRPr lang="ru-RU" altLang="ru-RU" sz="1600">
              <a:solidFill>
                <a:srgbClr val="003300"/>
              </a:solidFill>
            </a:endParaRPr>
          </a:p>
        </p:txBody>
      </p:sp>
      <p:cxnSp>
        <p:nvCxnSpPr>
          <p:cNvPr id="16" name="Прямая соединительная линия 15"/>
          <p:cNvCxnSpPr/>
          <p:nvPr/>
        </p:nvCxnSpPr>
        <p:spPr>
          <a:xfrm rot="5400000">
            <a:off x="-757238" y="3644901"/>
            <a:ext cx="38893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stCxn id="73737" idx="2"/>
          </p:cNvCxnSpPr>
          <p:nvPr/>
        </p:nvCxnSpPr>
        <p:spPr>
          <a:xfrm rot="16200000" flipH="1">
            <a:off x="2977356" y="4066382"/>
            <a:ext cx="3046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1187450" y="55895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1187450" y="4941888"/>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1187450" y="42926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1187450" y="36449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1187450" y="2997200"/>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1187450" y="1989138"/>
            <a:ext cx="640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3635375" y="29972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a:stCxn id="73738" idx="2"/>
          </p:cNvCxnSpPr>
          <p:nvPr/>
        </p:nvCxnSpPr>
        <p:spPr>
          <a:xfrm rot="5400000">
            <a:off x="4488656" y="4066382"/>
            <a:ext cx="3046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3635375" y="36449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3635375" y="4292600"/>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3635375" y="49418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3635375" y="5589588"/>
            <a:ext cx="3960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rot="5400000">
            <a:off x="4392613"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rot="5400000">
            <a:off x="5903913"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rot="5400000">
            <a:off x="7488238" y="2097088"/>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1187450" y="1700213"/>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758" name="Прямоугольник 42"/>
          <p:cNvSpPr>
            <a:spLocks noChangeArrowheads="1"/>
          </p:cNvSpPr>
          <p:nvPr/>
        </p:nvSpPr>
        <p:spPr bwMode="auto">
          <a:xfrm>
            <a:off x="1619250" y="333375"/>
            <a:ext cx="6615113" cy="461963"/>
          </a:xfrm>
          <a:prstGeom prst="rect">
            <a:avLst/>
          </a:prstGeom>
          <a:noFill/>
          <a:ln w="9525">
            <a:noFill/>
            <a:miter lim="800000"/>
            <a:headEnd/>
            <a:tailEnd/>
          </a:ln>
        </p:spPr>
        <p:txBody>
          <a:bodyPr wrap="none">
            <a:spAutoFit/>
          </a:bodyPr>
          <a:lstStyle/>
          <a:p>
            <a:pPr eaLnBrk="0" hangingPunct="0"/>
            <a:r>
              <a:rPr lang="ru-RU" altLang="ru-RU" sz="2400" b="1">
                <a:solidFill>
                  <a:srgbClr val="003300"/>
                </a:solidFill>
              </a:rPr>
              <a:t>Функционально-региональная матрица :  </a:t>
            </a:r>
            <a:endParaRPr lang="ru-RU" altLang="ru-RU" sz="2400">
              <a:solidFill>
                <a:srgbClr val="003300"/>
              </a:solidFill>
            </a:endParaRPr>
          </a:p>
        </p:txBody>
      </p:sp>
      <p:cxnSp>
        <p:nvCxnSpPr>
          <p:cNvPr id="49" name="Прямая соединительная линия 48"/>
          <p:cNvCxnSpPr/>
          <p:nvPr/>
        </p:nvCxnSpPr>
        <p:spPr>
          <a:xfrm rot="5400000">
            <a:off x="6073775" y="4087813"/>
            <a:ext cx="304641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7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37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C013F8D-1BCF-48C6-AFE6-CF681C6218DD}" type="slidenum">
              <a:rPr lang="ru-RU" altLang="ru-RU" sz="800" smtClean="0">
                <a:solidFill>
                  <a:srgbClr val="003300"/>
                </a:solidFill>
                <a:latin typeface="Arial" charset="0"/>
                <a:cs typeface="Arial" charset="0"/>
              </a:rPr>
              <a:pPr fontAlgn="base">
                <a:spcBef>
                  <a:spcPct val="0"/>
                </a:spcBef>
                <a:spcAft>
                  <a:spcPct val="0"/>
                </a:spcAft>
              </a:pPr>
              <a:t>71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6350" y="115888"/>
            <a:ext cx="9150350" cy="4156075"/>
          </a:xfrm>
          <a:prstGeom prst="rect">
            <a:avLst/>
          </a:prstGeom>
          <a:noFill/>
          <a:ln w="9525">
            <a:noFill/>
            <a:miter lim="800000"/>
            <a:headEnd/>
            <a:tailEnd/>
          </a:ln>
        </p:spPr>
        <p:txBody>
          <a:bodyPr>
            <a:spAutoFit/>
          </a:bodyPr>
          <a:lstStyle/>
          <a:p>
            <a:pPr algn="ctr">
              <a:defRPr/>
            </a:pPr>
            <a:r>
              <a:rPr lang="ru-RU" sz="2400" b="1" dirty="0">
                <a:solidFill>
                  <a:srgbClr val="669900"/>
                </a:solidFill>
                <a:latin typeface="Arial" panose="020B0604020202020204" pitchFamily="34" charset="0"/>
                <a:cs typeface="Arial" panose="020B0604020202020204" pitchFamily="34" charset="0"/>
              </a:rPr>
              <a:t>В организации существует </a:t>
            </a:r>
            <a:r>
              <a:rPr lang="en-US" sz="2400" b="1" dirty="0">
                <a:solidFill>
                  <a:srgbClr val="669900"/>
                </a:solidFill>
                <a:latin typeface="Arial" panose="020B0604020202020204" pitchFamily="34" charset="0"/>
                <a:cs typeface="Arial" panose="020B0604020202020204" pitchFamily="34" charset="0"/>
              </a:rPr>
              <a:t>3</a:t>
            </a:r>
            <a:r>
              <a:rPr lang="ru-RU" sz="2400" b="1" dirty="0">
                <a:solidFill>
                  <a:srgbClr val="669900"/>
                </a:solidFill>
                <a:latin typeface="Arial" panose="020B0604020202020204" pitchFamily="34" charset="0"/>
                <a:cs typeface="Arial" panose="020B0604020202020204" pitchFamily="34" charset="0"/>
              </a:rPr>
              <a:t> вида ролей руководителей:</a:t>
            </a:r>
          </a:p>
          <a:p>
            <a:pPr>
              <a:defRPr/>
            </a:pPr>
            <a:endParaRPr lang="en-US" sz="2400" dirty="0">
              <a:solidFill>
                <a:srgbClr val="003300"/>
              </a:solidFill>
              <a:latin typeface="Arial" panose="020B0604020202020204" pitchFamily="34" charset="0"/>
              <a:cs typeface="Arial" panose="020B0604020202020204" pitchFamily="34" charset="0"/>
            </a:endParaRPr>
          </a:p>
          <a:p>
            <a:pPr>
              <a:defRPr/>
            </a:pPr>
            <a:endParaRPr lang="ru-RU" sz="2400" dirty="0">
              <a:solidFill>
                <a:srgbClr val="003300"/>
              </a:solidFill>
              <a:latin typeface="Arial" panose="020B0604020202020204" pitchFamily="34" charset="0"/>
              <a:cs typeface="Arial" panose="020B0604020202020204" pitchFamily="34" charset="0"/>
            </a:endParaRPr>
          </a:p>
          <a:p>
            <a:pPr marL="457200" indent="-457200" algn="just">
              <a:buFontTx/>
              <a:buAutoNum type="arabicPeriod"/>
              <a:defRPr/>
            </a:pPr>
            <a:r>
              <a:rPr lang="ru-RU" sz="2400" b="1" dirty="0">
                <a:solidFill>
                  <a:srgbClr val="669900"/>
                </a:solidFill>
                <a:latin typeface="Arial" panose="020B0604020202020204" pitchFamily="34" charset="0"/>
                <a:cs typeface="Arial" panose="020B0604020202020204" pitchFamily="34" charset="0"/>
              </a:rPr>
              <a:t>Главный руководитель </a:t>
            </a:r>
            <a:r>
              <a:rPr lang="ru-RU" sz="2400" dirty="0">
                <a:solidFill>
                  <a:srgbClr val="003300"/>
                </a:solidFill>
                <a:latin typeface="Arial" panose="020B0604020202020204" pitchFamily="34" charset="0"/>
                <a:cs typeface="Arial" panose="020B0604020202020204" pitchFamily="34" charset="0"/>
              </a:rPr>
              <a:t>- поддерживает баланс двойного подчинения;</a:t>
            </a:r>
            <a:endParaRPr lang="en-US" sz="2400" dirty="0">
              <a:solidFill>
                <a:srgbClr val="003300"/>
              </a:solidFill>
              <a:latin typeface="Arial" panose="020B0604020202020204" pitchFamily="34" charset="0"/>
              <a:cs typeface="Arial" panose="020B0604020202020204" pitchFamily="34" charset="0"/>
            </a:endParaRPr>
          </a:p>
          <a:p>
            <a:pPr marL="457200" indent="-457200" algn="just">
              <a:buFontTx/>
              <a:buAutoNum type="arabicPeriod"/>
              <a:defRPr/>
            </a:pPr>
            <a:endParaRPr lang="en-US" sz="2400" dirty="0">
              <a:solidFill>
                <a:srgbClr val="003300"/>
              </a:solidFill>
              <a:latin typeface="Arial" panose="020B0604020202020204" pitchFamily="34" charset="0"/>
              <a:cs typeface="Arial" panose="020B0604020202020204" pitchFamily="34" charset="0"/>
            </a:endParaRPr>
          </a:p>
          <a:p>
            <a:pPr marL="457200" indent="-457200" algn="just">
              <a:buFontTx/>
              <a:buAutoNum type="arabicPeriod"/>
              <a:defRPr/>
            </a:pPr>
            <a:r>
              <a:rPr lang="ru-RU" sz="2400" b="1" dirty="0">
                <a:solidFill>
                  <a:srgbClr val="669900"/>
                </a:solidFill>
                <a:latin typeface="Arial" panose="020B0604020202020204" pitchFamily="34" charset="0"/>
                <a:cs typeface="Arial" panose="020B0604020202020204" pitchFamily="34" charset="0"/>
              </a:rPr>
              <a:t>Руководители функциональных и продуктовых подразделений </a:t>
            </a:r>
            <a:r>
              <a:rPr lang="ru-RU" sz="2400" dirty="0">
                <a:solidFill>
                  <a:srgbClr val="003300"/>
                </a:solidFill>
                <a:latin typeface="Arial" panose="020B0604020202020204" pitchFamily="34" charset="0"/>
                <a:cs typeface="Arial" panose="020B0604020202020204" pitchFamily="34" charset="0"/>
              </a:rPr>
              <a:t>– делят подчиненного между собой ;</a:t>
            </a:r>
            <a:endParaRPr lang="en-US" sz="2400" dirty="0">
              <a:solidFill>
                <a:srgbClr val="003300"/>
              </a:solidFill>
              <a:latin typeface="Arial" panose="020B0604020202020204" pitchFamily="34" charset="0"/>
              <a:cs typeface="Arial" panose="020B0604020202020204" pitchFamily="34" charset="0"/>
            </a:endParaRPr>
          </a:p>
          <a:p>
            <a:pPr marL="457200" indent="-457200" algn="just">
              <a:buFontTx/>
              <a:buAutoNum type="arabicPeriod"/>
              <a:defRPr/>
            </a:pPr>
            <a:endParaRPr lang="en-US" sz="2400" dirty="0">
              <a:solidFill>
                <a:srgbClr val="003300"/>
              </a:solidFill>
              <a:latin typeface="Arial" panose="020B0604020202020204" pitchFamily="34" charset="0"/>
              <a:cs typeface="Arial" panose="020B0604020202020204" pitchFamily="34" charset="0"/>
            </a:endParaRPr>
          </a:p>
          <a:p>
            <a:pPr marL="457200" indent="-457200" algn="just">
              <a:buFontTx/>
              <a:buAutoNum type="arabicPeriod"/>
              <a:defRPr/>
            </a:pPr>
            <a:r>
              <a:rPr lang="ru-RU" sz="2400" b="1" dirty="0">
                <a:solidFill>
                  <a:srgbClr val="669900"/>
                </a:solidFill>
                <a:latin typeface="Arial" panose="020B0604020202020204" pitchFamily="34" charset="0"/>
                <a:cs typeface="Arial" panose="020B0604020202020204" pitchFamily="34" charset="0"/>
              </a:rPr>
              <a:t>Руководитель группы </a:t>
            </a:r>
            <a:r>
              <a:rPr lang="ru-RU" sz="2400" dirty="0">
                <a:solidFill>
                  <a:srgbClr val="003300"/>
                </a:solidFill>
                <a:latin typeface="Arial" panose="020B0604020202020204" pitchFamily="34" charset="0"/>
                <a:cs typeface="Arial" panose="020B0604020202020204" pitchFamily="34" charset="0"/>
              </a:rPr>
              <a:t>– отчитывается перед обоими руководителями.</a:t>
            </a:r>
          </a:p>
        </p:txBody>
      </p:sp>
      <p:sp>
        <p:nvSpPr>
          <p:cNvPr id="7475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475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CF9B64C-A7E3-4D07-A19C-724204279D24}" type="slidenum">
              <a:rPr lang="ru-RU" altLang="ru-RU" sz="800" smtClean="0">
                <a:solidFill>
                  <a:srgbClr val="003300"/>
                </a:solidFill>
                <a:latin typeface="Arial" charset="0"/>
                <a:cs typeface="Arial" charset="0"/>
              </a:rPr>
              <a:pPr fontAlgn="base">
                <a:spcBef>
                  <a:spcPct val="0"/>
                </a:spcBef>
                <a:spcAft>
                  <a:spcPct val="0"/>
                </a:spcAft>
              </a:pPr>
              <a:t>72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Прямоугольник 5"/>
          <p:cNvSpPr>
            <a:spLocks noChangeArrowheads="1"/>
          </p:cNvSpPr>
          <p:nvPr/>
        </p:nvSpPr>
        <p:spPr bwMode="auto">
          <a:xfrm>
            <a:off x="0" y="188913"/>
            <a:ext cx="9144000" cy="461962"/>
          </a:xfrm>
          <a:prstGeom prst="rect">
            <a:avLst/>
          </a:prstGeom>
          <a:noFill/>
          <a:ln w="9525">
            <a:noFill/>
            <a:miter lim="800000"/>
            <a:headEnd/>
            <a:tailEnd/>
          </a:ln>
        </p:spPr>
        <p:txBody>
          <a:bodyPr>
            <a:spAutoFit/>
          </a:bodyPr>
          <a:lstStyle/>
          <a:p>
            <a:pPr algn="ctr"/>
            <a:r>
              <a:rPr lang="ru-RU" altLang="ru-RU" sz="2400">
                <a:solidFill>
                  <a:srgbClr val="003300"/>
                </a:solidFill>
              </a:rPr>
              <a:t>Переход к матричной структуре включает </a:t>
            </a:r>
            <a:r>
              <a:rPr lang="en-US" altLang="ru-RU" sz="2400" b="1">
                <a:solidFill>
                  <a:srgbClr val="99CC00"/>
                </a:solidFill>
              </a:rPr>
              <a:t>3</a:t>
            </a:r>
            <a:r>
              <a:rPr lang="ru-RU" altLang="ru-RU" sz="2400" b="1">
                <a:solidFill>
                  <a:srgbClr val="99CC00"/>
                </a:solidFill>
              </a:rPr>
              <a:t> стадии</a:t>
            </a:r>
            <a:r>
              <a:rPr lang="ru-RU" altLang="ru-RU" sz="2400">
                <a:solidFill>
                  <a:srgbClr val="003300"/>
                </a:solidFill>
              </a:rPr>
              <a:t>: </a:t>
            </a:r>
          </a:p>
        </p:txBody>
      </p:sp>
      <p:sp>
        <p:nvSpPr>
          <p:cNvPr id="11" name="Стрелка вниз 10"/>
          <p:cNvSpPr/>
          <p:nvPr/>
        </p:nvSpPr>
        <p:spPr>
          <a:xfrm>
            <a:off x="2843213" y="836613"/>
            <a:ext cx="3457575" cy="5761037"/>
          </a:xfrm>
          <a:prstGeom prst="downArrow">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12" name="Скругленный прямоугольник 11"/>
          <p:cNvSpPr/>
          <p:nvPr/>
        </p:nvSpPr>
        <p:spPr>
          <a:xfrm>
            <a:off x="900113" y="836613"/>
            <a:ext cx="7416800" cy="2447925"/>
          </a:xfrm>
          <a:prstGeom prst="roundRect">
            <a:avLst/>
          </a:prstGeom>
          <a:noFill/>
          <a:ln w="25400">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99CC00"/>
                </a:solidFill>
                <a:latin typeface="Arial" panose="020B0604020202020204" pitchFamily="34" charset="0"/>
                <a:cs typeface="Arial" panose="020B0604020202020204" pitchFamily="34" charset="0"/>
              </a:rPr>
              <a:t>1.  </a:t>
            </a:r>
            <a:r>
              <a:rPr lang="ru-RU" sz="2000" dirty="0">
                <a:solidFill>
                  <a:srgbClr val="003300"/>
                </a:solidFill>
                <a:latin typeface="Arial" panose="020B0604020202020204" pitchFamily="34" charset="0"/>
                <a:cs typeface="Arial" panose="020B0604020202020204" pitchFamily="34" charset="0"/>
              </a:rPr>
              <a:t>Создание временных целевых групп по продукту, проекту или территории;</a:t>
            </a:r>
            <a:endParaRPr lang="en-US" sz="2000" dirty="0">
              <a:solidFill>
                <a:srgbClr val="003300"/>
              </a:solidFill>
              <a:latin typeface="Arial" panose="020B0604020202020204" pitchFamily="34" charset="0"/>
              <a:cs typeface="Arial" panose="020B0604020202020204" pitchFamily="34" charset="0"/>
            </a:endParaRPr>
          </a:p>
          <a:p>
            <a:pPr>
              <a:defRPr/>
            </a:pPr>
            <a:r>
              <a:rPr lang="ru-RU" sz="2000" dirty="0">
                <a:solidFill>
                  <a:srgbClr val="003300"/>
                </a:solidFill>
                <a:latin typeface="Arial" panose="020B0604020202020204" pitchFamily="34" charset="0"/>
                <a:cs typeface="Arial" panose="020B0604020202020204" pitchFamily="34" charset="0"/>
              </a:rPr>
              <a:t>они  формируются из различных частей организации. Формально представители групп остаются за подразделениями, их рекомендовавшими, и, в то же время, они  подчиняются руководителю целевой группы;</a:t>
            </a:r>
          </a:p>
        </p:txBody>
      </p:sp>
      <p:sp>
        <p:nvSpPr>
          <p:cNvPr id="13" name="Скругленный прямоугольник 12"/>
          <p:cNvSpPr/>
          <p:nvPr/>
        </p:nvSpPr>
        <p:spPr>
          <a:xfrm>
            <a:off x="900113" y="3573463"/>
            <a:ext cx="7416800" cy="1079500"/>
          </a:xfrm>
          <a:prstGeom prst="roundRect">
            <a:avLst/>
          </a:prstGeom>
          <a:noFill/>
          <a:ln w="25400">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99CC00"/>
                </a:solidFill>
                <a:latin typeface="Arial" panose="020B0604020202020204" pitchFamily="34" charset="0"/>
                <a:cs typeface="Arial" panose="020B0604020202020204" pitchFamily="34" charset="0"/>
              </a:rPr>
              <a:t>2.  </a:t>
            </a:r>
            <a:r>
              <a:rPr lang="ru-RU" sz="2000" dirty="0">
                <a:solidFill>
                  <a:srgbClr val="003300"/>
                </a:solidFill>
                <a:latin typeface="Arial" panose="020B0604020202020204" pitchFamily="34" charset="0"/>
                <a:cs typeface="Arial" panose="020B0604020202020204" pitchFamily="34" charset="0"/>
              </a:rPr>
              <a:t>Группы получают статус постоянных подразделений, но их</a:t>
            </a:r>
            <a:r>
              <a:rPr lang="en-US" sz="2000" dirty="0">
                <a:solidFill>
                  <a:srgbClr val="003300"/>
                </a:solidFill>
                <a:latin typeface="Arial" panose="020B0604020202020204" pitchFamily="34" charset="0"/>
                <a:cs typeface="Arial" panose="020B0604020202020204" pitchFamily="34" charset="0"/>
              </a:rPr>
              <a:t> </a:t>
            </a:r>
            <a:r>
              <a:rPr lang="ru-RU" sz="2000" dirty="0">
                <a:solidFill>
                  <a:srgbClr val="003300"/>
                </a:solidFill>
                <a:latin typeface="Arial" panose="020B0604020202020204" pitchFamily="34" charset="0"/>
                <a:cs typeface="Arial" panose="020B0604020202020204" pitchFamily="34" charset="0"/>
              </a:rPr>
              <a:t>участники представляют интересы направивших их служб;</a:t>
            </a:r>
          </a:p>
        </p:txBody>
      </p:sp>
      <p:sp>
        <p:nvSpPr>
          <p:cNvPr id="14" name="Скругленный прямоугольник 13"/>
          <p:cNvSpPr/>
          <p:nvPr/>
        </p:nvSpPr>
        <p:spPr>
          <a:xfrm>
            <a:off x="900113" y="4941888"/>
            <a:ext cx="7416800" cy="1655762"/>
          </a:xfrm>
          <a:prstGeom prst="roundRect">
            <a:avLst/>
          </a:prstGeom>
          <a:noFill/>
          <a:ln w="25400">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99CC00"/>
                </a:solidFill>
                <a:latin typeface="Arial" panose="020B0604020202020204" pitchFamily="34" charset="0"/>
                <a:cs typeface="Arial" panose="020B0604020202020204" pitchFamily="34" charset="0"/>
              </a:rPr>
              <a:t>3.  </a:t>
            </a:r>
            <a:r>
              <a:rPr lang="ru-RU" sz="2000" dirty="0">
                <a:solidFill>
                  <a:srgbClr val="003300"/>
                </a:solidFill>
                <a:latin typeface="Arial" panose="020B0604020202020204" pitchFamily="34" charset="0"/>
                <a:cs typeface="Arial" panose="020B0604020202020204" pitchFamily="34" charset="0"/>
              </a:rPr>
              <a:t>В группе назначается руководитель, ответственный за интеграцию работ от начала до конца. Он вступает в деловые отношения с руководителями функциональной и продуктовой составляющих работ.</a:t>
            </a:r>
          </a:p>
        </p:txBody>
      </p:sp>
      <p:sp>
        <p:nvSpPr>
          <p:cNvPr id="7578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578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E688B65-BDAC-46AD-BE83-97C4153407D1}" type="slidenum">
              <a:rPr lang="ru-RU" altLang="ru-RU" sz="800" smtClean="0">
                <a:solidFill>
                  <a:srgbClr val="003300"/>
                </a:solidFill>
                <a:latin typeface="Arial" charset="0"/>
                <a:cs typeface="Arial" charset="0"/>
              </a:rPr>
              <a:pPr fontAlgn="base">
                <a:spcBef>
                  <a:spcPct val="0"/>
                </a:spcBef>
                <a:spcAft>
                  <a:spcPct val="0"/>
                </a:spcAft>
              </a:pPr>
              <a:t>73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1"/>
          <p:cNvSpPr txBox="1">
            <a:spLocks noChangeArrowheads="1"/>
          </p:cNvSpPr>
          <p:nvPr/>
        </p:nvSpPr>
        <p:spPr bwMode="auto">
          <a:xfrm>
            <a:off x="4763" y="26988"/>
            <a:ext cx="8785225" cy="6554787"/>
          </a:xfrm>
          <a:prstGeom prst="rect">
            <a:avLst/>
          </a:prstGeom>
          <a:noFill/>
          <a:ln w="9525">
            <a:noFill/>
            <a:miter lim="800000"/>
            <a:headEnd/>
            <a:tailEnd/>
          </a:ln>
        </p:spPr>
        <p:txBody>
          <a:bodyPr>
            <a:spAutoFit/>
          </a:bodyPr>
          <a:lstStyle/>
          <a:p>
            <a:pPr algn="ctr"/>
            <a:r>
              <a:rPr lang="ru-RU" altLang="ru-RU" sz="2000" b="1">
                <a:solidFill>
                  <a:srgbClr val="669900"/>
                </a:solidFill>
              </a:rPr>
              <a:t>ДОСТОИНСТВА  МАТРИЧНЫХ  ОРГАНИЗАЦИЙ (проектного разделения труда):</a:t>
            </a:r>
          </a:p>
          <a:p>
            <a:pPr algn="ctr"/>
            <a:endParaRPr lang="ru-RU" altLang="ru-RU" sz="2000" b="1">
              <a:solidFill>
                <a:srgbClr val="003300"/>
              </a:solidFill>
            </a:endParaRPr>
          </a:p>
          <a:p>
            <a:pPr algn="just">
              <a:buFont typeface="Arial" charset="0"/>
              <a:buChar char="•"/>
            </a:pPr>
            <a:r>
              <a:rPr lang="ru-RU" altLang="ru-RU" sz="2000">
                <a:solidFill>
                  <a:srgbClr val="003300"/>
                </a:solidFill>
              </a:rPr>
              <a:t> Хорошие возможности для развития персонала и участия его в процессе принятия решений;</a:t>
            </a:r>
          </a:p>
          <a:p>
            <a:pPr algn="ctr"/>
            <a:endParaRPr lang="ru-RU" altLang="ru-RU" sz="2000" b="1">
              <a:solidFill>
                <a:srgbClr val="003300"/>
              </a:solidFill>
            </a:endParaRPr>
          </a:p>
          <a:p>
            <a:pPr algn="just">
              <a:buFont typeface="Arial" charset="0"/>
              <a:buChar char="•"/>
            </a:pPr>
            <a:r>
              <a:rPr lang="ru-RU" altLang="ru-RU" sz="2000">
                <a:solidFill>
                  <a:srgbClr val="003300"/>
                </a:solidFill>
              </a:rPr>
              <a:t> Хорошие возможности для структурной подстройки и адаптации к изменениям внешней среды; это достигается путем изменения баланса между ресурсами и результатами, функциями и продуктом, техническими и административными целями;</a:t>
            </a:r>
          </a:p>
          <a:p>
            <a:pPr algn="ctr"/>
            <a:endParaRPr lang="ru-RU" altLang="ru-RU" sz="2000" b="1">
              <a:solidFill>
                <a:srgbClr val="003300"/>
              </a:solidFill>
            </a:endParaRPr>
          </a:p>
          <a:p>
            <a:pPr algn="just">
              <a:buFont typeface="Arial" charset="0"/>
              <a:buChar char="•"/>
            </a:pPr>
            <a:r>
              <a:rPr lang="ru-RU" altLang="ru-RU" sz="2000">
                <a:solidFill>
                  <a:srgbClr val="003300"/>
                </a:solidFill>
              </a:rPr>
              <a:t> Функциональные знания пропитывают каждую работу;</a:t>
            </a:r>
          </a:p>
          <a:p>
            <a:pPr algn="ctr"/>
            <a:endParaRPr lang="ru-RU" altLang="ru-RU" sz="2000" b="1">
              <a:solidFill>
                <a:srgbClr val="003300"/>
              </a:solidFill>
            </a:endParaRPr>
          </a:p>
          <a:p>
            <a:pPr algn="just">
              <a:buFont typeface="Arial" charset="0"/>
              <a:buChar char="•"/>
            </a:pPr>
            <a:r>
              <a:rPr lang="ru-RU" altLang="ru-RU" sz="2000">
                <a:solidFill>
                  <a:srgbClr val="003300"/>
                </a:solidFill>
              </a:rPr>
              <a:t> Гибкое использование кадров, которые имеют и функциональную, и продуктовую подготовку; это единственный вариант структуры, при котором горизонтальные связи формируются и изображаются на схеме;</a:t>
            </a:r>
          </a:p>
          <a:p>
            <a:pPr algn="just"/>
            <a:endParaRPr lang="ru-RU" altLang="ru-RU" sz="2000">
              <a:solidFill>
                <a:srgbClr val="003300"/>
              </a:solidFill>
            </a:endParaRPr>
          </a:p>
          <a:p>
            <a:pPr algn="just">
              <a:buFont typeface="Arial" charset="0"/>
              <a:buChar char="•"/>
            </a:pPr>
            <a:r>
              <a:rPr lang="ru-RU" altLang="ru-RU" sz="2000">
                <a:solidFill>
                  <a:srgbClr val="003300"/>
                </a:solidFill>
              </a:rPr>
              <a:t> Сочетание горизонтальных и вертикальных связей развивает множественность власти и принятия решений на местах и в группах;</a:t>
            </a:r>
          </a:p>
          <a:p>
            <a:pPr algn="just"/>
            <a:endParaRPr lang="ru-RU" altLang="ru-RU" sz="2000">
              <a:solidFill>
                <a:srgbClr val="003300"/>
              </a:solidFill>
            </a:endParaRPr>
          </a:p>
          <a:p>
            <a:pPr algn="just">
              <a:buFont typeface="Arial" charset="0"/>
              <a:buChar char="•"/>
            </a:pPr>
            <a:r>
              <a:rPr lang="ru-RU" altLang="ru-RU" sz="2000">
                <a:solidFill>
                  <a:srgbClr val="003300"/>
                </a:solidFill>
              </a:rPr>
              <a:t> Многосторонняя информация повышает качество решений. </a:t>
            </a:r>
          </a:p>
        </p:txBody>
      </p:sp>
      <p:sp>
        <p:nvSpPr>
          <p:cNvPr id="7680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680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E516647-8705-48DE-B0BA-C195D26E1C64}" type="slidenum">
              <a:rPr lang="ru-RU" altLang="ru-RU" sz="800" smtClean="0">
                <a:solidFill>
                  <a:srgbClr val="003300"/>
                </a:solidFill>
                <a:latin typeface="Arial" charset="0"/>
                <a:cs typeface="Arial" charset="0"/>
              </a:rPr>
              <a:pPr fontAlgn="base">
                <a:spcBef>
                  <a:spcPct val="0"/>
                </a:spcBef>
                <a:spcAft>
                  <a:spcPct val="0"/>
                </a:spcAft>
              </a:pPr>
              <a:t>74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1"/>
          <p:cNvSpPr txBox="1">
            <a:spLocks noChangeArrowheads="1"/>
          </p:cNvSpPr>
          <p:nvPr/>
        </p:nvSpPr>
        <p:spPr bwMode="auto">
          <a:xfrm>
            <a:off x="0" y="115888"/>
            <a:ext cx="9144000" cy="6264275"/>
          </a:xfrm>
          <a:prstGeom prst="rect">
            <a:avLst/>
          </a:prstGeom>
          <a:noFill/>
          <a:ln w="9525">
            <a:noFill/>
            <a:miter lim="800000"/>
            <a:headEnd/>
            <a:tailEnd/>
          </a:ln>
        </p:spPr>
        <p:txBody>
          <a:bodyPr>
            <a:spAutoFit/>
          </a:bodyPr>
          <a:lstStyle/>
          <a:p>
            <a:pPr algn="ctr"/>
            <a:r>
              <a:rPr lang="ru-RU" altLang="ru-RU" sz="2000" b="1">
                <a:solidFill>
                  <a:srgbClr val="669900"/>
                </a:solidFill>
              </a:rPr>
              <a:t>НЕДОСТАТКИ  МАТРИЧНОЙ  ОРГАНИЗАЦИИ:</a:t>
            </a:r>
          </a:p>
          <a:p>
            <a:pPr algn="ctr"/>
            <a:endParaRPr lang="ru-RU" altLang="ru-RU" sz="2000" b="1">
              <a:solidFill>
                <a:srgbClr val="003300"/>
              </a:solidFill>
            </a:endParaRPr>
          </a:p>
          <a:p>
            <a:pPr>
              <a:buFont typeface="Arial" charset="0"/>
              <a:buChar char="•"/>
            </a:pPr>
            <a:r>
              <a:rPr lang="ru-RU" altLang="ru-RU" sz="2000">
                <a:solidFill>
                  <a:srgbClr val="003300"/>
                </a:solidFill>
              </a:rPr>
              <a:t> Простые и одномерные связи заменяются системой многих властей, что приносит не только эффект, но и создает массу проблем;</a:t>
            </a:r>
          </a:p>
          <a:p>
            <a:endParaRPr lang="ru-RU" altLang="ru-RU" sz="2000">
              <a:solidFill>
                <a:srgbClr val="003300"/>
              </a:solidFill>
            </a:endParaRPr>
          </a:p>
          <a:p>
            <a:pPr>
              <a:buFont typeface="Arial" charset="0"/>
              <a:buChar char="•"/>
            </a:pPr>
            <a:r>
              <a:rPr lang="ru-RU" altLang="ru-RU" sz="2000">
                <a:solidFill>
                  <a:srgbClr val="003300"/>
                </a:solidFill>
              </a:rPr>
              <a:t> Рост нагрузки на центральное руководство;</a:t>
            </a:r>
          </a:p>
          <a:p>
            <a:endParaRPr lang="ru-RU" altLang="ru-RU" sz="2000">
              <a:solidFill>
                <a:srgbClr val="003300"/>
              </a:solidFill>
            </a:endParaRPr>
          </a:p>
          <a:p>
            <a:pPr>
              <a:buFont typeface="Arial" charset="0"/>
              <a:buChar char="•"/>
            </a:pPr>
            <a:r>
              <a:rPr lang="ru-RU" altLang="ru-RU" sz="2000">
                <a:solidFill>
                  <a:srgbClr val="003300"/>
                </a:solidFill>
              </a:rPr>
              <a:t> Уменьшение прозрачности структуры;</a:t>
            </a:r>
          </a:p>
          <a:p>
            <a:endParaRPr lang="ru-RU" altLang="ru-RU" sz="2000">
              <a:solidFill>
                <a:srgbClr val="003300"/>
              </a:solidFill>
            </a:endParaRPr>
          </a:p>
          <a:p>
            <a:pPr>
              <a:buFont typeface="Arial" charset="0"/>
              <a:buChar char="•"/>
            </a:pPr>
            <a:r>
              <a:rPr lang="ru-RU" altLang="ru-RU" sz="2000">
                <a:solidFill>
                  <a:srgbClr val="003300"/>
                </a:solidFill>
              </a:rPr>
              <a:t> Повышение сложности решаемых вопросов;</a:t>
            </a:r>
          </a:p>
          <a:p>
            <a:endParaRPr lang="ru-RU" altLang="ru-RU" sz="2000">
              <a:solidFill>
                <a:srgbClr val="003300"/>
              </a:solidFill>
            </a:endParaRPr>
          </a:p>
          <a:p>
            <a:pPr>
              <a:buFont typeface="Arial" charset="0"/>
              <a:buChar char="•"/>
            </a:pPr>
            <a:r>
              <a:rPr lang="ru-RU" altLang="ru-RU" sz="2000">
                <a:solidFill>
                  <a:srgbClr val="003300"/>
                </a:solidFill>
              </a:rPr>
              <a:t> Трудная управляемость и повышенная потребность в координации;</a:t>
            </a:r>
          </a:p>
          <a:p>
            <a:endParaRPr lang="ru-RU" altLang="ru-RU" sz="2000">
              <a:solidFill>
                <a:srgbClr val="003300"/>
              </a:solidFill>
            </a:endParaRPr>
          </a:p>
          <a:p>
            <a:pPr>
              <a:buFont typeface="Arial" charset="0"/>
              <a:buChar char="•"/>
            </a:pPr>
            <a:r>
              <a:rPr lang="ru-RU" altLang="ru-RU" sz="2000">
                <a:solidFill>
                  <a:srgbClr val="003300"/>
                </a:solidFill>
              </a:rPr>
              <a:t> Высокая вероятность конфликтов на отдельных местах из-за двойного подчинения;</a:t>
            </a:r>
          </a:p>
          <a:p>
            <a:endParaRPr lang="ru-RU" altLang="ru-RU" sz="2000">
              <a:solidFill>
                <a:srgbClr val="003300"/>
              </a:solidFill>
            </a:endParaRPr>
          </a:p>
          <a:p>
            <a:pPr>
              <a:buFont typeface="Arial" charset="0"/>
              <a:buChar char="•"/>
            </a:pPr>
            <a:r>
              <a:rPr lang="ru-RU" altLang="ru-RU" sz="2000">
                <a:solidFill>
                  <a:srgbClr val="003300"/>
                </a:solidFill>
              </a:rPr>
              <a:t> Проблемы в разграничении компетенций;</a:t>
            </a:r>
          </a:p>
          <a:p>
            <a:endParaRPr lang="ru-RU" altLang="ru-RU" sz="2000">
              <a:solidFill>
                <a:srgbClr val="003300"/>
              </a:solidFill>
            </a:endParaRPr>
          </a:p>
          <a:p>
            <a:pPr>
              <a:buFont typeface="Arial" charset="0"/>
              <a:buChar char="•"/>
            </a:pPr>
            <a:r>
              <a:rPr lang="ru-RU" altLang="ru-RU" sz="2000">
                <a:solidFill>
                  <a:srgbClr val="003300"/>
                </a:solidFill>
              </a:rPr>
              <a:t> Требуется высокая компетентность главного руководителя. Знание различных стилей руководства и умение применять их на практике.</a:t>
            </a:r>
          </a:p>
        </p:txBody>
      </p:sp>
      <p:sp>
        <p:nvSpPr>
          <p:cNvPr id="7782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782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9840B7D-9977-46B7-8BD6-A533B854D0E7}" type="slidenum">
              <a:rPr lang="ru-RU" altLang="ru-RU" sz="800" smtClean="0">
                <a:solidFill>
                  <a:srgbClr val="003300"/>
                </a:solidFill>
                <a:latin typeface="Arial" charset="0"/>
                <a:cs typeface="Arial" charset="0"/>
              </a:rPr>
              <a:pPr fontAlgn="base">
                <a:spcBef>
                  <a:spcPct val="0"/>
                </a:spcBef>
                <a:spcAft>
                  <a:spcPct val="0"/>
                </a:spcAft>
              </a:pPr>
              <a:t>75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684213" y="765175"/>
          <a:ext cx="8064500" cy="5913438"/>
        </p:xfrm>
        <a:graphic>
          <a:graphicData uri="http://schemas.openxmlformats.org/drawingml/2006/table">
            <a:tbl>
              <a:tblPr/>
              <a:tblGrid>
                <a:gridCol w="2313349"/>
                <a:gridCol w="5751151"/>
              </a:tblGrid>
              <a:tr h="2278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ПРОБЛЕМА</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ПРИЧИНА, ПУТЬ УСТРАНЕНИЯ</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56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Тенденция к анархии</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Нечетко распределены права и ответственность между двумя частями матричных структур</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56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Борьба за власть</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Не определены властные полномочия; необходим баланс между двумя ветвями власти</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56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Развитие групповщины</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Все решения принимаются в группе.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Введение мотивирования индивидуальных решений.</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34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Крах в период общеэкономического кризиса</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Группы нерешительны в этот период.</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Нужна помощь высшего руководства.</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Высокие накладные расходы</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Потребность в средствах на содержание большого числа руководителей.</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Множественность ролей в руководстве.</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0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Разрыв между верхним и нижним уровнями</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Матричная схема для нижнего звена.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Маленький размер групп, чтобы вовлечь высшее руководство.</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5087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Нет контроля по уровням управления</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Матрицы на всех уровнях и система становятся сложными.</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Выявление критичных центров в организации и создание вокруг них матриц.</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34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Самолюбование</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Организация замыкается в себе.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3300"/>
                          </a:solidFill>
                          <a:effectLst/>
                          <a:latin typeface="Arial" panose="020B0604020202020204" pitchFamily="34" charset="0"/>
                          <a:cs typeface="Arial" panose="020B0604020202020204" pitchFamily="34" charset="0"/>
                        </a:rPr>
                        <a:t>Внимание к критическим центрам организации и создание вокруг них матриц.</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0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Трудности в принятии решений</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Решения не принимаются вовремя.</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3300"/>
                          </a:solidFill>
                          <a:effectLst/>
                          <a:latin typeface="Arial" panose="020B0604020202020204" pitchFamily="34" charset="0"/>
                          <a:cs typeface="Arial" panose="020B0604020202020204" pitchFamily="34" charset="0"/>
                        </a:rPr>
                        <a:t>Делегирование ролей на нижние уровни- уровни реализации.</a:t>
                      </a:r>
                    </a:p>
                  </a:txBody>
                  <a:tcPr marL="48198" marR="4819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8885" name="Прямоугольник 3"/>
          <p:cNvSpPr>
            <a:spLocks noChangeArrowheads="1"/>
          </p:cNvSpPr>
          <p:nvPr/>
        </p:nvSpPr>
        <p:spPr bwMode="auto">
          <a:xfrm>
            <a:off x="0" y="115888"/>
            <a:ext cx="9144000" cy="400050"/>
          </a:xfrm>
          <a:prstGeom prst="rect">
            <a:avLst/>
          </a:prstGeom>
          <a:noFill/>
          <a:ln w="9525">
            <a:noFill/>
            <a:miter lim="800000"/>
            <a:headEnd/>
            <a:tailEnd/>
          </a:ln>
        </p:spPr>
        <p:txBody>
          <a:bodyPr>
            <a:spAutoFit/>
          </a:bodyPr>
          <a:lstStyle/>
          <a:p>
            <a:pPr algn="ctr" eaLnBrk="0" hangingPunct="0"/>
            <a:r>
              <a:rPr lang="ru-RU" altLang="ru-RU" sz="2000" b="1">
                <a:solidFill>
                  <a:srgbClr val="669900"/>
                </a:solidFill>
              </a:rPr>
              <a:t>Проблемы матричных организаций, их причины и пути устранения</a:t>
            </a:r>
          </a:p>
        </p:txBody>
      </p:sp>
      <p:sp>
        <p:nvSpPr>
          <p:cNvPr id="78886"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8887"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0BFB9C0-E2BB-4D88-BC73-A2729F482559}" type="slidenum">
              <a:rPr lang="ru-RU" altLang="ru-RU" sz="800" smtClean="0">
                <a:solidFill>
                  <a:srgbClr val="003300"/>
                </a:solidFill>
                <a:latin typeface="Arial" charset="0"/>
                <a:cs typeface="Arial" charset="0"/>
              </a:rPr>
              <a:pPr fontAlgn="base">
                <a:spcBef>
                  <a:spcPct val="0"/>
                </a:spcBef>
                <a:spcAft>
                  <a:spcPct val="0"/>
                </a:spcAft>
              </a:pPr>
              <a:t>76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179388" y="115888"/>
            <a:ext cx="8785225" cy="4216400"/>
          </a:xfrm>
          <a:prstGeom prst="rect">
            <a:avLst/>
          </a:prstGeom>
          <a:noFill/>
          <a:ln w="9525">
            <a:noFill/>
            <a:miter lim="800000"/>
            <a:headEnd/>
            <a:tailEnd/>
          </a:ln>
        </p:spPr>
        <p:txBody>
          <a:bodyPr>
            <a:spAutoFit/>
          </a:bodyPr>
          <a:lstStyle/>
          <a:p>
            <a:pPr algn="ctr">
              <a:defRPr/>
            </a:pPr>
            <a:r>
              <a:rPr lang="ru-RU" sz="2800" b="1"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Ситуативный  подход  </a:t>
            </a:r>
            <a:endParaRPr lang="ru-RU" sz="2800" dirty="0">
              <a:solidFill>
                <a:srgbClr val="0033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defRPr/>
            </a:pPr>
            <a:r>
              <a:rPr lang="ru-RU" sz="2000" b="1" dirty="0">
                <a:solidFill>
                  <a:srgbClr val="003300"/>
                </a:solidFill>
                <a:latin typeface="Arial" panose="020B0604020202020204" pitchFamily="34" charset="0"/>
                <a:cs typeface="Arial" panose="020B0604020202020204" pitchFamily="34" charset="0"/>
              </a:rPr>
              <a:t> </a:t>
            </a:r>
            <a:endParaRPr lang="ru-RU" sz="2000" dirty="0">
              <a:solidFill>
                <a:srgbClr val="003300"/>
              </a:solidFill>
              <a:latin typeface="Arial" panose="020B0604020202020204" pitchFamily="34" charset="0"/>
              <a:cs typeface="Arial" panose="020B0604020202020204" pitchFamily="34" charset="0"/>
            </a:endParaRPr>
          </a:p>
          <a:p>
            <a:pPr algn="just">
              <a:defRPr/>
            </a:pPr>
            <a:r>
              <a:rPr lang="ru-RU" sz="2200" dirty="0">
                <a:solidFill>
                  <a:srgbClr val="003300"/>
                </a:solidFill>
                <a:latin typeface="Arial" panose="020B0604020202020204" pitchFamily="34" charset="0"/>
                <a:cs typeface="Arial" panose="020B0604020202020204" pitchFamily="34" charset="0"/>
              </a:rPr>
              <a:t>Разницу в представлениях рассмотренных организационных структур с реально существующими предприятиями можно установить лишь приблизительно. В реальности действуют структуры  со смешанными подходами, не поддающимися четкой классификации.</a:t>
            </a:r>
          </a:p>
          <a:p>
            <a:pPr algn="just">
              <a:defRPr/>
            </a:pPr>
            <a:endParaRPr lang="ru-RU" sz="2200" dirty="0">
              <a:solidFill>
                <a:srgbClr val="003300"/>
              </a:solidFill>
              <a:latin typeface="Arial" panose="020B0604020202020204" pitchFamily="34" charset="0"/>
              <a:cs typeface="Arial" panose="020B0604020202020204" pitchFamily="34" charset="0"/>
            </a:endParaRPr>
          </a:p>
          <a:p>
            <a:pPr algn="just">
              <a:defRPr/>
            </a:pPr>
            <a:r>
              <a:rPr lang="ru-RU" sz="2200" dirty="0">
                <a:solidFill>
                  <a:srgbClr val="003300"/>
                </a:solidFill>
                <a:latin typeface="Arial" panose="020B0604020202020204" pitchFamily="34" charset="0"/>
                <a:cs typeface="Arial" panose="020B0604020202020204" pitchFamily="34" charset="0"/>
              </a:rPr>
              <a:t>Выбор вида организационной структуры предприятия для успешного его существования в длительной перспективе должен иметь целью оптимизацию структуры, исходя из конкретной ситуации.</a:t>
            </a:r>
          </a:p>
        </p:txBody>
      </p:sp>
      <p:sp>
        <p:nvSpPr>
          <p:cNvPr id="79875" name="Прямоугольник 2"/>
          <p:cNvSpPr>
            <a:spLocks noChangeArrowheads="1"/>
          </p:cNvSpPr>
          <p:nvPr/>
        </p:nvSpPr>
        <p:spPr bwMode="auto">
          <a:xfrm>
            <a:off x="250825" y="4581525"/>
            <a:ext cx="8642350" cy="830263"/>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Центральным фактором ситуативного подхода является </a:t>
            </a:r>
            <a:r>
              <a:rPr lang="ru-RU" altLang="ru-RU" sz="2400" b="1">
                <a:solidFill>
                  <a:srgbClr val="669900"/>
                </a:solidFill>
              </a:rPr>
              <a:t>внешняя среда</a:t>
            </a:r>
            <a:r>
              <a:rPr lang="ru-RU" altLang="ru-RU" sz="2400">
                <a:solidFill>
                  <a:srgbClr val="003300"/>
                </a:solidFill>
              </a:rPr>
              <a:t>. </a:t>
            </a:r>
          </a:p>
        </p:txBody>
      </p:sp>
      <p:sp>
        <p:nvSpPr>
          <p:cNvPr id="79876" name="Прямоугольник 3"/>
          <p:cNvSpPr>
            <a:spLocks noChangeArrowheads="1"/>
          </p:cNvSpPr>
          <p:nvPr/>
        </p:nvSpPr>
        <p:spPr bwMode="auto">
          <a:xfrm>
            <a:off x="179388" y="5661025"/>
            <a:ext cx="8640762" cy="769938"/>
          </a:xfrm>
          <a:prstGeom prst="rect">
            <a:avLst/>
          </a:prstGeom>
          <a:noFill/>
          <a:ln w="9525">
            <a:noFill/>
            <a:miter lim="800000"/>
            <a:headEnd/>
            <a:tailEnd/>
          </a:ln>
        </p:spPr>
        <p:txBody>
          <a:bodyPr>
            <a:spAutoFit/>
          </a:bodyPr>
          <a:lstStyle/>
          <a:p>
            <a:pPr algn="just"/>
            <a:r>
              <a:rPr lang="ru-RU" altLang="ru-RU" sz="2200">
                <a:solidFill>
                  <a:srgbClr val="003300"/>
                </a:solidFill>
              </a:rPr>
              <a:t>Однако, на структуру влияют и другие факторы, которые необходимо учитывать при построении структуры организации.</a:t>
            </a:r>
          </a:p>
        </p:txBody>
      </p:sp>
      <p:sp>
        <p:nvSpPr>
          <p:cNvPr id="7987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7987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50FFBAE-3AB8-44A4-8C94-C59D80624655}" type="slidenum">
              <a:rPr lang="ru-RU" altLang="ru-RU" sz="800" smtClean="0">
                <a:solidFill>
                  <a:srgbClr val="003300"/>
                </a:solidFill>
                <a:latin typeface="Arial" charset="0"/>
                <a:cs typeface="Arial" charset="0"/>
              </a:rPr>
              <a:pPr fontAlgn="base">
                <a:spcBef>
                  <a:spcPct val="0"/>
                </a:spcBef>
                <a:spcAft>
                  <a:spcPct val="0"/>
                </a:spcAft>
              </a:pPr>
              <a:t>77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Group 1"/>
          <p:cNvGrpSpPr>
            <a:grpSpLocks noChangeAspect="1"/>
          </p:cNvGrpSpPr>
          <p:nvPr/>
        </p:nvGrpSpPr>
        <p:grpSpPr bwMode="auto">
          <a:xfrm>
            <a:off x="684213" y="2024063"/>
            <a:ext cx="6743700" cy="4000500"/>
            <a:chOff x="2328" y="9244"/>
            <a:chExt cx="7200" cy="4320"/>
          </a:xfrm>
        </p:grpSpPr>
        <p:sp>
          <p:nvSpPr>
            <p:cNvPr id="80915" name="AutoShape 23"/>
            <p:cNvSpPr>
              <a:spLocks noChangeAspect="1" noChangeArrowheads="1" noTextEdit="1"/>
            </p:cNvSpPr>
            <p:nvPr/>
          </p:nvSpPr>
          <p:spPr bwMode="auto">
            <a:xfrm>
              <a:off x="2328" y="9244"/>
              <a:ext cx="7200" cy="4320"/>
            </a:xfrm>
            <a:prstGeom prst="rect">
              <a:avLst/>
            </a:prstGeom>
            <a:noFill/>
            <a:ln w="9525">
              <a:noFill/>
              <a:miter lim="800000"/>
              <a:headEnd/>
              <a:tailEnd/>
            </a:ln>
          </p:spPr>
          <p:txBody>
            <a:bodyPr/>
            <a:lstStyle/>
            <a:p>
              <a:endParaRPr lang="ru-RU"/>
            </a:p>
          </p:txBody>
        </p:sp>
        <p:sp>
          <p:nvSpPr>
            <p:cNvPr id="80916" name="Line 20"/>
            <p:cNvSpPr>
              <a:spLocks noChangeShapeType="1"/>
            </p:cNvSpPr>
            <p:nvPr/>
          </p:nvSpPr>
          <p:spPr bwMode="auto">
            <a:xfrm>
              <a:off x="4173" y="9944"/>
              <a:ext cx="842" cy="1"/>
            </a:xfrm>
            <a:prstGeom prst="line">
              <a:avLst/>
            </a:prstGeom>
            <a:noFill/>
            <a:ln w="9525">
              <a:solidFill>
                <a:srgbClr val="000000"/>
              </a:solidFill>
              <a:round/>
              <a:headEnd/>
              <a:tailEnd type="triangle" w="med" len="med"/>
            </a:ln>
          </p:spPr>
          <p:txBody>
            <a:bodyPr/>
            <a:lstStyle/>
            <a:p>
              <a:endParaRPr lang="ru-RU"/>
            </a:p>
          </p:txBody>
        </p:sp>
        <p:sp>
          <p:nvSpPr>
            <p:cNvPr id="80917" name="Line 19"/>
            <p:cNvSpPr>
              <a:spLocks noChangeShapeType="1"/>
            </p:cNvSpPr>
            <p:nvPr/>
          </p:nvSpPr>
          <p:spPr bwMode="auto">
            <a:xfrm>
              <a:off x="3670" y="9861"/>
              <a:ext cx="0" cy="0"/>
            </a:xfrm>
            <a:prstGeom prst="line">
              <a:avLst/>
            </a:prstGeom>
            <a:noFill/>
            <a:ln w="9525">
              <a:solidFill>
                <a:srgbClr val="000000"/>
              </a:solidFill>
              <a:round/>
              <a:headEnd/>
              <a:tailEnd/>
            </a:ln>
          </p:spPr>
          <p:txBody>
            <a:bodyPr/>
            <a:lstStyle/>
            <a:p>
              <a:endParaRPr lang="ru-RU"/>
            </a:p>
          </p:txBody>
        </p:sp>
        <p:sp>
          <p:nvSpPr>
            <p:cNvPr id="80918" name="Line 17"/>
            <p:cNvSpPr>
              <a:spLocks noChangeShapeType="1"/>
            </p:cNvSpPr>
            <p:nvPr/>
          </p:nvSpPr>
          <p:spPr bwMode="auto">
            <a:xfrm flipV="1">
              <a:off x="3174" y="12510"/>
              <a:ext cx="4920" cy="0"/>
            </a:xfrm>
            <a:prstGeom prst="line">
              <a:avLst/>
            </a:prstGeom>
            <a:noFill/>
            <a:ln w="9525">
              <a:solidFill>
                <a:srgbClr val="000000"/>
              </a:solidFill>
              <a:round/>
              <a:headEnd/>
              <a:tailEnd type="triangle" w="med" len="med"/>
            </a:ln>
          </p:spPr>
          <p:txBody>
            <a:bodyPr/>
            <a:lstStyle/>
            <a:p>
              <a:endParaRPr lang="ru-RU"/>
            </a:p>
          </p:txBody>
        </p:sp>
        <p:sp>
          <p:nvSpPr>
            <p:cNvPr id="80919" name="Line 11"/>
            <p:cNvSpPr>
              <a:spLocks noChangeShapeType="1"/>
            </p:cNvSpPr>
            <p:nvPr/>
          </p:nvSpPr>
          <p:spPr bwMode="auto">
            <a:xfrm flipV="1">
              <a:off x="7248" y="9944"/>
              <a:ext cx="846" cy="0"/>
            </a:xfrm>
            <a:prstGeom prst="line">
              <a:avLst/>
            </a:prstGeom>
            <a:noFill/>
            <a:ln w="9525">
              <a:solidFill>
                <a:srgbClr val="000000"/>
              </a:solidFill>
              <a:round/>
              <a:headEnd/>
              <a:tailEnd type="triangle" w="med" len="med"/>
            </a:ln>
          </p:spPr>
          <p:txBody>
            <a:bodyPr/>
            <a:lstStyle/>
            <a:p>
              <a:endParaRPr lang="ru-RU"/>
            </a:p>
          </p:txBody>
        </p:sp>
        <p:sp>
          <p:nvSpPr>
            <p:cNvPr id="80920" name="Line 7"/>
            <p:cNvSpPr>
              <a:spLocks noChangeShapeType="1"/>
            </p:cNvSpPr>
            <p:nvPr/>
          </p:nvSpPr>
          <p:spPr bwMode="auto">
            <a:xfrm>
              <a:off x="4891" y="11219"/>
              <a:ext cx="0" cy="0"/>
            </a:xfrm>
            <a:prstGeom prst="line">
              <a:avLst/>
            </a:prstGeom>
            <a:noFill/>
            <a:ln w="9525">
              <a:solidFill>
                <a:srgbClr val="000000"/>
              </a:solidFill>
              <a:round/>
              <a:headEnd/>
              <a:tailEnd type="triangle" w="med" len="med"/>
            </a:ln>
          </p:spPr>
          <p:txBody>
            <a:bodyPr/>
            <a:lstStyle/>
            <a:p>
              <a:endParaRPr lang="ru-RU"/>
            </a:p>
          </p:txBody>
        </p:sp>
        <p:sp>
          <p:nvSpPr>
            <p:cNvPr id="80921" name="Line 3"/>
            <p:cNvSpPr>
              <a:spLocks noChangeShapeType="1"/>
            </p:cNvSpPr>
            <p:nvPr/>
          </p:nvSpPr>
          <p:spPr bwMode="auto">
            <a:xfrm>
              <a:off x="7820" y="10635"/>
              <a:ext cx="0" cy="0"/>
            </a:xfrm>
            <a:prstGeom prst="line">
              <a:avLst/>
            </a:prstGeom>
            <a:noFill/>
            <a:ln w="9525">
              <a:solidFill>
                <a:srgbClr val="000000"/>
              </a:solidFill>
              <a:round/>
              <a:headEnd/>
              <a:tailEnd/>
            </a:ln>
          </p:spPr>
          <p:txBody>
            <a:bodyPr/>
            <a:lstStyle/>
            <a:p>
              <a:endParaRPr lang="ru-RU"/>
            </a:p>
          </p:txBody>
        </p:sp>
        <p:sp>
          <p:nvSpPr>
            <p:cNvPr id="80922" name="Line 2"/>
            <p:cNvSpPr>
              <a:spLocks noChangeShapeType="1"/>
            </p:cNvSpPr>
            <p:nvPr/>
          </p:nvSpPr>
          <p:spPr bwMode="auto">
            <a:xfrm>
              <a:off x="9093" y="11032"/>
              <a:ext cx="0" cy="700"/>
            </a:xfrm>
            <a:prstGeom prst="line">
              <a:avLst/>
            </a:prstGeom>
            <a:noFill/>
            <a:ln w="9525">
              <a:solidFill>
                <a:srgbClr val="000000"/>
              </a:solidFill>
              <a:round/>
              <a:headEnd/>
              <a:tailEnd type="triangle" w="med" len="med"/>
            </a:ln>
          </p:spPr>
          <p:txBody>
            <a:bodyPr/>
            <a:lstStyle/>
            <a:p>
              <a:endParaRPr lang="ru-RU"/>
            </a:p>
          </p:txBody>
        </p:sp>
      </p:grpSp>
      <p:sp>
        <p:nvSpPr>
          <p:cNvPr id="39" name="Прямоугольник 38"/>
          <p:cNvSpPr/>
          <p:nvPr/>
        </p:nvSpPr>
        <p:spPr>
          <a:xfrm>
            <a:off x="6084888" y="2024063"/>
            <a:ext cx="1871662" cy="649287"/>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b="1" dirty="0">
                <a:solidFill>
                  <a:srgbClr val="003300"/>
                </a:solidFill>
                <a:latin typeface="Arial" panose="020B0604020202020204" pitchFamily="34" charset="0"/>
                <a:cs typeface="Arial" panose="020B0604020202020204" pitchFamily="34" charset="0"/>
              </a:rPr>
              <a:t>Зависимые  параметры</a:t>
            </a:r>
            <a:endParaRPr lang="ru-RU" dirty="0">
              <a:solidFill>
                <a:srgbClr val="003300"/>
              </a:solidFill>
              <a:latin typeface="Arial" panose="020B0604020202020204" pitchFamily="34" charset="0"/>
              <a:cs typeface="Arial" panose="020B0604020202020204" pitchFamily="34" charset="0"/>
            </a:endParaRPr>
          </a:p>
        </p:txBody>
      </p:sp>
      <p:sp>
        <p:nvSpPr>
          <p:cNvPr id="40" name="Прямоугольник 39"/>
          <p:cNvSpPr/>
          <p:nvPr/>
        </p:nvSpPr>
        <p:spPr>
          <a:xfrm>
            <a:off x="6084888" y="2673350"/>
            <a:ext cx="1871662" cy="1008063"/>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b="1">
                <a:solidFill>
                  <a:srgbClr val="003300"/>
                </a:solidFill>
                <a:latin typeface="Arial" panose="020B0604020202020204" pitchFamily="34" charset="0"/>
                <a:cs typeface="Arial" panose="020B0604020202020204" pitchFamily="34" charset="0"/>
              </a:rPr>
              <a:t>Поведение</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членов</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организации</a:t>
            </a:r>
            <a:endParaRPr lang="ru-RU">
              <a:solidFill>
                <a:srgbClr val="003300"/>
              </a:solidFill>
              <a:latin typeface="Arial" panose="020B0604020202020204" pitchFamily="34" charset="0"/>
              <a:cs typeface="Arial" panose="020B0604020202020204" pitchFamily="34" charset="0"/>
            </a:endParaRPr>
          </a:p>
        </p:txBody>
      </p:sp>
      <p:sp>
        <p:nvSpPr>
          <p:cNvPr id="41" name="Прямоугольник 40"/>
          <p:cNvSpPr/>
          <p:nvPr/>
        </p:nvSpPr>
        <p:spPr>
          <a:xfrm>
            <a:off x="395288" y="2024063"/>
            <a:ext cx="2016125" cy="649287"/>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rgbClr val="003300"/>
                </a:solidFill>
                <a:latin typeface="Arial" panose="020B0604020202020204" pitchFamily="34" charset="0"/>
                <a:cs typeface="Arial" panose="020B0604020202020204" pitchFamily="34" charset="0"/>
              </a:rPr>
              <a:t>Независимые параметры</a:t>
            </a:r>
            <a:endParaRPr lang="ru-RU" dirty="0">
              <a:solidFill>
                <a:srgbClr val="003300"/>
              </a:solidFill>
              <a:latin typeface="Arial" panose="020B0604020202020204" pitchFamily="34" charset="0"/>
              <a:cs typeface="Arial" panose="020B0604020202020204" pitchFamily="34" charset="0"/>
            </a:endParaRPr>
          </a:p>
        </p:txBody>
      </p:sp>
      <p:sp>
        <p:nvSpPr>
          <p:cNvPr id="42" name="Прямоугольник 41"/>
          <p:cNvSpPr/>
          <p:nvPr/>
        </p:nvSpPr>
        <p:spPr>
          <a:xfrm>
            <a:off x="395288" y="2673350"/>
            <a:ext cx="2016125" cy="1008063"/>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b="1">
                <a:solidFill>
                  <a:srgbClr val="003300"/>
                </a:solidFill>
                <a:latin typeface="Arial" panose="020B0604020202020204" pitchFamily="34" charset="0"/>
                <a:cs typeface="Arial" panose="020B0604020202020204" pitchFamily="34" charset="0"/>
              </a:rPr>
              <a:t>Ситуация  во</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внутренней и  </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внешней  среде</a:t>
            </a:r>
            <a:endParaRPr lang="ru-RU">
              <a:solidFill>
                <a:srgbClr val="003300"/>
              </a:solidFill>
              <a:latin typeface="Arial" panose="020B0604020202020204" pitchFamily="34" charset="0"/>
              <a:cs typeface="Arial" panose="020B0604020202020204" pitchFamily="34" charset="0"/>
            </a:endParaRPr>
          </a:p>
        </p:txBody>
      </p:sp>
      <p:sp>
        <p:nvSpPr>
          <p:cNvPr id="43" name="Прямоугольник 42"/>
          <p:cNvSpPr/>
          <p:nvPr/>
        </p:nvSpPr>
        <p:spPr>
          <a:xfrm>
            <a:off x="3203575" y="2024063"/>
            <a:ext cx="2089150" cy="649287"/>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b="1" dirty="0">
                <a:solidFill>
                  <a:srgbClr val="003300"/>
                </a:solidFill>
                <a:latin typeface="Arial" panose="020B0604020202020204" pitchFamily="34" charset="0"/>
                <a:cs typeface="Arial" panose="020B0604020202020204" pitchFamily="34" charset="0"/>
              </a:rPr>
              <a:t>Параметры</a:t>
            </a:r>
            <a:endParaRPr lang="ru-RU" dirty="0">
              <a:solidFill>
                <a:srgbClr val="003300"/>
              </a:solidFill>
              <a:latin typeface="Arial" panose="020B0604020202020204" pitchFamily="34" charset="0"/>
              <a:cs typeface="Arial" panose="020B0604020202020204" pitchFamily="34" charset="0"/>
            </a:endParaRPr>
          </a:p>
          <a:p>
            <a:pPr algn="ctr" eaLnBrk="0" hangingPunct="0">
              <a:defRPr/>
            </a:pPr>
            <a:r>
              <a:rPr lang="ru-RU" b="1" dirty="0">
                <a:solidFill>
                  <a:srgbClr val="003300"/>
                </a:solidFill>
                <a:latin typeface="Arial" panose="020B0604020202020204" pitchFamily="34" charset="0"/>
                <a:cs typeface="Arial" panose="020B0604020202020204" pitchFamily="34" charset="0"/>
              </a:rPr>
              <a:t>торможения</a:t>
            </a:r>
            <a:endParaRPr lang="ru-RU" dirty="0">
              <a:solidFill>
                <a:srgbClr val="003300"/>
              </a:solidFill>
              <a:latin typeface="Arial" panose="020B0604020202020204" pitchFamily="34" charset="0"/>
              <a:cs typeface="Arial" panose="020B0604020202020204" pitchFamily="34" charset="0"/>
            </a:endParaRPr>
          </a:p>
        </p:txBody>
      </p:sp>
      <p:sp>
        <p:nvSpPr>
          <p:cNvPr id="44" name="Прямоугольник 43"/>
          <p:cNvSpPr/>
          <p:nvPr/>
        </p:nvSpPr>
        <p:spPr>
          <a:xfrm>
            <a:off x="3203575" y="2673350"/>
            <a:ext cx="2089150" cy="1008063"/>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sz="1600" b="1" dirty="0">
                <a:solidFill>
                  <a:srgbClr val="003300"/>
                </a:solidFill>
                <a:latin typeface="Arial" panose="020B0604020202020204" pitchFamily="34" charset="0"/>
                <a:cs typeface="Arial" panose="020B0604020202020204" pitchFamily="34" charset="0"/>
              </a:rPr>
              <a:t>Организационная структура</a:t>
            </a:r>
            <a:endParaRPr lang="ru-RU" sz="1600" dirty="0">
              <a:solidFill>
                <a:srgbClr val="003300"/>
              </a:solidFill>
              <a:latin typeface="Arial" panose="020B0604020202020204" pitchFamily="34" charset="0"/>
              <a:cs typeface="Arial" panose="020B0604020202020204" pitchFamily="34" charset="0"/>
            </a:endParaRPr>
          </a:p>
        </p:txBody>
      </p:sp>
      <p:sp>
        <p:nvSpPr>
          <p:cNvPr id="80905" name="Line 31"/>
          <p:cNvSpPr>
            <a:spLocks noChangeShapeType="1"/>
          </p:cNvSpPr>
          <p:nvPr/>
        </p:nvSpPr>
        <p:spPr bwMode="auto">
          <a:xfrm>
            <a:off x="1476375" y="3681413"/>
            <a:ext cx="0" cy="1368425"/>
          </a:xfrm>
          <a:prstGeom prst="line">
            <a:avLst/>
          </a:prstGeom>
          <a:noFill/>
          <a:ln w="9525">
            <a:solidFill>
              <a:srgbClr val="000000"/>
            </a:solidFill>
            <a:round/>
            <a:headEnd/>
            <a:tailEnd/>
          </a:ln>
        </p:spPr>
        <p:txBody>
          <a:bodyPr/>
          <a:lstStyle/>
          <a:p>
            <a:endParaRPr lang="ru-RU"/>
          </a:p>
        </p:txBody>
      </p:sp>
      <p:sp>
        <p:nvSpPr>
          <p:cNvPr id="80906" name="Line 31"/>
          <p:cNvSpPr>
            <a:spLocks noChangeShapeType="1"/>
          </p:cNvSpPr>
          <p:nvPr/>
        </p:nvSpPr>
        <p:spPr bwMode="auto">
          <a:xfrm>
            <a:off x="4211638" y="3681413"/>
            <a:ext cx="0" cy="1368425"/>
          </a:xfrm>
          <a:prstGeom prst="line">
            <a:avLst/>
          </a:prstGeom>
          <a:noFill/>
          <a:ln w="9525">
            <a:solidFill>
              <a:srgbClr val="000000"/>
            </a:solidFill>
            <a:round/>
            <a:headEnd/>
            <a:tailEnd/>
          </a:ln>
        </p:spPr>
        <p:txBody>
          <a:bodyPr/>
          <a:lstStyle/>
          <a:p>
            <a:endParaRPr lang="ru-RU"/>
          </a:p>
        </p:txBody>
      </p:sp>
      <p:sp>
        <p:nvSpPr>
          <p:cNvPr id="47" name="Прямоугольник 46"/>
          <p:cNvSpPr/>
          <p:nvPr/>
        </p:nvSpPr>
        <p:spPr>
          <a:xfrm>
            <a:off x="6084888" y="4329113"/>
            <a:ext cx="1871662" cy="1008062"/>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b="1">
                <a:solidFill>
                  <a:srgbClr val="003300"/>
                </a:solidFill>
                <a:latin typeface="Arial" panose="020B0604020202020204" pitchFamily="34" charset="0"/>
                <a:cs typeface="Arial" panose="020B0604020202020204" pitchFamily="34" charset="0"/>
              </a:rPr>
              <a:t>Получение</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желаемых</a:t>
            </a:r>
            <a:endParaRPr lang="ru-RU">
              <a:solidFill>
                <a:srgbClr val="003300"/>
              </a:solidFill>
              <a:latin typeface="Arial" panose="020B0604020202020204" pitchFamily="34" charset="0"/>
              <a:cs typeface="Arial" panose="020B0604020202020204" pitchFamily="34" charset="0"/>
            </a:endParaRPr>
          </a:p>
          <a:p>
            <a:pPr algn="ctr" eaLnBrk="0" hangingPunct="0">
              <a:defRPr/>
            </a:pPr>
            <a:r>
              <a:rPr lang="ru-RU" b="1">
                <a:solidFill>
                  <a:srgbClr val="003300"/>
                </a:solidFill>
                <a:latin typeface="Arial" panose="020B0604020202020204" pitchFamily="34" charset="0"/>
                <a:cs typeface="Arial" panose="020B0604020202020204" pitchFamily="34" charset="0"/>
              </a:rPr>
              <a:t>параметров</a:t>
            </a:r>
          </a:p>
        </p:txBody>
      </p:sp>
      <p:sp>
        <p:nvSpPr>
          <p:cNvPr id="48" name="Прямоугольник 47"/>
          <p:cNvSpPr/>
          <p:nvPr/>
        </p:nvSpPr>
        <p:spPr>
          <a:xfrm>
            <a:off x="6084888" y="5337175"/>
            <a:ext cx="1871662" cy="647700"/>
          </a:xfrm>
          <a:prstGeom prst="rect">
            <a:avLst/>
          </a:prstGeom>
          <a:solidFill>
            <a:schemeClr val="bg1"/>
          </a:solidFill>
          <a:ln w="9525">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sz="1600" b="1">
                <a:solidFill>
                  <a:srgbClr val="003300"/>
                </a:solidFill>
                <a:latin typeface="Arial" panose="020B0604020202020204" pitchFamily="34" charset="0"/>
                <a:cs typeface="Arial" panose="020B0604020202020204" pitchFamily="34" charset="0"/>
              </a:rPr>
              <a:t>Эффективность</a:t>
            </a:r>
            <a:endParaRPr lang="ru-RU" sz="1600">
              <a:solidFill>
                <a:srgbClr val="003300"/>
              </a:solidFill>
              <a:latin typeface="Arial" panose="020B0604020202020204" pitchFamily="34" charset="0"/>
              <a:cs typeface="Arial" panose="020B0604020202020204" pitchFamily="34" charset="0"/>
            </a:endParaRPr>
          </a:p>
        </p:txBody>
      </p:sp>
      <p:sp>
        <p:nvSpPr>
          <p:cNvPr id="80909" name="Line 2"/>
          <p:cNvSpPr>
            <a:spLocks noChangeShapeType="1"/>
          </p:cNvSpPr>
          <p:nvPr/>
        </p:nvSpPr>
        <p:spPr bwMode="auto">
          <a:xfrm>
            <a:off x="7019925" y="1304925"/>
            <a:ext cx="0" cy="719138"/>
          </a:xfrm>
          <a:prstGeom prst="line">
            <a:avLst/>
          </a:prstGeom>
          <a:noFill/>
          <a:ln w="9525">
            <a:solidFill>
              <a:srgbClr val="000000"/>
            </a:solidFill>
            <a:round/>
            <a:headEnd/>
            <a:tailEnd type="triangle" w="med" len="med"/>
          </a:ln>
        </p:spPr>
        <p:txBody>
          <a:bodyPr/>
          <a:lstStyle/>
          <a:p>
            <a:endParaRPr lang="ru-RU"/>
          </a:p>
        </p:txBody>
      </p:sp>
      <p:sp>
        <p:nvSpPr>
          <p:cNvPr id="80910" name="Line 30"/>
          <p:cNvSpPr>
            <a:spLocks noChangeShapeType="1"/>
          </p:cNvSpPr>
          <p:nvPr/>
        </p:nvSpPr>
        <p:spPr bwMode="auto">
          <a:xfrm>
            <a:off x="1476375" y="1304925"/>
            <a:ext cx="5543550" cy="0"/>
          </a:xfrm>
          <a:prstGeom prst="line">
            <a:avLst/>
          </a:prstGeom>
          <a:noFill/>
          <a:ln w="9525">
            <a:solidFill>
              <a:srgbClr val="000000"/>
            </a:solidFill>
            <a:round/>
            <a:headEnd/>
            <a:tailEnd/>
          </a:ln>
        </p:spPr>
        <p:txBody>
          <a:bodyPr/>
          <a:lstStyle/>
          <a:p>
            <a:endParaRPr lang="ru-RU"/>
          </a:p>
        </p:txBody>
      </p:sp>
      <p:sp>
        <p:nvSpPr>
          <p:cNvPr id="80911" name="Line 31"/>
          <p:cNvSpPr>
            <a:spLocks noChangeShapeType="1"/>
          </p:cNvSpPr>
          <p:nvPr/>
        </p:nvSpPr>
        <p:spPr bwMode="auto">
          <a:xfrm>
            <a:off x="1476375" y="1304925"/>
            <a:ext cx="0" cy="719138"/>
          </a:xfrm>
          <a:prstGeom prst="line">
            <a:avLst/>
          </a:prstGeom>
          <a:noFill/>
          <a:ln w="9525">
            <a:solidFill>
              <a:srgbClr val="000000"/>
            </a:solidFill>
            <a:round/>
            <a:headEnd/>
            <a:tailEnd/>
          </a:ln>
        </p:spPr>
        <p:txBody>
          <a:bodyPr/>
          <a:lstStyle/>
          <a:p>
            <a:endParaRPr lang="ru-RU"/>
          </a:p>
        </p:txBody>
      </p:sp>
      <p:sp>
        <p:nvSpPr>
          <p:cNvPr id="80912" name="Прямоугольник 23"/>
          <p:cNvSpPr>
            <a:spLocks noChangeArrowheads="1"/>
          </p:cNvSpPr>
          <p:nvPr/>
        </p:nvSpPr>
        <p:spPr bwMode="auto">
          <a:xfrm>
            <a:off x="0" y="188913"/>
            <a:ext cx="9144000" cy="461962"/>
          </a:xfrm>
          <a:prstGeom prst="rect">
            <a:avLst/>
          </a:prstGeom>
          <a:solidFill>
            <a:srgbClr val="003300"/>
          </a:solidFill>
          <a:ln w="9525">
            <a:noFill/>
            <a:miter lim="800000"/>
            <a:headEnd/>
            <a:tailEnd/>
          </a:ln>
        </p:spPr>
        <p:txBody>
          <a:bodyPr>
            <a:spAutoFit/>
          </a:bodyPr>
          <a:lstStyle/>
          <a:p>
            <a:pPr algn="ctr"/>
            <a:r>
              <a:rPr lang="ru-RU" altLang="ru-RU" sz="2400" b="1">
                <a:solidFill>
                  <a:schemeClr val="bg1"/>
                </a:solidFill>
              </a:rPr>
              <a:t>Построение структуры при ситуативном подходе</a:t>
            </a:r>
          </a:p>
        </p:txBody>
      </p:sp>
      <p:sp>
        <p:nvSpPr>
          <p:cNvPr id="8091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091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334D486-B17E-4948-B853-E52713A3998F}" type="slidenum">
              <a:rPr lang="ru-RU" altLang="ru-RU" sz="800" smtClean="0">
                <a:solidFill>
                  <a:srgbClr val="003300"/>
                </a:solidFill>
                <a:latin typeface="Arial" charset="0"/>
                <a:cs typeface="Arial" charset="0"/>
              </a:rPr>
              <a:pPr fontAlgn="base">
                <a:spcBef>
                  <a:spcPct val="0"/>
                </a:spcBef>
                <a:spcAft>
                  <a:spcPct val="0"/>
                </a:spcAft>
              </a:pPr>
              <a:t>78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516688" y="981075"/>
            <a:ext cx="2447925" cy="865188"/>
          </a:xfrm>
          <a:prstGeom prst="rect">
            <a:avLst/>
          </a:prstGeom>
          <a:noFill/>
          <a:ln w="158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sz="2400" b="1" dirty="0">
                <a:solidFill>
                  <a:srgbClr val="99CC00"/>
                </a:solidFill>
                <a:latin typeface="Arial" panose="020B0604020202020204" pitchFamily="34" charset="0"/>
                <a:cs typeface="Arial" panose="020B0604020202020204" pitchFamily="34" charset="0"/>
              </a:rPr>
              <a:t>Зависимые  параметры</a:t>
            </a:r>
            <a:endParaRPr lang="ru-RU" sz="2400" dirty="0">
              <a:solidFill>
                <a:srgbClr val="99CC00"/>
              </a:solidFill>
              <a:latin typeface="Arial" panose="020B0604020202020204" pitchFamily="34" charset="0"/>
              <a:cs typeface="Arial" panose="020B0604020202020204" pitchFamily="34" charset="0"/>
            </a:endParaRPr>
          </a:p>
        </p:txBody>
      </p:sp>
      <p:sp>
        <p:nvSpPr>
          <p:cNvPr id="4" name="Прямоугольник 3"/>
          <p:cNvSpPr/>
          <p:nvPr/>
        </p:nvSpPr>
        <p:spPr>
          <a:xfrm>
            <a:off x="179388" y="981075"/>
            <a:ext cx="3168650" cy="865188"/>
          </a:xfrm>
          <a:prstGeom prst="rect">
            <a:avLst/>
          </a:prstGeom>
          <a:noFill/>
          <a:ln w="158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99CC00"/>
                </a:solidFill>
                <a:latin typeface="Arial" panose="020B0604020202020204" pitchFamily="34" charset="0"/>
                <a:cs typeface="Arial" panose="020B0604020202020204" pitchFamily="34" charset="0"/>
              </a:rPr>
              <a:t>Независимые параметры</a:t>
            </a:r>
            <a:endParaRPr lang="ru-RU" sz="2400" dirty="0">
              <a:solidFill>
                <a:srgbClr val="99CC00"/>
              </a:solidFill>
              <a:latin typeface="Arial" panose="020B0604020202020204" pitchFamily="34" charset="0"/>
              <a:cs typeface="Arial" panose="020B0604020202020204" pitchFamily="34" charset="0"/>
            </a:endParaRPr>
          </a:p>
        </p:txBody>
      </p:sp>
      <p:sp>
        <p:nvSpPr>
          <p:cNvPr id="5" name="Прямоугольник 4"/>
          <p:cNvSpPr/>
          <p:nvPr/>
        </p:nvSpPr>
        <p:spPr>
          <a:xfrm>
            <a:off x="3563938" y="981075"/>
            <a:ext cx="2736850" cy="863600"/>
          </a:xfrm>
          <a:prstGeom prst="rect">
            <a:avLst/>
          </a:prstGeom>
          <a:noFill/>
          <a:ln w="1587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ru-RU" sz="2400" b="1" dirty="0">
                <a:solidFill>
                  <a:srgbClr val="99CC00"/>
                </a:solidFill>
                <a:latin typeface="Arial" panose="020B0604020202020204" pitchFamily="34" charset="0"/>
                <a:cs typeface="Arial" panose="020B0604020202020204" pitchFamily="34" charset="0"/>
              </a:rPr>
              <a:t>Параметры</a:t>
            </a:r>
            <a:endParaRPr lang="ru-RU" sz="2400" dirty="0">
              <a:solidFill>
                <a:srgbClr val="99CC00"/>
              </a:solidFill>
              <a:latin typeface="Arial" panose="020B0604020202020204" pitchFamily="34" charset="0"/>
              <a:cs typeface="Arial" panose="020B0604020202020204" pitchFamily="34" charset="0"/>
            </a:endParaRPr>
          </a:p>
          <a:p>
            <a:pPr algn="ctr" eaLnBrk="0" hangingPunct="0">
              <a:defRPr/>
            </a:pPr>
            <a:r>
              <a:rPr lang="ru-RU" sz="2400" b="1" dirty="0">
                <a:solidFill>
                  <a:srgbClr val="99CC00"/>
                </a:solidFill>
                <a:latin typeface="Arial" panose="020B0604020202020204" pitchFamily="34" charset="0"/>
                <a:cs typeface="Arial" panose="020B0604020202020204" pitchFamily="34" charset="0"/>
              </a:rPr>
              <a:t>торможения</a:t>
            </a:r>
            <a:endParaRPr lang="ru-RU" sz="2400" dirty="0">
              <a:solidFill>
                <a:srgbClr val="99CC00"/>
              </a:solidFill>
              <a:latin typeface="Arial" panose="020B0604020202020204" pitchFamily="34" charset="0"/>
              <a:cs typeface="Arial" panose="020B0604020202020204" pitchFamily="34" charset="0"/>
            </a:endParaRPr>
          </a:p>
        </p:txBody>
      </p:sp>
      <p:sp>
        <p:nvSpPr>
          <p:cNvPr id="81925" name="Прямоугольник 7"/>
          <p:cNvSpPr>
            <a:spLocks noChangeArrowheads="1"/>
          </p:cNvSpPr>
          <p:nvPr/>
        </p:nvSpPr>
        <p:spPr bwMode="auto">
          <a:xfrm>
            <a:off x="179388" y="1844675"/>
            <a:ext cx="3168650" cy="4708525"/>
          </a:xfrm>
          <a:prstGeom prst="rect">
            <a:avLst/>
          </a:prstGeom>
          <a:noFill/>
          <a:ln w="15875">
            <a:solidFill>
              <a:srgbClr val="669900"/>
            </a:solidFill>
            <a:miter lim="800000"/>
            <a:headEnd/>
            <a:tailEnd/>
          </a:ln>
        </p:spPr>
        <p:txBody>
          <a:bodyPr>
            <a:spAutoFit/>
          </a:bodyPr>
          <a:lstStyle/>
          <a:p>
            <a:endParaRPr lang="ru-RU" altLang="ru-RU" sz="1000">
              <a:solidFill>
                <a:srgbClr val="003300"/>
              </a:solidFill>
            </a:endParaRPr>
          </a:p>
          <a:p>
            <a:r>
              <a:rPr lang="ru-RU" altLang="ru-RU" sz="2000">
                <a:solidFill>
                  <a:srgbClr val="003300"/>
                </a:solidFill>
              </a:rPr>
              <a:t>ситуация  во внешней среде;</a:t>
            </a:r>
          </a:p>
          <a:p>
            <a:endParaRPr lang="ru-RU" altLang="ru-RU" sz="1000">
              <a:solidFill>
                <a:srgbClr val="003300"/>
              </a:solidFill>
            </a:endParaRPr>
          </a:p>
          <a:p>
            <a:r>
              <a:rPr lang="ru-RU" altLang="ru-RU" sz="2000">
                <a:solidFill>
                  <a:srgbClr val="003300"/>
                </a:solidFill>
              </a:rPr>
              <a:t>производственная программа;</a:t>
            </a:r>
          </a:p>
          <a:p>
            <a:endParaRPr lang="ru-RU" altLang="ru-RU" sz="1000">
              <a:solidFill>
                <a:srgbClr val="003300"/>
              </a:solidFill>
            </a:endParaRPr>
          </a:p>
          <a:p>
            <a:r>
              <a:rPr lang="ru-RU" altLang="ru-RU" sz="2000">
                <a:solidFill>
                  <a:srgbClr val="003300"/>
                </a:solidFill>
              </a:rPr>
              <a:t>размер организации;</a:t>
            </a:r>
          </a:p>
          <a:p>
            <a:endParaRPr lang="ru-RU" altLang="ru-RU" sz="1000">
              <a:solidFill>
                <a:srgbClr val="003300"/>
              </a:solidFill>
            </a:endParaRPr>
          </a:p>
          <a:p>
            <a:r>
              <a:rPr lang="ru-RU" altLang="ru-RU" sz="2000">
                <a:solidFill>
                  <a:srgbClr val="003300"/>
                </a:solidFill>
              </a:rPr>
              <a:t>технология производства;</a:t>
            </a:r>
          </a:p>
          <a:p>
            <a:endParaRPr lang="ru-RU" altLang="ru-RU" sz="1000">
              <a:solidFill>
                <a:srgbClr val="003300"/>
              </a:solidFill>
            </a:endParaRPr>
          </a:p>
          <a:p>
            <a:r>
              <a:rPr lang="ru-RU" altLang="ru-RU" sz="2000">
                <a:solidFill>
                  <a:srgbClr val="003300"/>
                </a:solidFill>
              </a:rPr>
              <a:t>информационная технология;</a:t>
            </a:r>
          </a:p>
          <a:p>
            <a:endParaRPr lang="ru-RU" altLang="ru-RU" sz="1000">
              <a:solidFill>
                <a:srgbClr val="003300"/>
              </a:solidFill>
            </a:endParaRPr>
          </a:p>
          <a:p>
            <a:r>
              <a:rPr lang="ru-RU" altLang="ru-RU" sz="2000">
                <a:solidFill>
                  <a:srgbClr val="003300"/>
                </a:solidFill>
              </a:rPr>
              <a:t>юридическая форма и отношения собственности.</a:t>
            </a:r>
          </a:p>
        </p:txBody>
      </p:sp>
      <p:sp>
        <p:nvSpPr>
          <p:cNvPr id="81926" name="Прямоугольник 8"/>
          <p:cNvSpPr>
            <a:spLocks noChangeArrowheads="1"/>
          </p:cNvSpPr>
          <p:nvPr/>
        </p:nvSpPr>
        <p:spPr bwMode="auto">
          <a:xfrm>
            <a:off x="3563938" y="1844675"/>
            <a:ext cx="2736850" cy="3016250"/>
          </a:xfrm>
          <a:prstGeom prst="rect">
            <a:avLst/>
          </a:prstGeom>
          <a:noFill/>
          <a:ln w="15875">
            <a:solidFill>
              <a:srgbClr val="669900"/>
            </a:solidFill>
            <a:miter lim="800000"/>
            <a:headEnd/>
            <a:tailEnd/>
          </a:ln>
        </p:spPr>
        <p:txBody>
          <a:bodyPr>
            <a:spAutoFit/>
          </a:bodyPr>
          <a:lstStyle/>
          <a:p>
            <a:endParaRPr lang="ru-RU" altLang="ru-RU" sz="1000">
              <a:solidFill>
                <a:srgbClr val="003300"/>
              </a:solidFill>
            </a:endParaRPr>
          </a:p>
          <a:p>
            <a:r>
              <a:rPr lang="ru-RU" altLang="ru-RU" sz="2000">
                <a:solidFill>
                  <a:srgbClr val="003300"/>
                </a:solidFill>
              </a:rPr>
              <a:t>специализация;</a:t>
            </a:r>
          </a:p>
          <a:p>
            <a:endParaRPr lang="ru-RU" altLang="ru-RU" sz="1000">
              <a:solidFill>
                <a:srgbClr val="003300"/>
              </a:solidFill>
            </a:endParaRPr>
          </a:p>
          <a:p>
            <a:r>
              <a:rPr lang="ru-RU" altLang="ru-RU" sz="2000">
                <a:solidFill>
                  <a:srgbClr val="003300"/>
                </a:solidFill>
              </a:rPr>
              <a:t>координация;</a:t>
            </a:r>
          </a:p>
          <a:p>
            <a:endParaRPr lang="ru-RU" altLang="ru-RU" sz="1000">
              <a:solidFill>
                <a:srgbClr val="003300"/>
              </a:solidFill>
            </a:endParaRPr>
          </a:p>
          <a:p>
            <a:r>
              <a:rPr lang="ru-RU" altLang="ru-RU" sz="2000">
                <a:solidFill>
                  <a:srgbClr val="003300"/>
                </a:solidFill>
              </a:rPr>
              <a:t>конфигурация;</a:t>
            </a:r>
          </a:p>
          <a:p>
            <a:endParaRPr lang="ru-RU" altLang="ru-RU" sz="1000">
              <a:solidFill>
                <a:srgbClr val="003300"/>
              </a:solidFill>
            </a:endParaRPr>
          </a:p>
          <a:p>
            <a:r>
              <a:rPr lang="ru-RU" altLang="ru-RU" sz="2000">
                <a:solidFill>
                  <a:srgbClr val="003300"/>
                </a:solidFill>
              </a:rPr>
              <a:t>формализация;</a:t>
            </a:r>
          </a:p>
          <a:p>
            <a:endParaRPr lang="ru-RU" altLang="ru-RU" sz="1000">
              <a:solidFill>
                <a:srgbClr val="003300"/>
              </a:solidFill>
            </a:endParaRPr>
          </a:p>
          <a:p>
            <a:r>
              <a:rPr lang="ru-RU" altLang="ru-RU" sz="2000">
                <a:solidFill>
                  <a:srgbClr val="003300"/>
                </a:solidFill>
              </a:rPr>
              <a:t>делегирование прав на принятие решений.</a:t>
            </a:r>
          </a:p>
        </p:txBody>
      </p:sp>
      <p:sp>
        <p:nvSpPr>
          <p:cNvPr id="81927" name="Прямоугольник 9"/>
          <p:cNvSpPr>
            <a:spLocks noChangeArrowheads="1"/>
          </p:cNvSpPr>
          <p:nvPr/>
        </p:nvSpPr>
        <p:spPr bwMode="auto">
          <a:xfrm>
            <a:off x="6516688" y="1844675"/>
            <a:ext cx="2447925" cy="1754188"/>
          </a:xfrm>
          <a:prstGeom prst="rect">
            <a:avLst/>
          </a:prstGeom>
          <a:noFill/>
          <a:ln w="15875">
            <a:solidFill>
              <a:srgbClr val="669900"/>
            </a:solidFill>
            <a:miter lim="800000"/>
            <a:headEnd/>
            <a:tailEnd/>
          </a:ln>
        </p:spPr>
        <p:txBody>
          <a:bodyPr>
            <a:spAutoFit/>
          </a:bodyPr>
          <a:lstStyle/>
          <a:p>
            <a:endParaRPr lang="ru-RU" altLang="ru-RU" sz="1000">
              <a:solidFill>
                <a:srgbClr val="003300"/>
              </a:solidFill>
            </a:endParaRPr>
          </a:p>
          <a:p>
            <a:r>
              <a:rPr lang="ru-RU" altLang="ru-RU" sz="2000">
                <a:solidFill>
                  <a:srgbClr val="003300"/>
                </a:solidFill>
              </a:rPr>
              <a:t>кооперация;</a:t>
            </a:r>
          </a:p>
          <a:p>
            <a:endParaRPr lang="ru-RU" altLang="ru-RU" sz="1000">
              <a:solidFill>
                <a:srgbClr val="003300"/>
              </a:solidFill>
            </a:endParaRPr>
          </a:p>
          <a:p>
            <a:r>
              <a:rPr lang="ru-RU" altLang="ru-RU">
                <a:solidFill>
                  <a:srgbClr val="003300"/>
                </a:solidFill>
              </a:rPr>
              <a:t>приспособляемость;</a:t>
            </a:r>
          </a:p>
          <a:p>
            <a:endParaRPr lang="ru-RU" altLang="ru-RU" sz="1000">
              <a:solidFill>
                <a:srgbClr val="003300"/>
              </a:solidFill>
            </a:endParaRPr>
          </a:p>
          <a:p>
            <a:r>
              <a:rPr lang="ru-RU" altLang="ru-RU" sz="2000">
                <a:solidFill>
                  <a:srgbClr val="003300"/>
                </a:solidFill>
              </a:rPr>
              <a:t>чувство ответственности.        </a:t>
            </a:r>
          </a:p>
        </p:txBody>
      </p:sp>
      <p:sp>
        <p:nvSpPr>
          <p:cNvPr id="81928" name="Прямоугольник 10"/>
          <p:cNvSpPr>
            <a:spLocks noChangeArrowheads="1"/>
          </p:cNvSpPr>
          <p:nvPr/>
        </p:nvSpPr>
        <p:spPr bwMode="auto">
          <a:xfrm>
            <a:off x="0" y="188913"/>
            <a:ext cx="9144000" cy="461962"/>
          </a:xfrm>
          <a:prstGeom prst="rect">
            <a:avLst/>
          </a:prstGeom>
          <a:noFill/>
          <a:ln w="9525">
            <a:noFill/>
            <a:miter lim="800000"/>
            <a:headEnd/>
            <a:tailEnd/>
          </a:ln>
        </p:spPr>
        <p:txBody>
          <a:bodyPr>
            <a:spAutoFit/>
          </a:bodyPr>
          <a:lstStyle/>
          <a:p>
            <a:pPr algn="ctr"/>
            <a:r>
              <a:rPr lang="ru-RU" altLang="ru-RU" sz="2400" b="1">
                <a:solidFill>
                  <a:srgbClr val="669900"/>
                </a:solidFill>
              </a:rPr>
              <a:t>Модель  ситуативного  подхода:</a:t>
            </a:r>
            <a:endParaRPr lang="ru-RU" altLang="ru-RU" sz="2400">
              <a:solidFill>
                <a:srgbClr val="669900"/>
              </a:solidFill>
            </a:endParaRPr>
          </a:p>
        </p:txBody>
      </p:sp>
      <p:sp>
        <p:nvSpPr>
          <p:cNvPr id="81929"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1930"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91C5631-7439-474D-800E-626A8D5ACDD2}" type="slidenum">
              <a:rPr lang="ru-RU" altLang="ru-RU" sz="800" smtClean="0">
                <a:solidFill>
                  <a:srgbClr val="003300"/>
                </a:solidFill>
                <a:latin typeface="Arial" charset="0"/>
                <a:cs typeface="Arial" charset="0"/>
              </a:rPr>
              <a:pPr fontAlgn="base">
                <a:spcBef>
                  <a:spcPct val="0"/>
                </a:spcBef>
                <a:spcAft>
                  <a:spcPct val="0"/>
                </a:spcAft>
              </a:pPr>
              <a:t>79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ольник 4"/>
          <p:cNvSpPr>
            <a:spLocks noChangeArrowheads="1"/>
          </p:cNvSpPr>
          <p:nvPr/>
        </p:nvSpPr>
        <p:spPr bwMode="auto">
          <a:xfrm>
            <a:off x="0" y="3213100"/>
            <a:ext cx="9144000" cy="3046413"/>
          </a:xfrm>
          <a:prstGeom prst="rect">
            <a:avLst/>
          </a:prstGeom>
          <a:noFill/>
          <a:ln w="9525">
            <a:noFill/>
            <a:miter lim="800000"/>
            <a:headEnd/>
            <a:tailEnd/>
          </a:ln>
        </p:spPr>
        <p:txBody>
          <a:bodyPr>
            <a:spAutoFit/>
          </a:bodyPr>
          <a:lstStyle/>
          <a:p>
            <a:pPr algn="just"/>
            <a:r>
              <a:rPr lang="ru-RU" altLang="ru-RU" sz="2400" b="1" i="1" u="sng">
                <a:solidFill>
                  <a:srgbClr val="003300"/>
                </a:solidFill>
              </a:rPr>
              <a:t>Управление организацией </a:t>
            </a:r>
            <a:r>
              <a:rPr lang="ru-RU" altLang="ru-RU" sz="2400">
                <a:solidFill>
                  <a:srgbClr val="003300"/>
                </a:solidFill>
              </a:rPr>
              <a:t>– это особый вид деятельности по целенаправленной координации действий работников. </a:t>
            </a:r>
          </a:p>
          <a:p>
            <a:pPr algn="just"/>
            <a:endParaRPr lang="ru-RU" altLang="ru-RU" sz="2400">
              <a:solidFill>
                <a:srgbClr val="003300"/>
              </a:solidFill>
            </a:endParaRPr>
          </a:p>
          <a:p>
            <a:pPr algn="just"/>
            <a:endParaRPr lang="ru-RU" altLang="ru-RU" sz="2400">
              <a:solidFill>
                <a:srgbClr val="003300"/>
              </a:solidFill>
            </a:endParaRPr>
          </a:p>
          <a:p>
            <a:pPr algn="just"/>
            <a:r>
              <a:rPr lang="ru-RU" altLang="ru-RU" sz="2400">
                <a:solidFill>
                  <a:srgbClr val="003300"/>
                </a:solidFill>
              </a:rPr>
              <a:t>Оно отвечает за то, что и как делается в организации, а также решает вопросы по взаимосвязи управления с системой отношений в организации, внешней средой и вопросы лидерства.</a:t>
            </a:r>
            <a:endParaRPr lang="ru-RU" altLang="ru-RU" sz="2000">
              <a:solidFill>
                <a:srgbClr val="003300"/>
              </a:solidFill>
            </a:endParaRPr>
          </a:p>
        </p:txBody>
      </p:sp>
      <p:sp>
        <p:nvSpPr>
          <p:cNvPr id="9219" name="Прямоугольник 3"/>
          <p:cNvSpPr>
            <a:spLocks noChangeArrowheads="1"/>
          </p:cNvSpPr>
          <p:nvPr/>
        </p:nvSpPr>
        <p:spPr bwMode="auto">
          <a:xfrm>
            <a:off x="336550" y="242888"/>
            <a:ext cx="8483600" cy="1938337"/>
          </a:xfrm>
          <a:prstGeom prst="rect">
            <a:avLst/>
          </a:prstGeom>
          <a:solidFill>
            <a:srgbClr val="99CC00"/>
          </a:solidFill>
          <a:ln w="28575">
            <a:solidFill>
              <a:srgbClr val="003300"/>
            </a:solidFill>
            <a:miter lim="800000"/>
            <a:headEnd/>
            <a:tailEnd/>
          </a:ln>
        </p:spPr>
        <p:txBody>
          <a:bodyPr>
            <a:spAutoFit/>
          </a:bodyPr>
          <a:lstStyle/>
          <a:p>
            <a:pPr algn="just"/>
            <a:r>
              <a:rPr lang="ru-RU" altLang="ru-RU" sz="2400" b="1" i="1" u="sng">
                <a:solidFill>
                  <a:srgbClr val="003300"/>
                </a:solidFill>
                <a:ea typeface="Times New Roman" pitchFamily="18" charset="0"/>
              </a:rPr>
              <a:t>Менеджмент</a:t>
            </a:r>
            <a:r>
              <a:rPr lang="ru-RU" altLang="ru-RU" sz="2400">
                <a:solidFill>
                  <a:srgbClr val="003300"/>
                </a:solidFill>
                <a:ea typeface="Times New Roman" pitchFamily="18" charset="0"/>
              </a:rPr>
              <a:t> – вид профессиональной деятельности, которая направлена на достижение  целей организации посредством координации деятельности людей и рационального использования материальных и информационных ресурсов организации.</a:t>
            </a:r>
          </a:p>
        </p:txBody>
      </p:sp>
      <p:sp>
        <p:nvSpPr>
          <p:cNvPr id="922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22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DD6F11C-37B8-4EB1-9BA8-B1D4DDA70907}" type="slidenum">
              <a:rPr lang="ru-RU" altLang="ru-RU" sz="800" smtClean="0">
                <a:solidFill>
                  <a:srgbClr val="003300"/>
                </a:solidFill>
                <a:latin typeface="Arial" charset="0"/>
                <a:cs typeface="Arial" charset="0"/>
              </a:rPr>
              <a:pPr fontAlgn="base">
                <a:spcBef>
                  <a:spcPct val="0"/>
                </a:spcBef>
                <a:spcAft>
                  <a:spcPct val="0"/>
                </a:spcAft>
              </a:pPr>
              <a:t>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Box 4"/>
          <p:cNvSpPr txBox="1">
            <a:spLocks noChangeArrowheads="1"/>
          </p:cNvSpPr>
          <p:nvPr/>
        </p:nvSpPr>
        <p:spPr bwMode="auto">
          <a:xfrm>
            <a:off x="179388" y="0"/>
            <a:ext cx="8785225" cy="6556375"/>
          </a:xfrm>
          <a:prstGeom prst="rect">
            <a:avLst/>
          </a:prstGeom>
          <a:noFill/>
          <a:ln w="9525">
            <a:noFill/>
            <a:miter lim="800000"/>
            <a:headEnd/>
            <a:tailEnd/>
          </a:ln>
        </p:spPr>
        <p:txBody>
          <a:bodyPr>
            <a:spAutoFit/>
          </a:bodyPr>
          <a:lstStyle/>
          <a:p>
            <a:pPr algn="ctr"/>
            <a:r>
              <a:rPr lang="ru-RU" altLang="ru-RU" sz="2800" b="1">
                <a:solidFill>
                  <a:srgbClr val="003300"/>
                </a:solidFill>
              </a:rPr>
              <a:t>Факторы проектирования организации</a:t>
            </a:r>
            <a:endParaRPr lang="ru-RU" altLang="ru-RU" sz="2800">
              <a:solidFill>
                <a:srgbClr val="003300"/>
              </a:solidFill>
            </a:endParaRPr>
          </a:p>
          <a:p>
            <a:pPr algn="just"/>
            <a:r>
              <a:rPr lang="ru-RU" altLang="ru-RU" sz="1000" b="1">
                <a:solidFill>
                  <a:srgbClr val="003300"/>
                </a:solidFill>
              </a:rPr>
              <a:t> </a:t>
            </a:r>
            <a:endParaRPr lang="ru-RU" altLang="ru-RU" sz="1000">
              <a:solidFill>
                <a:srgbClr val="669900"/>
              </a:solidFill>
            </a:endParaRPr>
          </a:p>
          <a:p>
            <a:pPr algn="just"/>
            <a:r>
              <a:rPr lang="ru-RU" altLang="ru-RU" sz="2400" b="1">
                <a:solidFill>
                  <a:srgbClr val="669900"/>
                </a:solidFill>
              </a:rPr>
              <a:t>Основные элементы проектирования организации </a:t>
            </a:r>
            <a:endParaRPr lang="ru-RU" altLang="ru-RU" sz="2400">
              <a:solidFill>
                <a:srgbClr val="669900"/>
              </a:solidFill>
            </a:endParaRPr>
          </a:p>
          <a:p>
            <a:pPr algn="just"/>
            <a:r>
              <a:rPr lang="ru-RU" altLang="ru-RU" sz="1200">
                <a:solidFill>
                  <a:srgbClr val="003300"/>
                </a:solidFill>
              </a:rPr>
              <a:t> </a:t>
            </a:r>
          </a:p>
          <a:p>
            <a:pPr algn="just"/>
            <a:r>
              <a:rPr lang="ru-RU" altLang="ru-RU" sz="2000">
                <a:solidFill>
                  <a:srgbClr val="003300"/>
                </a:solidFill>
              </a:rPr>
              <a:t>Разделение труда и специализация могут происходить </a:t>
            </a:r>
            <a:r>
              <a:rPr lang="ru-RU" altLang="ru-RU" sz="2000" b="1">
                <a:solidFill>
                  <a:srgbClr val="669900"/>
                </a:solidFill>
              </a:rPr>
              <a:t>по функциям </a:t>
            </a:r>
            <a:r>
              <a:rPr lang="ru-RU" altLang="ru-RU" sz="2000">
                <a:solidFill>
                  <a:srgbClr val="003300"/>
                </a:solidFill>
              </a:rPr>
              <a:t>(горизонтальное) по стадийное решение конкретных задач, или </a:t>
            </a:r>
            <a:r>
              <a:rPr lang="ru-RU" altLang="ru-RU" sz="2000" b="1">
                <a:solidFill>
                  <a:srgbClr val="669900"/>
                </a:solidFill>
              </a:rPr>
              <a:t>по уровням в иерархии </a:t>
            </a:r>
            <a:r>
              <a:rPr lang="ru-RU" altLang="ru-RU" sz="2000">
                <a:solidFill>
                  <a:srgbClr val="003300"/>
                </a:solidFill>
              </a:rPr>
              <a:t>(вертикальное). </a:t>
            </a:r>
          </a:p>
          <a:p>
            <a:pPr algn="just"/>
            <a:endParaRPr lang="ru-RU" altLang="ru-RU" sz="2000">
              <a:solidFill>
                <a:srgbClr val="003300"/>
              </a:solidFill>
            </a:endParaRPr>
          </a:p>
          <a:p>
            <a:pPr algn="just"/>
            <a:r>
              <a:rPr lang="ru-RU" altLang="ru-RU" sz="2000" b="1">
                <a:solidFill>
                  <a:srgbClr val="669900"/>
                </a:solidFill>
              </a:rPr>
              <a:t>Специализация способствует</a:t>
            </a:r>
            <a:r>
              <a:rPr lang="en-US" altLang="ru-RU" sz="2000" b="1">
                <a:solidFill>
                  <a:srgbClr val="669900"/>
                </a:solidFill>
              </a:rPr>
              <a:t>:</a:t>
            </a:r>
          </a:p>
          <a:p>
            <a:pPr algn="just"/>
            <a:endParaRPr lang="ru-RU" altLang="ru-RU" sz="1000">
              <a:solidFill>
                <a:srgbClr val="003300"/>
              </a:solidFill>
            </a:endParaRPr>
          </a:p>
          <a:p>
            <a:pPr algn="just">
              <a:lnSpc>
                <a:spcPts val="3000"/>
              </a:lnSpc>
              <a:buFont typeface="Wingdings" pitchFamily="2" charset="2"/>
              <a:buChar char="§"/>
            </a:pPr>
            <a:r>
              <a:rPr lang="ru-RU" altLang="ru-RU" sz="2000">
                <a:solidFill>
                  <a:srgbClr val="003300"/>
                </a:solidFill>
              </a:rPr>
              <a:t> поиску путей совершенствования работ</a:t>
            </a:r>
            <a:r>
              <a:rPr lang="en-US" altLang="ru-RU" sz="2000">
                <a:solidFill>
                  <a:srgbClr val="003300"/>
                </a:solidFill>
              </a:rPr>
              <a:t>;</a:t>
            </a:r>
          </a:p>
          <a:p>
            <a:pPr algn="just">
              <a:buFont typeface="Wingdings" pitchFamily="2" charset="2"/>
              <a:buChar char="§"/>
            </a:pPr>
            <a:r>
              <a:rPr lang="ru-RU" altLang="ru-RU" sz="2000">
                <a:solidFill>
                  <a:srgbClr val="003300"/>
                </a:solidFill>
              </a:rPr>
              <a:t> выявлению наиболее важных проблем и адекватному проектированию работ</a:t>
            </a:r>
            <a:r>
              <a:rPr lang="en-US" altLang="ru-RU" sz="2000">
                <a:solidFill>
                  <a:srgbClr val="003300"/>
                </a:solidFill>
              </a:rPr>
              <a:t>;</a:t>
            </a:r>
            <a:r>
              <a:rPr lang="ru-RU" altLang="ru-RU" sz="2000">
                <a:solidFill>
                  <a:srgbClr val="003300"/>
                </a:solidFill>
              </a:rPr>
              <a:t> </a:t>
            </a:r>
          </a:p>
          <a:p>
            <a:pPr algn="just">
              <a:lnSpc>
                <a:spcPts val="3000"/>
              </a:lnSpc>
              <a:buFont typeface="Wingdings" pitchFamily="2" charset="2"/>
              <a:buChar char="§"/>
            </a:pPr>
            <a:r>
              <a:rPr lang="ru-RU" altLang="ru-RU" sz="2000">
                <a:solidFill>
                  <a:srgbClr val="003300"/>
                </a:solidFill>
              </a:rPr>
              <a:t> упрощает принятие решений и коммуникации, формализацию работ.</a:t>
            </a:r>
            <a:endParaRPr lang="en-US" altLang="ru-RU" sz="2000">
              <a:solidFill>
                <a:srgbClr val="003300"/>
              </a:solidFill>
            </a:endParaRPr>
          </a:p>
          <a:p>
            <a:pPr algn="just"/>
            <a:endParaRPr lang="ru-RU" altLang="ru-RU" sz="2000">
              <a:solidFill>
                <a:srgbClr val="669900"/>
              </a:solidFill>
            </a:endParaRPr>
          </a:p>
          <a:p>
            <a:pPr algn="just"/>
            <a:r>
              <a:rPr lang="ru-RU" altLang="ru-RU" sz="2000" b="1">
                <a:solidFill>
                  <a:srgbClr val="669900"/>
                </a:solidFill>
              </a:rPr>
              <a:t>Негативные моменты: </a:t>
            </a:r>
            <a:endParaRPr lang="en-US" altLang="ru-RU" sz="2000" b="1">
              <a:solidFill>
                <a:srgbClr val="669900"/>
              </a:solidFill>
            </a:endParaRPr>
          </a:p>
          <a:p>
            <a:pPr algn="just"/>
            <a:endParaRPr lang="en-US" altLang="ru-RU" sz="1000">
              <a:solidFill>
                <a:srgbClr val="003300"/>
              </a:solidFill>
            </a:endParaRPr>
          </a:p>
          <a:p>
            <a:pPr algn="just">
              <a:lnSpc>
                <a:spcPts val="3000"/>
              </a:lnSpc>
              <a:buFont typeface="Wingdings" pitchFamily="2" charset="2"/>
              <a:buChar char="§"/>
            </a:pPr>
            <a:r>
              <a:rPr lang="en-US" altLang="ru-RU" sz="2000">
                <a:solidFill>
                  <a:srgbClr val="003300"/>
                </a:solidFill>
              </a:rPr>
              <a:t> </a:t>
            </a:r>
            <a:r>
              <a:rPr lang="ru-RU" altLang="ru-RU" sz="2000">
                <a:solidFill>
                  <a:srgbClr val="003300"/>
                </a:solidFill>
              </a:rPr>
              <a:t>функционализм и потеря общей цели;</a:t>
            </a:r>
            <a:endParaRPr lang="en-US" altLang="ru-RU" sz="2000">
              <a:solidFill>
                <a:srgbClr val="003300"/>
              </a:solidFill>
            </a:endParaRPr>
          </a:p>
          <a:p>
            <a:pPr algn="just">
              <a:lnSpc>
                <a:spcPts val="3000"/>
              </a:lnSpc>
              <a:buFont typeface="Wingdings" pitchFamily="2" charset="2"/>
              <a:buChar char="§"/>
            </a:pPr>
            <a:r>
              <a:rPr lang="en-US" altLang="ru-RU" sz="2000">
                <a:solidFill>
                  <a:srgbClr val="003300"/>
                </a:solidFill>
              </a:rPr>
              <a:t> </a:t>
            </a:r>
            <a:r>
              <a:rPr lang="ru-RU" altLang="ru-RU" sz="2000">
                <a:solidFill>
                  <a:srgbClr val="003300"/>
                </a:solidFill>
              </a:rPr>
              <a:t>необходимость координации;</a:t>
            </a:r>
            <a:endParaRPr lang="en-US" altLang="ru-RU" sz="2000">
              <a:solidFill>
                <a:srgbClr val="003300"/>
              </a:solidFill>
            </a:endParaRPr>
          </a:p>
          <a:p>
            <a:pPr algn="just">
              <a:lnSpc>
                <a:spcPts val="3000"/>
              </a:lnSpc>
              <a:buFont typeface="Wingdings" pitchFamily="2" charset="2"/>
              <a:buChar char="§"/>
            </a:pPr>
            <a:r>
              <a:rPr lang="en-US" altLang="ru-RU" sz="2000">
                <a:solidFill>
                  <a:srgbClr val="003300"/>
                </a:solidFill>
              </a:rPr>
              <a:t> </a:t>
            </a:r>
            <a:r>
              <a:rPr lang="ru-RU" altLang="ru-RU" sz="2000">
                <a:solidFill>
                  <a:srgbClr val="003300"/>
                </a:solidFill>
              </a:rPr>
              <a:t>развитие внутриличностной специализации и незаменимости;</a:t>
            </a:r>
            <a:endParaRPr lang="en-US" altLang="ru-RU" sz="2000">
              <a:solidFill>
                <a:srgbClr val="003300"/>
              </a:solidFill>
            </a:endParaRPr>
          </a:p>
          <a:p>
            <a:pPr algn="just">
              <a:lnSpc>
                <a:spcPts val="3000"/>
              </a:lnSpc>
              <a:buFont typeface="Wingdings" pitchFamily="2" charset="2"/>
              <a:buChar char="§"/>
            </a:pPr>
            <a:r>
              <a:rPr lang="en-US" altLang="ru-RU" sz="2000">
                <a:solidFill>
                  <a:srgbClr val="003300"/>
                </a:solidFill>
              </a:rPr>
              <a:t> </a:t>
            </a:r>
            <a:r>
              <a:rPr lang="ru-RU" altLang="ru-RU" sz="2000">
                <a:solidFill>
                  <a:srgbClr val="003300"/>
                </a:solidFill>
              </a:rPr>
              <a:t>снижение уровня морали и уклонение от работы.</a:t>
            </a:r>
            <a:endParaRPr lang="ru-RU" altLang="ru-RU" sz="2400">
              <a:solidFill>
                <a:srgbClr val="003300"/>
              </a:solidFill>
            </a:endParaRPr>
          </a:p>
        </p:txBody>
      </p:sp>
      <p:sp>
        <p:nvSpPr>
          <p:cNvPr id="8294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294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54D817F-452F-403C-9D35-664D9896C515}" type="slidenum">
              <a:rPr lang="ru-RU" altLang="ru-RU" sz="800" smtClean="0">
                <a:solidFill>
                  <a:srgbClr val="003300"/>
                </a:solidFill>
                <a:latin typeface="Arial" charset="0"/>
                <a:cs typeface="Arial" charset="0"/>
              </a:rPr>
              <a:pPr fontAlgn="base">
                <a:spcBef>
                  <a:spcPct val="0"/>
                </a:spcBef>
                <a:spcAft>
                  <a:spcPct val="0"/>
                </a:spcAft>
              </a:pPr>
              <a:t>80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1"/>
          <p:cNvSpPr txBox="1">
            <a:spLocks noChangeArrowheads="1"/>
          </p:cNvSpPr>
          <p:nvPr/>
        </p:nvSpPr>
        <p:spPr bwMode="auto">
          <a:xfrm>
            <a:off x="0" y="9525"/>
            <a:ext cx="8928100" cy="6602413"/>
          </a:xfrm>
          <a:prstGeom prst="rect">
            <a:avLst/>
          </a:prstGeom>
          <a:noFill/>
          <a:ln w="9525">
            <a:noFill/>
            <a:miter lim="800000"/>
            <a:headEnd/>
            <a:tailEnd/>
          </a:ln>
        </p:spPr>
        <p:txBody>
          <a:bodyPr>
            <a:spAutoFit/>
          </a:bodyPr>
          <a:lstStyle/>
          <a:p>
            <a:pPr algn="just"/>
            <a:r>
              <a:rPr lang="ru-RU" altLang="ru-RU" sz="2300">
                <a:solidFill>
                  <a:srgbClr val="003300"/>
                </a:solidFill>
              </a:rPr>
              <a:t>Современным организациям приходится </a:t>
            </a:r>
            <a:r>
              <a:rPr lang="ru-RU" altLang="ru-RU" sz="2300" b="1">
                <a:solidFill>
                  <a:srgbClr val="99CC00"/>
                </a:solidFill>
              </a:rPr>
              <a:t>приспосабливаться</a:t>
            </a:r>
            <a:r>
              <a:rPr lang="ru-RU" altLang="ru-RU" sz="2300">
                <a:solidFill>
                  <a:srgbClr val="003300"/>
                </a:solidFill>
              </a:rPr>
              <a:t> к изменениям во </a:t>
            </a:r>
            <a:r>
              <a:rPr lang="ru-RU" altLang="ru-RU" sz="2300" b="1">
                <a:solidFill>
                  <a:srgbClr val="99CC00"/>
                </a:solidFill>
              </a:rPr>
              <a:t>внешнем окружении </a:t>
            </a:r>
            <a:r>
              <a:rPr lang="ru-RU" altLang="ru-RU" sz="2300">
                <a:solidFill>
                  <a:srgbClr val="003300"/>
                </a:solidFill>
              </a:rPr>
              <a:t>и соответствующим образом </a:t>
            </a:r>
            <a:r>
              <a:rPr lang="ru-RU" altLang="ru-RU" sz="2300" b="1">
                <a:solidFill>
                  <a:srgbClr val="99CC00"/>
                </a:solidFill>
              </a:rPr>
              <a:t>осуществлять</a:t>
            </a:r>
            <a:r>
              <a:rPr lang="ru-RU" altLang="ru-RU" sz="2300">
                <a:solidFill>
                  <a:srgbClr val="99CC00"/>
                </a:solidFill>
              </a:rPr>
              <a:t> </a:t>
            </a:r>
            <a:r>
              <a:rPr lang="ru-RU" altLang="ru-RU" sz="2300" b="1">
                <a:solidFill>
                  <a:srgbClr val="99CC00"/>
                </a:solidFill>
              </a:rPr>
              <a:t>внутренние изменения</a:t>
            </a:r>
            <a:r>
              <a:rPr lang="ru-RU" altLang="ru-RU" sz="2300">
                <a:solidFill>
                  <a:srgbClr val="003300"/>
                </a:solidFill>
              </a:rPr>
              <a:t>. </a:t>
            </a:r>
          </a:p>
          <a:p>
            <a:pPr algn="just"/>
            <a:endParaRPr lang="ru-RU" altLang="ru-RU" sz="2000">
              <a:solidFill>
                <a:srgbClr val="003300"/>
              </a:solidFill>
            </a:endParaRPr>
          </a:p>
          <a:p>
            <a:pPr algn="just"/>
            <a:r>
              <a:rPr lang="ru-RU" altLang="ru-RU" sz="2300">
                <a:solidFill>
                  <a:srgbClr val="003300"/>
                </a:solidFill>
              </a:rPr>
              <a:t>В соответствии с системным подходом организация стала рассматриваться как </a:t>
            </a:r>
            <a:r>
              <a:rPr lang="ru-RU" altLang="ru-RU" sz="2300" b="1">
                <a:solidFill>
                  <a:srgbClr val="99CC00"/>
                </a:solidFill>
              </a:rPr>
              <a:t>целостность</a:t>
            </a:r>
            <a:r>
              <a:rPr lang="ru-RU" altLang="ru-RU" sz="2300">
                <a:solidFill>
                  <a:srgbClr val="003300"/>
                </a:solidFill>
              </a:rPr>
              <a:t>, состоящая из взаимосвязанных частей,  связанных с внешним миром.</a:t>
            </a:r>
          </a:p>
          <a:p>
            <a:pPr algn="just"/>
            <a:endParaRPr lang="ru-RU" altLang="ru-RU" sz="2000">
              <a:solidFill>
                <a:srgbClr val="003300"/>
              </a:solidFill>
            </a:endParaRPr>
          </a:p>
          <a:p>
            <a:pPr algn="just"/>
            <a:r>
              <a:rPr lang="ru-RU" altLang="ru-RU" sz="2300">
                <a:solidFill>
                  <a:srgbClr val="003300"/>
                </a:solidFill>
              </a:rPr>
              <a:t>Наиболее подходящий в данной ситуации метод управления определяется конкретными внешними и внутренними факторами, характеризующими организацию и влияющими на нее. </a:t>
            </a:r>
          </a:p>
          <a:p>
            <a:pPr algn="just"/>
            <a:endParaRPr lang="ru-RU" altLang="ru-RU" sz="2000">
              <a:solidFill>
                <a:srgbClr val="003300"/>
              </a:solidFill>
            </a:endParaRPr>
          </a:p>
          <a:p>
            <a:pPr algn="ctr"/>
            <a:r>
              <a:rPr lang="ru-RU" altLang="ru-RU" sz="2200">
                <a:solidFill>
                  <a:srgbClr val="669900"/>
                </a:solidFill>
              </a:rPr>
              <a:t>“</a:t>
            </a:r>
            <a:r>
              <a:rPr lang="ru-RU" altLang="ru-RU" sz="2200" b="1">
                <a:solidFill>
                  <a:srgbClr val="669900"/>
                </a:solidFill>
              </a:rPr>
              <a:t>Внешнее окружение стало источником проблем для современной организации”. </a:t>
            </a:r>
          </a:p>
          <a:p>
            <a:pPr algn="just"/>
            <a:endParaRPr lang="ru-RU" altLang="ru-RU" sz="2000">
              <a:solidFill>
                <a:srgbClr val="003300"/>
              </a:solidFill>
            </a:endParaRPr>
          </a:p>
          <a:p>
            <a:pPr algn="just"/>
            <a:r>
              <a:rPr lang="ru-RU" altLang="ru-RU" sz="2300">
                <a:solidFill>
                  <a:srgbClr val="003300"/>
                </a:solidFill>
              </a:rPr>
              <a:t>Как открытая система организация зависит от поставок ресурсов, энергии, кадров из внешнего окружения, а также от   потребителей, конкурентов и т.п.</a:t>
            </a:r>
          </a:p>
        </p:txBody>
      </p:sp>
      <p:sp>
        <p:nvSpPr>
          <p:cNvPr id="8397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397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BD38099-4638-410F-9147-A4A00DA0F8BD}" type="slidenum">
              <a:rPr lang="ru-RU" altLang="ru-RU" sz="800" smtClean="0">
                <a:solidFill>
                  <a:srgbClr val="003300"/>
                </a:solidFill>
                <a:latin typeface="Arial" charset="0"/>
                <a:cs typeface="Arial" charset="0"/>
              </a:rPr>
              <a:pPr fontAlgn="base">
                <a:spcBef>
                  <a:spcPct val="0"/>
                </a:spcBef>
                <a:spcAft>
                  <a:spcPct val="0"/>
                </a:spcAft>
              </a:pPr>
              <a:t>81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2"/>
          <p:cNvSpPr txBox="1">
            <a:spLocks noChangeArrowheads="1"/>
          </p:cNvSpPr>
          <p:nvPr/>
        </p:nvSpPr>
        <p:spPr bwMode="auto">
          <a:xfrm>
            <a:off x="0" y="115888"/>
            <a:ext cx="9144000" cy="6110287"/>
          </a:xfrm>
          <a:prstGeom prst="rect">
            <a:avLst/>
          </a:prstGeom>
          <a:noFill/>
          <a:ln w="9525">
            <a:noFill/>
            <a:miter lim="800000"/>
            <a:headEnd/>
            <a:tailEnd/>
          </a:ln>
        </p:spPr>
        <p:txBody>
          <a:bodyPr>
            <a:spAutoFit/>
          </a:bodyPr>
          <a:lstStyle/>
          <a:p>
            <a:pPr algn="just"/>
            <a:r>
              <a:rPr lang="ru-RU" altLang="ru-RU" sz="2300">
                <a:solidFill>
                  <a:srgbClr val="003300"/>
                </a:solidFill>
              </a:rPr>
              <a:t>Менеджер обязан уметь выявлять существенные факторы окружения, влияющие на организацию, и предлагать подходящие способы реагирования на внешнее воздействие.</a:t>
            </a:r>
          </a:p>
          <a:p>
            <a:pPr algn="just"/>
            <a:r>
              <a:rPr lang="ru-RU" altLang="ru-RU" sz="2300">
                <a:solidFill>
                  <a:srgbClr val="003300"/>
                </a:solidFill>
              </a:rPr>
              <a:t> </a:t>
            </a:r>
          </a:p>
          <a:p>
            <a:pPr algn="ctr"/>
            <a:r>
              <a:rPr lang="ru-RU" altLang="ru-RU" sz="2300" b="1">
                <a:solidFill>
                  <a:srgbClr val="669900"/>
                </a:solidFill>
              </a:rPr>
              <a:t>В этом смысле организация подобна живому организму. </a:t>
            </a:r>
          </a:p>
          <a:p>
            <a:pPr algn="just"/>
            <a:endParaRPr lang="ru-RU" altLang="ru-RU" sz="2300">
              <a:solidFill>
                <a:srgbClr val="003300"/>
              </a:solidFill>
            </a:endParaRPr>
          </a:p>
          <a:p>
            <a:pPr algn="just"/>
            <a:r>
              <a:rPr lang="ru-RU" altLang="ru-RU" sz="2300">
                <a:solidFill>
                  <a:srgbClr val="003300"/>
                </a:solidFill>
              </a:rPr>
              <a:t>Согласно теории </a:t>
            </a:r>
            <a:r>
              <a:rPr lang="ru-RU" altLang="ru-RU" sz="2300" b="1">
                <a:solidFill>
                  <a:srgbClr val="669900"/>
                </a:solidFill>
              </a:rPr>
              <a:t>Ч.</a:t>
            </a:r>
            <a:r>
              <a:rPr lang="en-US" altLang="ru-RU" sz="2300" b="1">
                <a:solidFill>
                  <a:srgbClr val="669900"/>
                </a:solidFill>
              </a:rPr>
              <a:t> </a:t>
            </a:r>
            <a:r>
              <a:rPr lang="ru-RU" altLang="ru-RU" sz="2300" b="1">
                <a:solidFill>
                  <a:srgbClr val="669900"/>
                </a:solidFill>
              </a:rPr>
              <a:t>Дарвина</a:t>
            </a:r>
            <a:r>
              <a:rPr lang="ru-RU" altLang="ru-RU" sz="2300">
                <a:solidFill>
                  <a:srgbClr val="003300"/>
                </a:solidFill>
              </a:rPr>
              <a:t>, сохранившиеся на  Земле виды выжили потому, что приспособились к  изменениям в среде обитания. Аналогично живым организмам организации вынуждены приспосабливаться к своей среде, чтобы выжить и сохранить эффективность. </a:t>
            </a:r>
          </a:p>
          <a:p>
            <a:pPr algn="just"/>
            <a:endParaRPr lang="ru-RU" altLang="ru-RU" sz="2300">
              <a:solidFill>
                <a:srgbClr val="003300"/>
              </a:solidFill>
            </a:endParaRPr>
          </a:p>
          <a:p>
            <a:pPr algn="just"/>
            <a:r>
              <a:rPr lang="ru-RU" altLang="ru-RU" sz="2300">
                <a:solidFill>
                  <a:srgbClr val="003300"/>
                </a:solidFill>
              </a:rPr>
              <a:t>Руководитель должен исповедовать  дарвинизм в среде организаций, чтобы в мире быстрых изменений, где выживают только приспособившиеся, его организация не оказалась в числе исчезнувших.</a:t>
            </a:r>
          </a:p>
          <a:p>
            <a:pPr algn="just"/>
            <a:endParaRPr lang="ru-RU" altLang="ru-RU" sz="2300">
              <a:solidFill>
                <a:srgbClr val="003300"/>
              </a:solidFill>
            </a:endParaRPr>
          </a:p>
        </p:txBody>
      </p:sp>
      <p:sp>
        <p:nvSpPr>
          <p:cNvPr id="8499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499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F1B32F8-CA9F-45A6-AF1F-B60F7D695B4A}" type="slidenum">
              <a:rPr lang="ru-RU" altLang="ru-RU" sz="800" smtClean="0">
                <a:solidFill>
                  <a:srgbClr val="003300"/>
                </a:solidFill>
                <a:latin typeface="Arial" charset="0"/>
                <a:cs typeface="Arial" charset="0"/>
              </a:rPr>
              <a:pPr fontAlgn="base">
                <a:spcBef>
                  <a:spcPct val="0"/>
                </a:spcBef>
                <a:spcAft>
                  <a:spcPct val="0"/>
                </a:spcAft>
              </a:pPr>
              <a:t>82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Прямоугольник 2"/>
          <p:cNvSpPr>
            <a:spLocks noChangeArrowheads="1"/>
          </p:cNvSpPr>
          <p:nvPr/>
        </p:nvSpPr>
        <p:spPr bwMode="auto">
          <a:xfrm>
            <a:off x="107950" y="115888"/>
            <a:ext cx="8856663" cy="2124075"/>
          </a:xfrm>
          <a:prstGeom prst="rect">
            <a:avLst/>
          </a:prstGeom>
          <a:noFill/>
          <a:ln w="9525">
            <a:noFill/>
            <a:miter lim="800000"/>
            <a:headEnd/>
            <a:tailEnd/>
          </a:ln>
        </p:spPr>
        <p:txBody>
          <a:bodyPr>
            <a:spAutoFit/>
          </a:bodyPr>
          <a:lstStyle/>
          <a:p>
            <a:pPr algn="just"/>
            <a:r>
              <a:rPr lang="ru-RU" altLang="ru-RU" sz="2200" b="1">
                <a:solidFill>
                  <a:srgbClr val="99CC00"/>
                </a:solidFill>
              </a:rPr>
              <a:t>Выживание</a:t>
            </a:r>
            <a:r>
              <a:rPr lang="ru-RU" altLang="ru-RU" sz="2200" b="1">
                <a:solidFill>
                  <a:srgbClr val="003300"/>
                </a:solidFill>
              </a:rPr>
              <a:t> </a:t>
            </a:r>
            <a:r>
              <a:rPr lang="ru-RU" altLang="ru-RU" sz="2200">
                <a:solidFill>
                  <a:srgbClr val="003300"/>
                </a:solidFill>
              </a:rPr>
              <a:t>становится решающим образом, связанным с уровнем знаний организации ее окружения.</a:t>
            </a:r>
          </a:p>
          <a:p>
            <a:pPr algn="just"/>
            <a:r>
              <a:rPr lang="ru-RU" altLang="ru-RU" sz="2200">
                <a:solidFill>
                  <a:srgbClr val="003300"/>
                </a:solidFill>
              </a:rPr>
              <a:t> </a:t>
            </a:r>
          </a:p>
          <a:p>
            <a:pPr algn="just"/>
            <a:r>
              <a:rPr lang="ru-RU" altLang="ru-RU" sz="2200" b="1">
                <a:solidFill>
                  <a:srgbClr val="99CC00"/>
                </a:solidFill>
              </a:rPr>
              <a:t>Сложность </a:t>
            </a:r>
            <a:r>
              <a:rPr lang="ru-RU" altLang="ru-RU" sz="2200" b="1">
                <a:solidFill>
                  <a:srgbClr val="003300"/>
                </a:solidFill>
              </a:rPr>
              <a:t>  </a:t>
            </a:r>
            <a:r>
              <a:rPr lang="ru-RU" altLang="ru-RU" sz="2200">
                <a:solidFill>
                  <a:srgbClr val="003300"/>
                </a:solidFill>
              </a:rPr>
              <a:t>внешней среды определяется числом факторов, на которые должна реагировать организация и уровень возможных изменений каждого фактора.</a:t>
            </a:r>
          </a:p>
        </p:txBody>
      </p:sp>
      <p:sp>
        <p:nvSpPr>
          <p:cNvPr id="86019" name="Прямоугольник 3"/>
          <p:cNvSpPr>
            <a:spLocks noChangeArrowheads="1"/>
          </p:cNvSpPr>
          <p:nvPr/>
        </p:nvSpPr>
        <p:spPr bwMode="auto">
          <a:xfrm>
            <a:off x="179388" y="2492375"/>
            <a:ext cx="8785225" cy="2124075"/>
          </a:xfrm>
          <a:prstGeom prst="rect">
            <a:avLst/>
          </a:prstGeom>
          <a:noFill/>
          <a:ln w="9525">
            <a:solidFill>
              <a:srgbClr val="99CC00"/>
            </a:solidFill>
            <a:prstDash val="lgDash"/>
            <a:miter lim="800000"/>
            <a:headEnd/>
            <a:tailEnd/>
          </a:ln>
        </p:spPr>
        <p:txBody>
          <a:bodyPr>
            <a:spAutoFit/>
          </a:bodyPr>
          <a:lstStyle/>
          <a:p>
            <a:pPr algn="ctr"/>
            <a:r>
              <a:rPr lang="ru-RU" altLang="ru-RU" sz="2200">
                <a:solidFill>
                  <a:srgbClr val="003300"/>
                </a:solidFill>
              </a:rPr>
              <a:t>Организация, использующая несколько исходных материалов и специалистов и ведущая дела с несколькими предприятиями, имеет менее сложные условия обеспечения, чем организация, использующая многочисленные и разные технологии, претерпевающие быстрое развитие, и имеющая дело с многочисленными партнерами.</a:t>
            </a:r>
          </a:p>
        </p:txBody>
      </p:sp>
      <p:sp>
        <p:nvSpPr>
          <p:cNvPr id="86020" name="Прямоугольник 4"/>
          <p:cNvSpPr>
            <a:spLocks noChangeArrowheads="1"/>
          </p:cNvSpPr>
          <p:nvPr/>
        </p:nvSpPr>
        <p:spPr bwMode="auto">
          <a:xfrm>
            <a:off x="179388" y="4941888"/>
            <a:ext cx="8785225" cy="1784350"/>
          </a:xfrm>
          <a:prstGeom prst="rect">
            <a:avLst/>
          </a:prstGeom>
          <a:noFill/>
          <a:ln w="9525">
            <a:noFill/>
            <a:miter lim="800000"/>
            <a:headEnd/>
            <a:tailEnd/>
          </a:ln>
        </p:spPr>
        <p:txBody>
          <a:bodyPr>
            <a:spAutoFit/>
          </a:bodyPr>
          <a:lstStyle/>
          <a:p>
            <a:pPr algn="just"/>
            <a:r>
              <a:rPr lang="ru-RU" altLang="ru-RU" sz="2200">
                <a:solidFill>
                  <a:srgbClr val="003300"/>
                </a:solidFill>
              </a:rPr>
              <a:t>Организации, работающие в несложной среде, обладают одним преимуществом: </a:t>
            </a:r>
          </a:p>
          <a:p>
            <a:pPr algn="just"/>
            <a:endParaRPr lang="ru-RU" altLang="ru-RU" sz="2200">
              <a:solidFill>
                <a:srgbClr val="003300"/>
              </a:solidFill>
            </a:endParaRPr>
          </a:p>
          <a:p>
            <a:pPr algn="just"/>
            <a:r>
              <a:rPr lang="ru-RU" altLang="ru-RU" sz="2200" i="1">
                <a:solidFill>
                  <a:srgbClr val="669900"/>
                </a:solidFill>
              </a:rPr>
              <a:t>им приходится иметь дело с несколькими категориями данных, необходимых для принятия решений.</a:t>
            </a:r>
          </a:p>
        </p:txBody>
      </p:sp>
      <p:sp>
        <p:nvSpPr>
          <p:cNvPr id="8602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602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BD16F7D-DA61-4011-B86D-36B092A32988}" type="slidenum">
              <a:rPr lang="ru-RU" altLang="ru-RU" sz="800" smtClean="0">
                <a:solidFill>
                  <a:srgbClr val="003300"/>
                </a:solidFill>
                <a:latin typeface="Arial" charset="0"/>
                <a:cs typeface="Arial" charset="0"/>
              </a:rPr>
              <a:pPr fontAlgn="base">
                <a:spcBef>
                  <a:spcPct val="0"/>
                </a:spcBef>
                <a:spcAft>
                  <a:spcPct val="0"/>
                </a:spcAft>
              </a:pPr>
              <a:t>83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Box 1"/>
          <p:cNvSpPr txBox="1">
            <a:spLocks noChangeArrowheads="1"/>
          </p:cNvSpPr>
          <p:nvPr/>
        </p:nvSpPr>
        <p:spPr bwMode="auto">
          <a:xfrm>
            <a:off x="4763" y="19050"/>
            <a:ext cx="8856662" cy="6740525"/>
          </a:xfrm>
          <a:prstGeom prst="rect">
            <a:avLst/>
          </a:prstGeom>
          <a:noFill/>
          <a:ln w="9525">
            <a:noFill/>
            <a:miter lim="800000"/>
            <a:headEnd/>
            <a:tailEnd/>
          </a:ln>
        </p:spPr>
        <p:txBody>
          <a:bodyPr>
            <a:spAutoFit/>
          </a:bodyPr>
          <a:lstStyle/>
          <a:p>
            <a:pPr algn="just"/>
            <a:r>
              <a:rPr lang="ru-RU" altLang="ru-RU" sz="2400" b="1" i="1" u="sng">
                <a:solidFill>
                  <a:srgbClr val="669900"/>
                </a:solidFill>
              </a:rPr>
              <a:t>Подвижность среды</a:t>
            </a:r>
            <a:r>
              <a:rPr lang="ru-RU" altLang="ru-RU" sz="2400" i="1" u="sng">
                <a:solidFill>
                  <a:srgbClr val="669900"/>
                </a:solidFill>
              </a:rPr>
              <a:t> </a:t>
            </a:r>
            <a:r>
              <a:rPr lang="ru-RU" altLang="ru-RU" sz="2400">
                <a:solidFill>
                  <a:srgbClr val="669900"/>
                </a:solidFill>
              </a:rPr>
              <a:t> </a:t>
            </a:r>
            <a:r>
              <a:rPr lang="ru-RU" altLang="ru-RU" sz="2400">
                <a:solidFill>
                  <a:srgbClr val="003300"/>
                </a:solidFill>
              </a:rPr>
              <a:t>- скорость, с которой происходят изменения в окружении организации. </a:t>
            </a:r>
          </a:p>
          <a:p>
            <a:pPr algn="just"/>
            <a:endParaRPr lang="ru-RU" altLang="ru-RU" sz="2400">
              <a:solidFill>
                <a:srgbClr val="003300"/>
              </a:solidFill>
            </a:endParaRPr>
          </a:p>
          <a:p>
            <a:pPr algn="just"/>
            <a:r>
              <a:rPr lang="ru-RU" altLang="ru-RU" sz="2400">
                <a:solidFill>
                  <a:srgbClr val="003300"/>
                </a:solidFill>
              </a:rPr>
              <a:t>Окружение современных организаций изменяется с нарастающей скоростью, но ее значение различно для разных организаций. </a:t>
            </a:r>
          </a:p>
          <a:p>
            <a:pPr algn="just"/>
            <a:endParaRPr lang="ru-RU" altLang="ru-RU" sz="2400">
              <a:solidFill>
                <a:srgbClr val="003300"/>
              </a:solidFill>
            </a:endParaRPr>
          </a:p>
          <a:p>
            <a:pPr algn="just"/>
            <a:r>
              <a:rPr lang="ru-RU" altLang="ru-RU" sz="2400">
                <a:solidFill>
                  <a:srgbClr val="003300"/>
                </a:solidFill>
              </a:rPr>
              <a:t>Скорость изменения технологии и параметров конкурентной борьбы в фармацевтической, химической и электронной промышленности выше, чем в машиностроении, кондитерской промышленности, производстве автомобильных запчастей. </a:t>
            </a:r>
          </a:p>
          <a:p>
            <a:pPr algn="just"/>
            <a:endParaRPr lang="ru-RU" altLang="ru-RU" sz="2400">
              <a:solidFill>
                <a:srgbClr val="003300"/>
              </a:solidFill>
            </a:endParaRPr>
          </a:p>
          <a:p>
            <a:pPr algn="just"/>
            <a:r>
              <a:rPr lang="ru-RU" altLang="ru-RU" sz="2400">
                <a:solidFill>
                  <a:srgbClr val="003300"/>
                </a:solidFill>
              </a:rPr>
              <a:t>Скорость изменений внешней среды в производстве компьютеров, биотехнологии и сфере телекоммуникаций существенно выше, нежели в мебельной промышленности, производстве тары и упаковочных материалов и пищевых консервов. </a:t>
            </a:r>
          </a:p>
        </p:txBody>
      </p:sp>
      <p:sp>
        <p:nvSpPr>
          <p:cNvPr id="8704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704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7EBCA43-BEF5-42F6-9B05-69CCF50A3BA9}" type="slidenum">
              <a:rPr lang="ru-RU" altLang="ru-RU" sz="800" smtClean="0">
                <a:solidFill>
                  <a:srgbClr val="003300"/>
                </a:solidFill>
                <a:latin typeface="Arial" charset="0"/>
                <a:cs typeface="Arial" charset="0"/>
              </a:rPr>
              <a:pPr fontAlgn="base">
                <a:spcBef>
                  <a:spcPct val="0"/>
                </a:spcBef>
                <a:spcAft>
                  <a:spcPct val="0"/>
                </a:spcAft>
              </a:pPr>
              <a:t>84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Прямоугольник 3"/>
          <p:cNvSpPr>
            <a:spLocks noChangeArrowheads="1"/>
          </p:cNvSpPr>
          <p:nvPr/>
        </p:nvSpPr>
        <p:spPr bwMode="auto">
          <a:xfrm>
            <a:off x="0" y="188913"/>
            <a:ext cx="9144000" cy="461962"/>
          </a:xfrm>
          <a:prstGeom prst="rect">
            <a:avLst/>
          </a:prstGeom>
          <a:noFill/>
          <a:ln w="9525">
            <a:noFill/>
            <a:miter lim="800000"/>
            <a:headEnd/>
            <a:tailEnd/>
          </a:ln>
        </p:spPr>
        <p:txBody>
          <a:bodyPr>
            <a:spAutoFit/>
          </a:bodyPr>
          <a:lstStyle/>
          <a:p>
            <a:pPr algn="ctr" eaLnBrk="0" hangingPunct="0"/>
            <a:r>
              <a:rPr lang="ru-RU" altLang="ru-RU" sz="2400" b="1">
                <a:solidFill>
                  <a:srgbClr val="669900"/>
                </a:solidFill>
              </a:rPr>
              <a:t>Внешняя среда</a:t>
            </a:r>
          </a:p>
        </p:txBody>
      </p:sp>
      <p:sp>
        <p:nvSpPr>
          <p:cNvPr id="88067" name="Прямоугольник 2"/>
          <p:cNvSpPr>
            <a:spLocks noChangeArrowheads="1"/>
          </p:cNvSpPr>
          <p:nvPr/>
        </p:nvSpPr>
        <p:spPr bwMode="auto">
          <a:xfrm>
            <a:off x="2127250" y="1585913"/>
            <a:ext cx="3073400" cy="1446212"/>
          </a:xfrm>
          <a:prstGeom prst="rect">
            <a:avLst/>
          </a:prstGeom>
          <a:noFill/>
          <a:ln w="9525">
            <a:noFill/>
            <a:miter lim="800000"/>
            <a:headEnd/>
            <a:tailEnd/>
          </a:ln>
        </p:spPr>
        <p:txBody>
          <a:bodyPr>
            <a:spAutoFit/>
          </a:bodyPr>
          <a:lstStyle/>
          <a:p>
            <a:pPr algn="ctr"/>
            <a:r>
              <a:rPr lang="ru-RU" altLang="ru-RU" sz="1600" b="1">
                <a:solidFill>
                  <a:srgbClr val="669900"/>
                </a:solidFill>
              </a:rPr>
              <a:t>Низкая неопределенность</a:t>
            </a:r>
            <a:endParaRPr lang="en-US" altLang="ru-RU" sz="1600" b="1">
              <a:solidFill>
                <a:srgbClr val="669900"/>
              </a:solidFill>
            </a:endParaRPr>
          </a:p>
          <a:p>
            <a:pPr algn="ctr"/>
            <a:endParaRPr lang="ru-RU" altLang="ru-RU" sz="400" b="1">
              <a:solidFill>
                <a:srgbClr val="003300"/>
              </a:solidFill>
            </a:endParaRPr>
          </a:p>
          <a:p>
            <a:pPr algn="just"/>
            <a:r>
              <a:rPr lang="ru-RU" altLang="ru-RU" sz="1600">
                <a:solidFill>
                  <a:srgbClr val="003300"/>
                </a:solidFill>
              </a:rPr>
              <a:t>Факторов мало</a:t>
            </a:r>
          </a:p>
          <a:p>
            <a:pPr algn="just"/>
            <a:r>
              <a:rPr lang="ru-RU" altLang="ru-RU" sz="1600">
                <a:solidFill>
                  <a:srgbClr val="003300"/>
                </a:solidFill>
              </a:rPr>
              <a:t>Факторы схожи</a:t>
            </a:r>
          </a:p>
          <a:p>
            <a:pPr algn="just"/>
            <a:r>
              <a:rPr lang="ru-RU" altLang="ru-RU" sz="1600">
                <a:solidFill>
                  <a:srgbClr val="003300"/>
                </a:solidFill>
              </a:rPr>
              <a:t>Факторы не меняются</a:t>
            </a:r>
            <a:endParaRPr lang="en-US" altLang="ru-RU" sz="1600">
              <a:solidFill>
                <a:srgbClr val="003300"/>
              </a:solidFill>
            </a:endParaRPr>
          </a:p>
          <a:p>
            <a:pPr algn="just"/>
            <a:endParaRPr lang="ru-RU" altLang="ru-RU" sz="400">
              <a:solidFill>
                <a:srgbClr val="003300"/>
              </a:solidFill>
            </a:endParaRPr>
          </a:p>
          <a:p>
            <a:pPr algn="just"/>
            <a:r>
              <a:rPr lang="ru-RU" altLang="ru-RU" sz="1600" b="1" i="1">
                <a:solidFill>
                  <a:srgbClr val="003300"/>
                </a:solidFill>
              </a:rPr>
              <a:t>Пример</a:t>
            </a:r>
            <a:r>
              <a:rPr lang="en-US" altLang="ru-RU" sz="1600" b="1" i="1">
                <a:solidFill>
                  <a:srgbClr val="003300"/>
                </a:solidFill>
              </a:rPr>
              <a:t>: </a:t>
            </a:r>
            <a:r>
              <a:rPr lang="ru-RU" altLang="ru-RU" sz="1600" i="1">
                <a:solidFill>
                  <a:srgbClr val="003300"/>
                </a:solidFill>
              </a:rPr>
              <a:t>производство соли</a:t>
            </a:r>
          </a:p>
        </p:txBody>
      </p:sp>
      <p:sp>
        <p:nvSpPr>
          <p:cNvPr id="88068" name="Прямоугольник 4"/>
          <p:cNvSpPr>
            <a:spLocks noChangeArrowheads="1"/>
          </p:cNvSpPr>
          <p:nvPr/>
        </p:nvSpPr>
        <p:spPr bwMode="auto">
          <a:xfrm>
            <a:off x="2125663" y="1135063"/>
            <a:ext cx="298450" cy="338137"/>
          </a:xfrm>
          <a:prstGeom prst="rect">
            <a:avLst/>
          </a:prstGeom>
          <a:noFill/>
          <a:ln w="9525">
            <a:noFill/>
            <a:miter lim="800000"/>
            <a:headEnd/>
            <a:tailEnd/>
          </a:ln>
        </p:spPr>
        <p:txBody>
          <a:bodyPr wrap="none">
            <a:spAutoFit/>
          </a:bodyPr>
          <a:lstStyle/>
          <a:p>
            <a:pPr algn="ctr"/>
            <a:r>
              <a:rPr lang="en-US" altLang="ru-RU" sz="1600" b="1">
                <a:solidFill>
                  <a:srgbClr val="669900"/>
                </a:solidFill>
              </a:rPr>
              <a:t>1</a:t>
            </a:r>
            <a:endParaRPr lang="ru-RU" altLang="ru-RU" sz="1600" b="1">
              <a:solidFill>
                <a:srgbClr val="669900"/>
              </a:solidFill>
            </a:endParaRPr>
          </a:p>
        </p:txBody>
      </p:sp>
      <p:sp>
        <p:nvSpPr>
          <p:cNvPr id="88069" name="Прямоугольник 5"/>
          <p:cNvSpPr>
            <a:spLocks noChangeArrowheads="1"/>
          </p:cNvSpPr>
          <p:nvPr/>
        </p:nvSpPr>
        <p:spPr bwMode="auto">
          <a:xfrm>
            <a:off x="5230813" y="1306513"/>
            <a:ext cx="3092450" cy="1692275"/>
          </a:xfrm>
          <a:prstGeom prst="rect">
            <a:avLst/>
          </a:prstGeom>
          <a:noFill/>
          <a:ln w="9525">
            <a:noFill/>
            <a:miter lim="800000"/>
            <a:headEnd/>
            <a:tailEnd/>
          </a:ln>
        </p:spPr>
        <p:txBody>
          <a:bodyPr>
            <a:spAutoFit/>
          </a:bodyPr>
          <a:lstStyle/>
          <a:p>
            <a:pPr algn="ctr"/>
            <a:r>
              <a:rPr lang="ru-RU" altLang="ru-RU" sz="1600" b="1">
                <a:solidFill>
                  <a:srgbClr val="669900"/>
                </a:solidFill>
              </a:rPr>
              <a:t>Умеренная неопределенность</a:t>
            </a:r>
            <a:endParaRPr lang="en-US" altLang="ru-RU" sz="1600" b="1">
              <a:solidFill>
                <a:srgbClr val="669900"/>
              </a:solidFill>
            </a:endParaRPr>
          </a:p>
          <a:p>
            <a:pPr algn="ctr"/>
            <a:endParaRPr lang="ru-RU" altLang="ru-RU" sz="400" b="1">
              <a:solidFill>
                <a:srgbClr val="003300"/>
              </a:solidFill>
            </a:endParaRPr>
          </a:p>
          <a:p>
            <a:pPr algn="just"/>
            <a:r>
              <a:rPr lang="ru-RU" altLang="ru-RU" sz="1600">
                <a:solidFill>
                  <a:srgbClr val="003300"/>
                </a:solidFill>
              </a:rPr>
              <a:t>Факторов много</a:t>
            </a:r>
          </a:p>
          <a:p>
            <a:pPr algn="just"/>
            <a:r>
              <a:rPr lang="ru-RU" altLang="ru-RU" sz="1600">
                <a:solidFill>
                  <a:srgbClr val="003300"/>
                </a:solidFill>
              </a:rPr>
              <a:t>Факторы не схожи</a:t>
            </a:r>
          </a:p>
          <a:p>
            <a:pPr algn="just"/>
            <a:r>
              <a:rPr lang="ru-RU" altLang="ru-RU" sz="1600">
                <a:solidFill>
                  <a:srgbClr val="003300"/>
                </a:solidFill>
              </a:rPr>
              <a:t>Факторы не меняются</a:t>
            </a:r>
            <a:endParaRPr lang="en-US" altLang="ru-RU" sz="1600">
              <a:solidFill>
                <a:srgbClr val="003300"/>
              </a:solidFill>
            </a:endParaRPr>
          </a:p>
          <a:p>
            <a:pPr algn="just"/>
            <a:endParaRPr lang="ru-RU" altLang="ru-RU" sz="400">
              <a:solidFill>
                <a:srgbClr val="003300"/>
              </a:solidFill>
            </a:endParaRPr>
          </a:p>
          <a:p>
            <a:pPr algn="just"/>
            <a:r>
              <a:rPr lang="ru-RU" altLang="ru-RU" sz="1600" b="1" i="1">
                <a:solidFill>
                  <a:srgbClr val="003300"/>
                </a:solidFill>
              </a:rPr>
              <a:t>Пример</a:t>
            </a:r>
            <a:r>
              <a:rPr lang="en-US" altLang="ru-RU" sz="1600" b="1" i="1">
                <a:solidFill>
                  <a:srgbClr val="003300"/>
                </a:solidFill>
              </a:rPr>
              <a:t>: </a:t>
            </a:r>
            <a:r>
              <a:rPr lang="ru-RU" altLang="ru-RU" sz="1600" i="1">
                <a:solidFill>
                  <a:srgbClr val="003300"/>
                </a:solidFill>
              </a:rPr>
              <a:t>нефтепереработка</a:t>
            </a:r>
          </a:p>
        </p:txBody>
      </p:sp>
      <p:sp>
        <p:nvSpPr>
          <p:cNvPr id="88070" name="Прямоугольник 7"/>
          <p:cNvSpPr>
            <a:spLocks noChangeArrowheads="1"/>
          </p:cNvSpPr>
          <p:nvPr/>
        </p:nvSpPr>
        <p:spPr bwMode="auto">
          <a:xfrm>
            <a:off x="8023225" y="1136650"/>
            <a:ext cx="300038" cy="339725"/>
          </a:xfrm>
          <a:prstGeom prst="rect">
            <a:avLst/>
          </a:prstGeom>
          <a:noFill/>
          <a:ln w="9525">
            <a:noFill/>
            <a:miter lim="800000"/>
            <a:headEnd/>
            <a:tailEnd/>
          </a:ln>
        </p:spPr>
        <p:txBody>
          <a:bodyPr wrap="none">
            <a:spAutoFit/>
          </a:bodyPr>
          <a:lstStyle/>
          <a:p>
            <a:pPr algn="ctr"/>
            <a:r>
              <a:rPr lang="en-US" altLang="ru-RU" sz="1600" b="1">
                <a:solidFill>
                  <a:srgbClr val="669900"/>
                </a:solidFill>
              </a:rPr>
              <a:t>2</a:t>
            </a:r>
            <a:endParaRPr lang="ru-RU" altLang="ru-RU" sz="1600" b="1">
              <a:solidFill>
                <a:srgbClr val="669900"/>
              </a:solidFill>
            </a:endParaRPr>
          </a:p>
        </p:txBody>
      </p:sp>
      <p:sp>
        <p:nvSpPr>
          <p:cNvPr id="88071" name="Прямоугольник 8"/>
          <p:cNvSpPr>
            <a:spLocks noChangeArrowheads="1"/>
          </p:cNvSpPr>
          <p:nvPr/>
        </p:nvSpPr>
        <p:spPr bwMode="auto">
          <a:xfrm>
            <a:off x="2124075" y="3273425"/>
            <a:ext cx="3100388" cy="1939925"/>
          </a:xfrm>
          <a:prstGeom prst="rect">
            <a:avLst/>
          </a:prstGeom>
          <a:noFill/>
          <a:ln w="9525">
            <a:noFill/>
            <a:miter lim="800000"/>
            <a:headEnd/>
            <a:tailEnd/>
          </a:ln>
        </p:spPr>
        <p:txBody>
          <a:bodyPr>
            <a:spAutoFit/>
          </a:bodyPr>
          <a:lstStyle/>
          <a:p>
            <a:pPr algn="ctr"/>
            <a:r>
              <a:rPr lang="ru-RU" altLang="ru-RU" sz="1600" b="1">
                <a:solidFill>
                  <a:srgbClr val="669900"/>
                </a:solidFill>
              </a:rPr>
              <a:t>Умеренно высокая неопределенность</a:t>
            </a:r>
            <a:endParaRPr lang="en-US" altLang="ru-RU" sz="1600" b="1">
              <a:solidFill>
                <a:srgbClr val="669900"/>
              </a:solidFill>
            </a:endParaRPr>
          </a:p>
          <a:p>
            <a:pPr algn="ctr"/>
            <a:endParaRPr lang="ru-RU" altLang="ru-RU" sz="400" b="1">
              <a:solidFill>
                <a:srgbClr val="003300"/>
              </a:solidFill>
            </a:endParaRPr>
          </a:p>
          <a:p>
            <a:pPr algn="just"/>
            <a:r>
              <a:rPr lang="ru-RU" altLang="ru-RU" sz="1600">
                <a:solidFill>
                  <a:srgbClr val="003300"/>
                </a:solidFill>
              </a:rPr>
              <a:t>Факторов мало</a:t>
            </a:r>
          </a:p>
          <a:p>
            <a:pPr algn="just"/>
            <a:r>
              <a:rPr lang="ru-RU" altLang="ru-RU" sz="1600">
                <a:solidFill>
                  <a:srgbClr val="003300"/>
                </a:solidFill>
              </a:rPr>
              <a:t>Факторы схожи</a:t>
            </a:r>
          </a:p>
          <a:p>
            <a:pPr algn="just"/>
            <a:r>
              <a:rPr lang="ru-RU" altLang="ru-RU" sz="1600">
                <a:solidFill>
                  <a:srgbClr val="003300"/>
                </a:solidFill>
              </a:rPr>
              <a:t>Факторы постоянно меняются</a:t>
            </a:r>
            <a:endParaRPr lang="en-US" altLang="ru-RU" sz="1600">
              <a:solidFill>
                <a:srgbClr val="003300"/>
              </a:solidFill>
            </a:endParaRPr>
          </a:p>
          <a:p>
            <a:pPr algn="just"/>
            <a:endParaRPr lang="ru-RU" altLang="ru-RU" sz="400">
              <a:solidFill>
                <a:srgbClr val="003300"/>
              </a:solidFill>
            </a:endParaRPr>
          </a:p>
          <a:p>
            <a:pPr algn="just"/>
            <a:r>
              <a:rPr lang="ru-RU" altLang="ru-RU" sz="1600" b="1" i="1">
                <a:solidFill>
                  <a:srgbClr val="003300"/>
                </a:solidFill>
              </a:rPr>
              <a:t>Пример</a:t>
            </a:r>
            <a:r>
              <a:rPr lang="en-US" altLang="ru-RU" sz="1600" b="1" i="1">
                <a:solidFill>
                  <a:srgbClr val="003300"/>
                </a:solidFill>
              </a:rPr>
              <a:t>: </a:t>
            </a:r>
            <a:r>
              <a:rPr lang="ru-RU" altLang="ru-RU" sz="1600" i="1">
                <a:solidFill>
                  <a:srgbClr val="003300"/>
                </a:solidFill>
              </a:rPr>
              <a:t>товары народного  </a:t>
            </a:r>
          </a:p>
          <a:p>
            <a:pPr algn="just"/>
            <a:r>
              <a:rPr lang="ru-RU" altLang="ru-RU" sz="1600" i="1">
                <a:solidFill>
                  <a:srgbClr val="003300"/>
                </a:solidFill>
              </a:rPr>
              <a:t>                 потребления</a:t>
            </a:r>
          </a:p>
        </p:txBody>
      </p:sp>
      <p:sp>
        <p:nvSpPr>
          <p:cNvPr id="88072" name="Прямоугольник 11"/>
          <p:cNvSpPr>
            <a:spLocks noChangeArrowheads="1"/>
          </p:cNvSpPr>
          <p:nvPr/>
        </p:nvSpPr>
        <p:spPr bwMode="auto">
          <a:xfrm>
            <a:off x="5205413" y="3257550"/>
            <a:ext cx="3111500" cy="1446213"/>
          </a:xfrm>
          <a:prstGeom prst="rect">
            <a:avLst/>
          </a:prstGeom>
          <a:noFill/>
          <a:ln w="9525">
            <a:noFill/>
            <a:miter lim="800000"/>
            <a:headEnd/>
            <a:tailEnd/>
          </a:ln>
        </p:spPr>
        <p:txBody>
          <a:bodyPr>
            <a:spAutoFit/>
          </a:bodyPr>
          <a:lstStyle/>
          <a:p>
            <a:pPr algn="ctr"/>
            <a:r>
              <a:rPr lang="ru-RU" altLang="ru-RU" sz="1600" b="1">
                <a:solidFill>
                  <a:srgbClr val="669900"/>
                </a:solidFill>
              </a:rPr>
              <a:t>Высокая неопределенность</a:t>
            </a:r>
            <a:endParaRPr lang="en-US" altLang="ru-RU" sz="1600" b="1">
              <a:solidFill>
                <a:srgbClr val="669900"/>
              </a:solidFill>
            </a:endParaRPr>
          </a:p>
          <a:p>
            <a:pPr algn="ctr"/>
            <a:endParaRPr lang="ru-RU" altLang="ru-RU" sz="400" b="1">
              <a:solidFill>
                <a:srgbClr val="003300"/>
              </a:solidFill>
            </a:endParaRPr>
          </a:p>
          <a:p>
            <a:pPr algn="just"/>
            <a:r>
              <a:rPr lang="ru-RU" altLang="ru-RU" sz="1600">
                <a:solidFill>
                  <a:srgbClr val="003300"/>
                </a:solidFill>
              </a:rPr>
              <a:t>Факторов много</a:t>
            </a:r>
          </a:p>
          <a:p>
            <a:pPr algn="just"/>
            <a:r>
              <a:rPr lang="ru-RU" altLang="ru-RU" sz="1600">
                <a:solidFill>
                  <a:srgbClr val="003300"/>
                </a:solidFill>
              </a:rPr>
              <a:t>Факторы не схожи</a:t>
            </a:r>
          </a:p>
          <a:p>
            <a:pPr algn="just"/>
            <a:r>
              <a:rPr lang="ru-RU" altLang="ru-RU" sz="1600">
                <a:solidFill>
                  <a:srgbClr val="003300"/>
                </a:solidFill>
              </a:rPr>
              <a:t>Факторы постоянно меняются</a:t>
            </a:r>
            <a:endParaRPr lang="en-US" altLang="ru-RU" sz="1600">
              <a:solidFill>
                <a:srgbClr val="003300"/>
              </a:solidFill>
            </a:endParaRPr>
          </a:p>
          <a:p>
            <a:pPr algn="just"/>
            <a:endParaRPr lang="ru-RU" altLang="ru-RU" sz="400">
              <a:solidFill>
                <a:srgbClr val="003300"/>
              </a:solidFill>
            </a:endParaRPr>
          </a:p>
          <a:p>
            <a:pPr algn="just"/>
            <a:r>
              <a:rPr lang="ru-RU" altLang="ru-RU" sz="1600" b="1" i="1">
                <a:solidFill>
                  <a:srgbClr val="003300"/>
                </a:solidFill>
              </a:rPr>
              <a:t>Пример</a:t>
            </a:r>
            <a:r>
              <a:rPr lang="en-US" altLang="ru-RU" sz="1600" b="1" i="1">
                <a:solidFill>
                  <a:srgbClr val="003300"/>
                </a:solidFill>
              </a:rPr>
              <a:t>: </a:t>
            </a:r>
            <a:r>
              <a:rPr lang="ru-RU" altLang="ru-RU" sz="1600" i="1">
                <a:solidFill>
                  <a:srgbClr val="003300"/>
                </a:solidFill>
              </a:rPr>
              <a:t>производство ЭВМ</a:t>
            </a:r>
          </a:p>
        </p:txBody>
      </p:sp>
      <p:sp>
        <p:nvSpPr>
          <p:cNvPr id="13" name="Прямоугольник 12"/>
          <p:cNvSpPr/>
          <p:nvPr/>
        </p:nvSpPr>
        <p:spPr>
          <a:xfrm>
            <a:off x="5221288" y="3273425"/>
            <a:ext cx="3095625" cy="2185988"/>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15" name="Прямоугольник 14"/>
          <p:cNvSpPr/>
          <p:nvPr/>
        </p:nvSpPr>
        <p:spPr>
          <a:xfrm>
            <a:off x="2124075" y="3273425"/>
            <a:ext cx="3097213" cy="2185988"/>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88075" name="Прямоугольник 19"/>
          <p:cNvSpPr>
            <a:spLocks noChangeArrowheads="1"/>
          </p:cNvSpPr>
          <p:nvPr/>
        </p:nvSpPr>
        <p:spPr bwMode="auto">
          <a:xfrm>
            <a:off x="2125663" y="5075238"/>
            <a:ext cx="298450" cy="338137"/>
          </a:xfrm>
          <a:prstGeom prst="rect">
            <a:avLst/>
          </a:prstGeom>
          <a:noFill/>
          <a:ln w="9525">
            <a:noFill/>
            <a:miter lim="800000"/>
            <a:headEnd/>
            <a:tailEnd/>
          </a:ln>
        </p:spPr>
        <p:txBody>
          <a:bodyPr wrap="none">
            <a:spAutoFit/>
          </a:bodyPr>
          <a:lstStyle/>
          <a:p>
            <a:pPr algn="ctr"/>
            <a:r>
              <a:rPr lang="ru-RU" altLang="ru-RU" sz="1600" b="1">
                <a:solidFill>
                  <a:srgbClr val="669900"/>
                </a:solidFill>
              </a:rPr>
              <a:t>3</a:t>
            </a:r>
          </a:p>
        </p:txBody>
      </p:sp>
      <p:sp>
        <p:nvSpPr>
          <p:cNvPr id="88076" name="Прямоугольник 20"/>
          <p:cNvSpPr>
            <a:spLocks noChangeArrowheads="1"/>
          </p:cNvSpPr>
          <p:nvPr/>
        </p:nvSpPr>
        <p:spPr bwMode="auto">
          <a:xfrm>
            <a:off x="8018463" y="5100638"/>
            <a:ext cx="298450" cy="338137"/>
          </a:xfrm>
          <a:prstGeom prst="rect">
            <a:avLst/>
          </a:prstGeom>
          <a:noFill/>
          <a:ln w="9525">
            <a:noFill/>
            <a:miter lim="800000"/>
            <a:headEnd/>
            <a:tailEnd/>
          </a:ln>
        </p:spPr>
        <p:txBody>
          <a:bodyPr wrap="none">
            <a:spAutoFit/>
          </a:bodyPr>
          <a:lstStyle/>
          <a:p>
            <a:pPr algn="ctr"/>
            <a:r>
              <a:rPr lang="ru-RU" altLang="ru-RU" sz="1600" b="1">
                <a:solidFill>
                  <a:srgbClr val="669900"/>
                </a:solidFill>
              </a:rPr>
              <a:t>4</a:t>
            </a:r>
          </a:p>
        </p:txBody>
      </p:sp>
      <p:sp>
        <p:nvSpPr>
          <p:cNvPr id="22" name="Прямоугольник 21"/>
          <p:cNvSpPr/>
          <p:nvPr/>
        </p:nvSpPr>
        <p:spPr>
          <a:xfrm>
            <a:off x="5221288" y="1125538"/>
            <a:ext cx="3095625" cy="2147887"/>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23" name="Прямоугольник 22"/>
          <p:cNvSpPr/>
          <p:nvPr/>
        </p:nvSpPr>
        <p:spPr>
          <a:xfrm>
            <a:off x="2124075" y="1125538"/>
            <a:ext cx="3097213" cy="2147887"/>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88079" name="Прямоугольник 23"/>
          <p:cNvSpPr>
            <a:spLocks noChangeArrowheads="1"/>
          </p:cNvSpPr>
          <p:nvPr/>
        </p:nvSpPr>
        <p:spPr bwMode="auto">
          <a:xfrm>
            <a:off x="3829050" y="5768975"/>
            <a:ext cx="2506663" cy="646113"/>
          </a:xfrm>
          <a:prstGeom prst="rect">
            <a:avLst/>
          </a:prstGeom>
          <a:noFill/>
          <a:ln w="9525">
            <a:noFill/>
            <a:miter lim="800000"/>
            <a:headEnd/>
            <a:tailEnd/>
          </a:ln>
        </p:spPr>
        <p:txBody>
          <a:bodyPr wrap="none">
            <a:spAutoFit/>
          </a:bodyPr>
          <a:lstStyle/>
          <a:p>
            <a:pPr algn="ctr"/>
            <a:r>
              <a:rPr lang="ru-RU" altLang="ru-RU" b="1">
                <a:solidFill>
                  <a:srgbClr val="003300"/>
                </a:solidFill>
              </a:rPr>
              <a:t>Степень сложности </a:t>
            </a:r>
          </a:p>
          <a:p>
            <a:pPr algn="ctr"/>
            <a:r>
              <a:rPr lang="ru-RU" altLang="ru-RU" b="1">
                <a:solidFill>
                  <a:srgbClr val="003300"/>
                </a:solidFill>
              </a:rPr>
              <a:t>внешней среды</a:t>
            </a:r>
            <a:endParaRPr lang="ru-RU" altLang="ru-RU">
              <a:solidFill>
                <a:srgbClr val="003300"/>
              </a:solidFill>
            </a:endParaRPr>
          </a:p>
        </p:txBody>
      </p:sp>
      <p:sp>
        <p:nvSpPr>
          <p:cNvPr id="88080" name="Прямоугольник 24"/>
          <p:cNvSpPr>
            <a:spLocks noChangeArrowheads="1"/>
          </p:cNvSpPr>
          <p:nvPr/>
        </p:nvSpPr>
        <p:spPr bwMode="auto">
          <a:xfrm>
            <a:off x="107950" y="2708275"/>
            <a:ext cx="2160588" cy="923925"/>
          </a:xfrm>
          <a:prstGeom prst="rect">
            <a:avLst/>
          </a:prstGeom>
          <a:noFill/>
          <a:ln w="9525">
            <a:noFill/>
            <a:miter lim="800000"/>
            <a:headEnd/>
            <a:tailEnd/>
          </a:ln>
        </p:spPr>
        <p:txBody>
          <a:bodyPr>
            <a:spAutoFit/>
          </a:bodyPr>
          <a:lstStyle/>
          <a:p>
            <a:r>
              <a:rPr lang="ru-RU" altLang="ru-RU" b="1">
                <a:solidFill>
                  <a:srgbClr val="003300"/>
                </a:solidFill>
              </a:rPr>
              <a:t>Степень динамизма</a:t>
            </a:r>
          </a:p>
          <a:p>
            <a:r>
              <a:rPr lang="ru-RU" altLang="ru-RU" b="1">
                <a:solidFill>
                  <a:srgbClr val="003300"/>
                </a:solidFill>
              </a:rPr>
              <a:t>внешней среды</a:t>
            </a:r>
            <a:endParaRPr lang="ru-RU" altLang="ru-RU">
              <a:solidFill>
                <a:srgbClr val="003300"/>
              </a:solidFill>
            </a:endParaRPr>
          </a:p>
        </p:txBody>
      </p:sp>
      <p:sp>
        <p:nvSpPr>
          <p:cNvPr id="88081" name="Прямоугольник 25"/>
          <p:cNvSpPr>
            <a:spLocks noChangeArrowheads="1"/>
          </p:cNvSpPr>
          <p:nvPr/>
        </p:nvSpPr>
        <p:spPr bwMode="auto">
          <a:xfrm>
            <a:off x="638175" y="1412875"/>
            <a:ext cx="987425" cy="369888"/>
          </a:xfrm>
          <a:prstGeom prst="rect">
            <a:avLst/>
          </a:prstGeom>
          <a:noFill/>
          <a:ln w="9525">
            <a:noFill/>
            <a:miter lim="800000"/>
            <a:headEnd/>
            <a:tailEnd/>
          </a:ln>
        </p:spPr>
        <p:txBody>
          <a:bodyPr wrap="none">
            <a:spAutoFit/>
          </a:bodyPr>
          <a:lstStyle/>
          <a:p>
            <a:pPr algn="just"/>
            <a:r>
              <a:rPr lang="ru-RU" altLang="ru-RU" b="1">
                <a:solidFill>
                  <a:srgbClr val="003300"/>
                </a:solidFill>
              </a:rPr>
              <a:t>Низкая</a:t>
            </a:r>
            <a:endParaRPr lang="ru-RU" altLang="ru-RU">
              <a:solidFill>
                <a:srgbClr val="003300"/>
              </a:solidFill>
            </a:endParaRPr>
          </a:p>
        </p:txBody>
      </p:sp>
      <p:sp>
        <p:nvSpPr>
          <p:cNvPr id="88082" name="Прямоугольник 26"/>
          <p:cNvSpPr>
            <a:spLocks noChangeArrowheads="1"/>
          </p:cNvSpPr>
          <p:nvPr/>
        </p:nvSpPr>
        <p:spPr bwMode="auto">
          <a:xfrm>
            <a:off x="611188" y="4797425"/>
            <a:ext cx="1195387" cy="369888"/>
          </a:xfrm>
          <a:prstGeom prst="rect">
            <a:avLst/>
          </a:prstGeom>
          <a:noFill/>
          <a:ln w="9525">
            <a:noFill/>
            <a:miter lim="800000"/>
            <a:headEnd/>
            <a:tailEnd/>
          </a:ln>
        </p:spPr>
        <p:txBody>
          <a:bodyPr wrap="none">
            <a:spAutoFit/>
          </a:bodyPr>
          <a:lstStyle/>
          <a:p>
            <a:r>
              <a:rPr lang="ru-RU" altLang="ru-RU" b="1">
                <a:solidFill>
                  <a:srgbClr val="003300"/>
                </a:solidFill>
              </a:rPr>
              <a:t>Высокая</a:t>
            </a:r>
            <a:endParaRPr lang="ru-RU" altLang="ru-RU">
              <a:solidFill>
                <a:srgbClr val="003300"/>
              </a:solidFill>
            </a:endParaRPr>
          </a:p>
        </p:txBody>
      </p:sp>
      <p:sp>
        <p:nvSpPr>
          <p:cNvPr id="88083" name="Прямоугольник 27"/>
          <p:cNvSpPr>
            <a:spLocks noChangeArrowheads="1"/>
          </p:cNvSpPr>
          <p:nvPr/>
        </p:nvSpPr>
        <p:spPr bwMode="auto">
          <a:xfrm>
            <a:off x="2152650" y="5913438"/>
            <a:ext cx="987425" cy="368300"/>
          </a:xfrm>
          <a:prstGeom prst="rect">
            <a:avLst/>
          </a:prstGeom>
          <a:noFill/>
          <a:ln w="9525">
            <a:noFill/>
            <a:miter lim="800000"/>
            <a:headEnd/>
            <a:tailEnd/>
          </a:ln>
        </p:spPr>
        <p:txBody>
          <a:bodyPr wrap="none">
            <a:spAutoFit/>
          </a:bodyPr>
          <a:lstStyle/>
          <a:p>
            <a:pPr algn="just"/>
            <a:r>
              <a:rPr lang="ru-RU" altLang="ru-RU" b="1">
                <a:solidFill>
                  <a:srgbClr val="003300"/>
                </a:solidFill>
              </a:rPr>
              <a:t>Низкая</a:t>
            </a:r>
            <a:endParaRPr lang="ru-RU" altLang="ru-RU">
              <a:solidFill>
                <a:srgbClr val="003300"/>
              </a:solidFill>
            </a:endParaRPr>
          </a:p>
        </p:txBody>
      </p:sp>
      <p:sp>
        <p:nvSpPr>
          <p:cNvPr id="88084" name="Прямоугольник 28"/>
          <p:cNvSpPr>
            <a:spLocks noChangeArrowheads="1"/>
          </p:cNvSpPr>
          <p:nvPr/>
        </p:nvSpPr>
        <p:spPr bwMode="auto">
          <a:xfrm>
            <a:off x="6878638" y="5913438"/>
            <a:ext cx="1195387" cy="368300"/>
          </a:xfrm>
          <a:prstGeom prst="rect">
            <a:avLst/>
          </a:prstGeom>
          <a:noFill/>
          <a:ln w="9525">
            <a:noFill/>
            <a:miter lim="800000"/>
            <a:headEnd/>
            <a:tailEnd/>
          </a:ln>
        </p:spPr>
        <p:txBody>
          <a:bodyPr wrap="none">
            <a:spAutoFit/>
          </a:bodyPr>
          <a:lstStyle/>
          <a:p>
            <a:r>
              <a:rPr lang="ru-RU" altLang="ru-RU" b="1">
                <a:solidFill>
                  <a:srgbClr val="003300"/>
                </a:solidFill>
              </a:rPr>
              <a:t>Высокая</a:t>
            </a:r>
            <a:endParaRPr lang="ru-RU" altLang="ru-RU">
              <a:solidFill>
                <a:srgbClr val="003300"/>
              </a:solidFill>
            </a:endParaRPr>
          </a:p>
        </p:txBody>
      </p:sp>
      <p:sp>
        <p:nvSpPr>
          <p:cNvPr id="8808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808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D2F91FA-7C22-4B99-8B27-E5C660A75144}" type="slidenum">
              <a:rPr lang="ru-RU" altLang="ru-RU" sz="800" smtClean="0">
                <a:solidFill>
                  <a:srgbClr val="003300"/>
                </a:solidFill>
                <a:latin typeface="Arial" charset="0"/>
                <a:cs typeface="Arial" charset="0"/>
              </a:rPr>
              <a:pPr fontAlgn="base">
                <a:spcBef>
                  <a:spcPct val="0"/>
                </a:spcBef>
                <a:spcAft>
                  <a:spcPct val="0"/>
                </a:spcAft>
              </a:pPr>
              <a:t>85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1"/>
          <p:cNvSpPr txBox="1">
            <a:spLocks noChangeArrowheads="1"/>
          </p:cNvSpPr>
          <p:nvPr/>
        </p:nvSpPr>
        <p:spPr bwMode="auto">
          <a:xfrm>
            <a:off x="20638" y="20638"/>
            <a:ext cx="8928100" cy="6710362"/>
          </a:xfrm>
          <a:prstGeom prst="rect">
            <a:avLst/>
          </a:prstGeom>
          <a:noFill/>
          <a:ln w="9525">
            <a:noFill/>
            <a:miter lim="800000"/>
            <a:headEnd/>
            <a:tailEnd/>
          </a:ln>
        </p:spPr>
        <p:txBody>
          <a:bodyPr>
            <a:spAutoFit/>
          </a:bodyPr>
          <a:lstStyle/>
          <a:p>
            <a:pPr algn="ctr"/>
            <a:r>
              <a:rPr lang="ru-RU" altLang="ru-RU" sz="2400" b="1">
                <a:solidFill>
                  <a:srgbClr val="669900"/>
                </a:solidFill>
              </a:rPr>
              <a:t>Технология работы </a:t>
            </a:r>
            <a:endParaRPr lang="ru-RU" altLang="ru-RU" sz="2400">
              <a:solidFill>
                <a:srgbClr val="669900"/>
              </a:solidFill>
            </a:endParaRPr>
          </a:p>
          <a:p>
            <a:r>
              <a:rPr lang="ru-RU" altLang="ru-RU" sz="1400">
                <a:solidFill>
                  <a:srgbClr val="003300"/>
                </a:solidFill>
              </a:rPr>
              <a:t> </a:t>
            </a:r>
          </a:p>
          <a:p>
            <a:pPr algn="just"/>
            <a:r>
              <a:rPr lang="ru-RU" altLang="ru-RU" sz="2000">
                <a:solidFill>
                  <a:srgbClr val="003300"/>
                </a:solidFill>
              </a:rPr>
              <a:t>Она включает </a:t>
            </a:r>
            <a:r>
              <a:rPr lang="ru-RU" altLang="ru-RU" sz="2000" b="1">
                <a:solidFill>
                  <a:srgbClr val="669900"/>
                </a:solidFill>
              </a:rPr>
              <a:t>действия работников, используемые материалы и оборудование</a:t>
            </a:r>
            <a:r>
              <a:rPr lang="ru-RU" altLang="ru-RU" sz="2000">
                <a:solidFill>
                  <a:srgbClr val="669900"/>
                </a:solidFill>
              </a:rPr>
              <a:t>. </a:t>
            </a:r>
            <a:r>
              <a:rPr lang="ru-RU" altLang="ru-RU" sz="2000">
                <a:solidFill>
                  <a:srgbClr val="003300"/>
                </a:solidFill>
              </a:rPr>
              <a:t>Проектирование организации должно учитывать степень неопределенности в знаниях как выполнять работу и в поступлении работы и месте ее выполнения.</a:t>
            </a:r>
          </a:p>
          <a:p>
            <a:endParaRPr lang="ru-RU" altLang="ru-RU" sz="1400" b="1">
              <a:solidFill>
                <a:srgbClr val="003300"/>
              </a:solidFill>
            </a:endParaRPr>
          </a:p>
          <a:p>
            <a:pPr algn="ctr"/>
            <a:r>
              <a:rPr lang="ru-RU" altLang="ru-RU" sz="2400" b="1">
                <a:solidFill>
                  <a:srgbClr val="669900"/>
                </a:solidFill>
              </a:rPr>
              <a:t>Взаимозависимость работ </a:t>
            </a:r>
            <a:endParaRPr lang="ru-RU" altLang="ru-RU" sz="2400">
              <a:solidFill>
                <a:srgbClr val="669900"/>
              </a:solidFill>
            </a:endParaRPr>
          </a:p>
          <a:p>
            <a:r>
              <a:rPr lang="ru-RU" altLang="ru-RU" sz="1400">
                <a:solidFill>
                  <a:srgbClr val="003300"/>
                </a:solidFill>
              </a:rPr>
              <a:t> </a:t>
            </a:r>
          </a:p>
          <a:p>
            <a:pPr algn="just"/>
            <a:r>
              <a:rPr lang="ru-RU" altLang="ru-RU" sz="2000">
                <a:solidFill>
                  <a:srgbClr val="003300"/>
                </a:solidFill>
              </a:rPr>
              <a:t>Она имеет </a:t>
            </a:r>
            <a:r>
              <a:rPr lang="en-US" altLang="ru-RU" sz="2000" b="1">
                <a:solidFill>
                  <a:srgbClr val="669900"/>
                </a:solidFill>
              </a:rPr>
              <a:t>4</a:t>
            </a:r>
            <a:r>
              <a:rPr lang="ru-RU" altLang="ru-RU" sz="2000" b="1">
                <a:solidFill>
                  <a:srgbClr val="669900"/>
                </a:solidFill>
              </a:rPr>
              <a:t> типа связи </a:t>
            </a:r>
            <a:r>
              <a:rPr lang="ru-RU" altLang="ru-RU" sz="2000">
                <a:solidFill>
                  <a:srgbClr val="003300"/>
                </a:solidFill>
              </a:rPr>
              <a:t>между работами: </a:t>
            </a:r>
          </a:p>
          <a:p>
            <a:pPr algn="just"/>
            <a:endParaRPr lang="ru-RU" altLang="ru-RU" sz="1000">
              <a:solidFill>
                <a:srgbClr val="003300"/>
              </a:solidFill>
            </a:endParaRPr>
          </a:p>
          <a:p>
            <a:pPr algn="just"/>
            <a:r>
              <a:rPr lang="ru-RU" altLang="ru-RU" sz="2000" b="1">
                <a:solidFill>
                  <a:srgbClr val="669900"/>
                </a:solidFill>
              </a:rPr>
              <a:t>1.  Складывающаяся </a:t>
            </a:r>
            <a:r>
              <a:rPr lang="ru-RU" altLang="ru-RU" sz="2000">
                <a:solidFill>
                  <a:srgbClr val="003300"/>
                </a:solidFill>
              </a:rPr>
              <a:t>– каждое подразделение относительно автономно и вносит  свой вклад в общее дело (аудиторская фирма); </a:t>
            </a:r>
          </a:p>
          <a:p>
            <a:pPr algn="just">
              <a:buFont typeface="Arial" charset="0"/>
              <a:buChar char="•"/>
            </a:pPr>
            <a:endParaRPr lang="ru-RU" altLang="ru-RU" sz="1000">
              <a:solidFill>
                <a:srgbClr val="003300"/>
              </a:solidFill>
            </a:endParaRPr>
          </a:p>
          <a:p>
            <a:pPr algn="just"/>
            <a:r>
              <a:rPr lang="ru-RU" altLang="ru-RU" sz="2000" b="1">
                <a:solidFill>
                  <a:srgbClr val="669900"/>
                </a:solidFill>
              </a:rPr>
              <a:t>2.  Последовательная </a:t>
            </a:r>
            <a:r>
              <a:rPr lang="ru-RU" altLang="ru-RU" sz="2000">
                <a:solidFill>
                  <a:srgbClr val="003300"/>
                </a:solidFill>
              </a:rPr>
              <a:t>– одно подразделение должно закончить свою работу  прежде, чем другое начнет свою (поставка заготовок из заготовительного цеха в обработочный);</a:t>
            </a:r>
          </a:p>
          <a:p>
            <a:pPr algn="just">
              <a:buFont typeface="Arial" charset="0"/>
              <a:buChar char="•"/>
            </a:pPr>
            <a:endParaRPr lang="ru-RU" altLang="ru-RU" sz="1000">
              <a:solidFill>
                <a:srgbClr val="003300"/>
              </a:solidFill>
            </a:endParaRPr>
          </a:p>
          <a:p>
            <a:pPr algn="just"/>
            <a:r>
              <a:rPr lang="ru-RU" altLang="ru-RU" sz="2000" b="1">
                <a:solidFill>
                  <a:srgbClr val="669900"/>
                </a:solidFill>
              </a:rPr>
              <a:t>3.  Связанная </a:t>
            </a:r>
            <a:r>
              <a:rPr lang="ru-RU" altLang="ru-RU" sz="2000">
                <a:solidFill>
                  <a:srgbClr val="003300"/>
                </a:solidFill>
              </a:rPr>
              <a:t>– конечный результат одного подразделения связан с началом работы другого (маркетинг и производство);</a:t>
            </a:r>
          </a:p>
          <a:p>
            <a:pPr algn="just">
              <a:buFont typeface="Arial" charset="0"/>
              <a:buChar char="•"/>
            </a:pPr>
            <a:endParaRPr lang="ru-RU" altLang="ru-RU" sz="1000">
              <a:solidFill>
                <a:srgbClr val="003300"/>
              </a:solidFill>
            </a:endParaRPr>
          </a:p>
          <a:p>
            <a:pPr algn="just"/>
            <a:r>
              <a:rPr lang="ru-RU" altLang="ru-RU" sz="2000" b="1">
                <a:solidFill>
                  <a:srgbClr val="669900"/>
                </a:solidFill>
              </a:rPr>
              <a:t>4.  Групповая </a:t>
            </a:r>
            <a:r>
              <a:rPr lang="ru-RU" altLang="ru-RU" sz="2000">
                <a:solidFill>
                  <a:srgbClr val="003300"/>
                </a:solidFill>
              </a:rPr>
              <a:t>– состоит из связанных и взаимозависимых работ. Работа выполняется совместно работниками разных подразделений на одном месте – бригадный подход к организации работ.</a:t>
            </a:r>
          </a:p>
        </p:txBody>
      </p:sp>
      <p:sp>
        <p:nvSpPr>
          <p:cNvPr id="8909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8909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6035B5B-18C2-40CA-9112-891B64492CE1}" type="slidenum">
              <a:rPr lang="ru-RU" altLang="ru-RU" sz="800" smtClean="0">
                <a:solidFill>
                  <a:srgbClr val="003300"/>
                </a:solidFill>
                <a:latin typeface="Arial" charset="0"/>
                <a:cs typeface="Arial" charset="0"/>
              </a:rPr>
              <a:pPr fontAlgn="base">
                <a:spcBef>
                  <a:spcPct val="0"/>
                </a:spcBef>
                <a:spcAft>
                  <a:spcPct val="0"/>
                </a:spcAft>
              </a:pPr>
              <a:t>86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1"/>
          <p:cNvSpPr txBox="1">
            <a:spLocks noChangeArrowheads="1"/>
          </p:cNvSpPr>
          <p:nvPr/>
        </p:nvSpPr>
        <p:spPr bwMode="auto">
          <a:xfrm>
            <a:off x="0" y="41275"/>
            <a:ext cx="9144000" cy="6632575"/>
          </a:xfrm>
          <a:prstGeom prst="rect">
            <a:avLst/>
          </a:prstGeom>
          <a:noFill/>
          <a:ln w="9525">
            <a:noFill/>
            <a:miter lim="800000"/>
            <a:headEnd/>
            <a:tailEnd/>
          </a:ln>
        </p:spPr>
        <p:txBody>
          <a:bodyPr>
            <a:spAutoFit/>
          </a:bodyPr>
          <a:lstStyle/>
          <a:p>
            <a:pPr algn="ctr"/>
            <a:r>
              <a:rPr lang="ru-RU" altLang="ru-RU" sz="2400" b="1">
                <a:solidFill>
                  <a:srgbClr val="669900"/>
                </a:solidFill>
              </a:rPr>
              <a:t>Неопределенность ситуации</a:t>
            </a:r>
          </a:p>
          <a:p>
            <a:pPr algn="ctr"/>
            <a:endParaRPr lang="ru-RU" altLang="ru-RU" sz="1000">
              <a:solidFill>
                <a:srgbClr val="003300"/>
              </a:solidFill>
            </a:endParaRPr>
          </a:p>
          <a:p>
            <a:pPr algn="just">
              <a:buFont typeface="Wingdings" pitchFamily="2" charset="2"/>
              <a:buChar char="§"/>
            </a:pPr>
            <a:r>
              <a:rPr lang="ru-RU" altLang="ru-RU" sz="1900" b="1">
                <a:solidFill>
                  <a:srgbClr val="669900"/>
                </a:solidFill>
              </a:rPr>
              <a:t>  Низкая неопределенность ситуации </a:t>
            </a:r>
            <a:r>
              <a:rPr lang="ru-RU" altLang="ru-RU" sz="1900">
                <a:solidFill>
                  <a:srgbClr val="003300"/>
                </a:solidFill>
              </a:rPr>
              <a:t>создает мало проблем при проектировании. Внешняя среда не преподносит сюрпризов, работники могут следовать принятым в организации политике и процедурам. От руководителей не требуется высокого уровня профессионализма и опыта для принятия решений.</a:t>
            </a:r>
          </a:p>
          <a:p>
            <a:pPr algn="just"/>
            <a:r>
              <a:rPr lang="ru-RU" altLang="ru-RU" sz="1000">
                <a:solidFill>
                  <a:srgbClr val="003300"/>
                </a:solidFill>
              </a:rPr>
              <a:t> </a:t>
            </a:r>
          </a:p>
          <a:p>
            <a:pPr algn="just">
              <a:buFont typeface="Wingdings" pitchFamily="2" charset="2"/>
              <a:buChar char="§"/>
            </a:pPr>
            <a:r>
              <a:rPr lang="ru-RU" altLang="ru-RU" sz="1900" b="1">
                <a:solidFill>
                  <a:srgbClr val="669900"/>
                </a:solidFill>
              </a:rPr>
              <a:t>  Умеренная неопределенность </a:t>
            </a:r>
            <a:r>
              <a:rPr lang="ru-RU" altLang="ru-RU" sz="1900">
                <a:solidFill>
                  <a:srgbClr val="003300"/>
                </a:solidFill>
              </a:rPr>
              <a:t>имеет сложное внешнее окружение, что подталкивает к поиску альтернативных решений. Руководители нуждаются в серьезной подготовке и опыте.  Много несхожих институтов внешней среды, но взаимодействие происходит в рамках стабильных процедур.</a:t>
            </a:r>
          </a:p>
          <a:p>
            <a:pPr algn="just"/>
            <a:r>
              <a:rPr lang="ru-RU" altLang="ru-RU" sz="1000">
                <a:solidFill>
                  <a:srgbClr val="003300"/>
                </a:solidFill>
              </a:rPr>
              <a:t> </a:t>
            </a:r>
          </a:p>
          <a:p>
            <a:pPr algn="just">
              <a:buFont typeface="Wingdings" pitchFamily="2" charset="2"/>
              <a:buChar char="§"/>
            </a:pPr>
            <a:r>
              <a:rPr lang="ru-RU" altLang="ru-RU" sz="1900" b="1">
                <a:solidFill>
                  <a:srgbClr val="669900"/>
                </a:solidFill>
              </a:rPr>
              <a:t>  Умеренно высокая неопределенность </a:t>
            </a:r>
            <a:r>
              <a:rPr lang="ru-RU" altLang="ru-RU" sz="1900">
                <a:solidFill>
                  <a:srgbClr val="003300"/>
                </a:solidFill>
              </a:rPr>
              <a:t>требует от руководителей гибкости вследствие изменения небольшого количества факторов внешней среды. Для успеха в управлении необходим анализ состояния этих факторов и происходящих изменений.</a:t>
            </a:r>
          </a:p>
          <a:p>
            <a:pPr algn="just"/>
            <a:r>
              <a:rPr lang="ru-RU" altLang="ru-RU" sz="1000">
                <a:solidFill>
                  <a:srgbClr val="003300"/>
                </a:solidFill>
              </a:rPr>
              <a:t> </a:t>
            </a:r>
          </a:p>
          <a:p>
            <a:pPr algn="just">
              <a:buFont typeface="Wingdings" pitchFamily="2" charset="2"/>
              <a:buChar char="§"/>
            </a:pPr>
            <a:r>
              <a:rPr lang="ru-RU" altLang="ru-RU" sz="1900" b="1">
                <a:solidFill>
                  <a:srgbClr val="669900"/>
                </a:solidFill>
              </a:rPr>
              <a:t>  Высокая неопределенность </a:t>
            </a:r>
            <a:r>
              <a:rPr lang="ru-RU" altLang="ru-RU" sz="1900">
                <a:solidFill>
                  <a:srgbClr val="003300"/>
                </a:solidFill>
              </a:rPr>
              <a:t>– максимальная сложность управления, эффективное взаимодействие организации и ее отдельных элементов требует от руководителя высочайшего уровня подготовки, интуиции и аналитических способностей. Только 20% факторов поддаются контролю.</a:t>
            </a:r>
          </a:p>
          <a:p>
            <a:pPr algn="just"/>
            <a:r>
              <a:rPr lang="ru-RU" altLang="ru-RU" sz="1900">
                <a:solidFill>
                  <a:srgbClr val="003300"/>
                </a:solidFill>
              </a:rPr>
              <a:t>Каждой ситуации соответствует специфический подход к проектированию организации.</a:t>
            </a:r>
          </a:p>
        </p:txBody>
      </p:sp>
      <p:sp>
        <p:nvSpPr>
          <p:cNvPr id="9011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011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ED63386-AD80-43BB-8909-A273209062B5}" type="slidenum">
              <a:rPr lang="ru-RU" altLang="ru-RU" sz="800" smtClean="0">
                <a:solidFill>
                  <a:srgbClr val="003300"/>
                </a:solidFill>
                <a:latin typeface="Arial" charset="0"/>
                <a:cs typeface="Arial" charset="0"/>
              </a:rPr>
              <a:pPr fontAlgn="base">
                <a:spcBef>
                  <a:spcPct val="0"/>
                </a:spcBef>
                <a:spcAft>
                  <a:spcPct val="0"/>
                </a:spcAft>
              </a:pPr>
              <a:t>87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Прямоугольник 3"/>
          <p:cNvSpPr>
            <a:spLocks noChangeArrowheads="1"/>
          </p:cNvSpPr>
          <p:nvPr/>
        </p:nvSpPr>
        <p:spPr bwMode="auto">
          <a:xfrm>
            <a:off x="0" y="188913"/>
            <a:ext cx="9144000" cy="461962"/>
          </a:xfrm>
          <a:prstGeom prst="rect">
            <a:avLst/>
          </a:prstGeom>
          <a:noFill/>
          <a:ln w="9525">
            <a:noFill/>
            <a:miter lim="800000"/>
            <a:headEnd/>
            <a:tailEnd/>
          </a:ln>
        </p:spPr>
        <p:txBody>
          <a:bodyPr>
            <a:spAutoFit/>
          </a:bodyPr>
          <a:lstStyle/>
          <a:p>
            <a:pPr algn="ctr" eaLnBrk="0" hangingPunct="0"/>
            <a:r>
              <a:rPr lang="ru-RU" altLang="ru-RU" sz="2400" b="1">
                <a:solidFill>
                  <a:srgbClr val="669900"/>
                </a:solidFill>
              </a:rPr>
              <a:t>Технология работы</a:t>
            </a:r>
            <a:endParaRPr lang="ru-RU" altLang="ru-RU" sz="1400" b="1">
              <a:solidFill>
                <a:srgbClr val="669900"/>
              </a:solidFill>
            </a:endParaRPr>
          </a:p>
        </p:txBody>
      </p:sp>
      <p:sp>
        <p:nvSpPr>
          <p:cNvPr id="91139" name="Прямоугольник 4"/>
          <p:cNvSpPr>
            <a:spLocks noChangeArrowheads="1"/>
          </p:cNvSpPr>
          <p:nvPr/>
        </p:nvSpPr>
        <p:spPr bwMode="auto">
          <a:xfrm>
            <a:off x="2335213" y="981075"/>
            <a:ext cx="298450" cy="338138"/>
          </a:xfrm>
          <a:prstGeom prst="rect">
            <a:avLst/>
          </a:prstGeom>
          <a:noFill/>
          <a:ln w="9525">
            <a:noFill/>
            <a:miter lim="800000"/>
            <a:headEnd/>
            <a:tailEnd/>
          </a:ln>
        </p:spPr>
        <p:txBody>
          <a:bodyPr wrap="none">
            <a:spAutoFit/>
          </a:bodyPr>
          <a:lstStyle/>
          <a:p>
            <a:pPr algn="ctr"/>
            <a:r>
              <a:rPr lang="en-US" altLang="ru-RU" sz="1600" b="1">
                <a:solidFill>
                  <a:srgbClr val="669900"/>
                </a:solidFill>
              </a:rPr>
              <a:t>1</a:t>
            </a:r>
            <a:endParaRPr lang="ru-RU" altLang="ru-RU" sz="1600" b="1">
              <a:solidFill>
                <a:srgbClr val="669900"/>
              </a:solidFill>
            </a:endParaRPr>
          </a:p>
        </p:txBody>
      </p:sp>
      <p:sp>
        <p:nvSpPr>
          <p:cNvPr id="91140" name="Прямоугольник 7"/>
          <p:cNvSpPr>
            <a:spLocks noChangeArrowheads="1"/>
          </p:cNvSpPr>
          <p:nvPr/>
        </p:nvSpPr>
        <p:spPr bwMode="auto">
          <a:xfrm>
            <a:off x="8096250" y="981075"/>
            <a:ext cx="298450" cy="338138"/>
          </a:xfrm>
          <a:prstGeom prst="rect">
            <a:avLst/>
          </a:prstGeom>
          <a:noFill/>
          <a:ln w="9525">
            <a:noFill/>
            <a:miter lim="800000"/>
            <a:headEnd/>
            <a:tailEnd/>
          </a:ln>
        </p:spPr>
        <p:txBody>
          <a:bodyPr wrap="none">
            <a:spAutoFit/>
          </a:bodyPr>
          <a:lstStyle/>
          <a:p>
            <a:pPr algn="ctr"/>
            <a:r>
              <a:rPr lang="ru-RU" altLang="ru-RU" sz="1600" b="1">
                <a:solidFill>
                  <a:srgbClr val="669900"/>
                </a:solidFill>
              </a:rPr>
              <a:t>3</a:t>
            </a:r>
          </a:p>
        </p:txBody>
      </p:sp>
      <p:sp>
        <p:nvSpPr>
          <p:cNvPr id="91141" name="Прямоугольник 19"/>
          <p:cNvSpPr>
            <a:spLocks noChangeArrowheads="1"/>
          </p:cNvSpPr>
          <p:nvPr/>
        </p:nvSpPr>
        <p:spPr bwMode="auto">
          <a:xfrm>
            <a:off x="2335213" y="3933825"/>
            <a:ext cx="298450" cy="338138"/>
          </a:xfrm>
          <a:prstGeom prst="rect">
            <a:avLst/>
          </a:prstGeom>
          <a:noFill/>
          <a:ln w="9525">
            <a:noFill/>
            <a:miter lim="800000"/>
            <a:headEnd/>
            <a:tailEnd/>
          </a:ln>
        </p:spPr>
        <p:txBody>
          <a:bodyPr wrap="none">
            <a:spAutoFit/>
          </a:bodyPr>
          <a:lstStyle/>
          <a:p>
            <a:pPr algn="ctr"/>
            <a:r>
              <a:rPr lang="ru-RU" altLang="ru-RU" sz="1600" b="1">
                <a:solidFill>
                  <a:srgbClr val="669900"/>
                </a:solidFill>
              </a:rPr>
              <a:t>2</a:t>
            </a:r>
          </a:p>
        </p:txBody>
      </p:sp>
      <p:sp>
        <p:nvSpPr>
          <p:cNvPr id="91142" name="Прямоугольник 20"/>
          <p:cNvSpPr>
            <a:spLocks noChangeArrowheads="1"/>
          </p:cNvSpPr>
          <p:nvPr/>
        </p:nvSpPr>
        <p:spPr bwMode="auto">
          <a:xfrm>
            <a:off x="8096250" y="3933825"/>
            <a:ext cx="298450" cy="338138"/>
          </a:xfrm>
          <a:prstGeom prst="rect">
            <a:avLst/>
          </a:prstGeom>
          <a:noFill/>
          <a:ln w="9525">
            <a:noFill/>
            <a:miter lim="800000"/>
            <a:headEnd/>
            <a:tailEnd/>
          </a:ln>
        </p:spPr>
        <p:txBody>
          <a:bodyPr wrap="none">
            <a:spAutoFit/>
          </a:bodyPr>
          <a:lstStyle/>
          <a:p>
            <a:pPr algn="ctr"/>
            <a:r>
              <a:rPr lang="ru-RU" altLang="ru-RU" sz="1600" b="1">
                <a:solidFill>
                  <a:srgbClr val="669900"/>
                </a:solidFill>
              </a:rPr>
              <a:t>4</a:t>
            </a:r>
          </a:p>
        </p:txBody>
      </p:sp>
      <p:sp>
        <p:nvSpPr>
          <p:cNvPr id="23" name="Прямоугольник 22"/>
          <p:cNvSpPr/>
          <p:nvPr/>
        </p:nvSpPr>
        <p:spPr>
          <a:xfrm>
            <a:off x="2339975" y="981075"/>
            <a:ext cx="3024188" cy="1655763"/>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91144" name="Прямоугольник 23"/>
          <p:cNvSpPr>
            <a:spLocks noChangeArrowheads="1"/>
          </p:cNvSpPr>
          <p:nvPr/>
        </p:nvSpPr>
        <p:spPr bwMode="auto">
          <a:xfrm>
            <a:off x="3851275" y="4437063"/>
            <a:ext cx="3024188" cy="1200150"/>
          </a:xfrm>
          <a:prstGeom prst="rect">
            <a:avLst/>
          </a:prstGeom>
          <a:noFill/>
          <a:ln w="9525">
            <a:noFill/>
            <a:miter lim="800000"/>
            <a:headEnd/>
            <a:tailEnd/>
          </a:ln>
        </p:spPr>
        <p:txBody>
          <a:bodyPr>
            <a:spAutoFit/>
          </a:bodyPr>
          <a:lstStyle/>
          <a:p>
            <a:pPr algn="ctr"/>
            <a:r>
              <a:rPr lang="ru-RU" altLang="ru-RU" b="1">
                <a:solidFill>
                  <a:srgbClr val="669900"/>
                </a:solidFill>
              </a:rPr>
              <a:t>Степень неопределенности в поступлении работы и месте ее выполнения</a:t>
            </a:r>
          </a:p>
        </p:txBody>
      </p:sp>
      <p:sp>
        <p:nvSpPr>
          <p:cNvPr id="91145" name="Прямоугольник 24"/>
          <p:cNvSpPr>
            <a:spLocks noChangeArrowheads="1"/>
          </p:cNvSpPr>
          <p:nvPr/>
        </p:nvSpPr>
        <p:spPr bwMode="auto">
          <a:xfrm>
            <a:off x="179388" y="2060575"/>
            <a:ext cx="2089150" cy="1077913"/>
          </a:xfrm>
          <a:prstGeom prst="rect">
            <a:avLst/>
          </a:prstGeom>
          <a:noFill/>
          <a:ln w="9525">
            <a:noFill/>
            <a:miter lim="800000"/>
            <a:headEnd/>
            <a:tailEnd/>
          </a:ln>
        </p:spPr>
        <p:txBody>
          <a:bodyPr>
            <a:spAutoFit/>
          </a:bodyPr>
          <a:lstStyle/>
          <a:p>
            <a:r>
              <a:rPr lang="ru-RU" altLang="ru-RU" sz="1600" b="1">
                <a:solidFill>
                  <a:srgbClr val="669900"/>
                </a:solidFill>
              </a:rPr>
              <a:t>Степень неопределенности в знаниях как выполнять работу</a:t>
            </a:r>
          </a:p>
        </p:txBody>
      </p:sp>
      <p:sp>
        <p:nvSpPr>
          <p:cNvPr id="91146" name="Прямоугольник 25"/>
          <p:cNvSpPr>
            <a:spLocks noChangeArrowheads="1"/>
          </p:cNvSpPr>
          <p:nvPr/>
        </p:nvSpPr>
        <p:spPr bwMode="auto">
          <a:xfrm>
            <a:off x="1069975" y="3789363"/>
            <a:ext cx="989013" cy="369887"/>
          </a:xfrm>
          <a:prstGeom prst="rect">
            <a:avLst/>
          </a:prstGeom>
          <a:noFill/>
          <a:ln w="9525">
            <a:noFill/>
            <a:miter lim="800000"/>
            <a:headEnd/>
            <a:tailEnd/>
          </a:ln>
        </p:spPr>
        <p:txBody>
          <a:bodyPr wrap="none">
            <a:spAutoFit/>
          </a:bodyPr>
          <a:lstStyle/>
          <a:p>
            <a:pPr algn="just"/>
            <a:r>
              <a:rPr lang="ru-RU" altLang="ru-RU" b="1">
                <a:solidFill>
                  <a:srgbClr val="669900"/>
                </a:solidFill>
              </a:rPr>
              <a:t>Низкая</a:t>
            </a:r>
            <a:endParaRPr lang="ru-RU" altLang="ru-RU">
              <a:solidFill>
                <a:srgbClr val="669900"/>
              </a:solidFill>
            </a:endParaRPr>
          </a:p>
        </p:txBody>
      </p:sp>
      <p:sp>
        <p:nvSpPr>
          <p:cNvPr id="91147" name="Прямоугольник 26"/>
          <p:cNvSpPr>
            <a:spLocks noChangeArrowheads="1"/>
          </p:cNvSpPr>
          <p:nvPr/>
        </p:nvSpPr>
        <p:spPr bwMode="auto">
          <a:xfrm>
            <a:off x="971550" y="1125538"/>
            <a:ext cx="1195388" cy="369887"/>
          </a:xfrm>
          <a:prstGeom prst="rect">
            <a:avLst/>
          </a:prstGeom>
          <a:noFill/>
          <a:ln w="9525">
            <a:noFill/>
            <a:miter lim="800000"/>
            <a:headEnd/>
            <a:tailEnd/>
          </a:ln>
        </p:spPr>
        <p:txBody>
          <a:bodyPr wrap="none">
            <a:spAutoFit/>
          </a:bodyPr>
          <a:lstStyle/>
          <a:p>
            <a:r>
              <a:rPr lang="ru-RU" altLang="ru-RU" b="1">
                <a:solidFill>
                  <a:srgbClr val="669900"/>
                </a:solidFill>
              </a:rPr>
              <a:t>Высокая</a:t>
            </a:r>
            <a:endParaRPr lang="ru-RU" altLang="ru-RU">
              <a:solidFill>
                <a:srgbClr val="669900"/>
              </a:solidFill>
            </a:endParaRPr>
          </a:p>
        </p:txBody>
      </p:sp>
      <p:sp>
        <p:nvSpPr>
          <p:cNvPr id="91148" name="Прямоугольник 27"/>
          <p:cNvSpPr>
            <a:spLocks noChangeArrowheads="1"/>
          </p:cNvSpPr>
          <p:nvPr/>
        </p:nvSpPr>
        <p:spPr bwMode="auto">
          <a:xfrm>
            <a:off x="2365375" y="4581525"/>
            <a:ext cx="989013" cy="369888"/>
          </a:xfrm>
          <a:prstGeom prst="rect">
            <a:avLst/>
          </a:prstGeom>
          <a:noFill/>
          <a:ln w="9525">
            <a:noFill/>
            <a:miter lim="800000"/>
            <a:headEnd/>
            <a:tailEnd/>
          </a:ln>
        </p:spPr>
        <p:txBody>
          <a:bodyPr wrap="none">
            <a:spAutoFit/>
          </a:bodyPr>
          <a:lstStyle/>
          <a:p>
            <a:pPr algn="just"/>
            <a:r>
              <a:rPr lang="ru-RU" altLang="ru-RU" b="1">
                <a:solidFill>
                  <a:srgbClr val="669900"/>
                </a:solidFill>
              </a:rPr>
              <a:t>Низкая</a:t>
            </a:r>
            <a:endParaRPr lang="ru-RU" altLang="ru-RU">
              <a:solidFill>
                <a:srgbClr val="669900"/>
              </a:solidFill>
            </a:endParaRPr>
          </a:p>
        </p:txBody>
      </p:sp>
      <p:sp>
        <p:nvSpPr>
          <p:cNvPr id="91149" name="Прямоугольник 28"/>
          <p:cNvSpPr>
            <a:spLocks noChangeArrowheads="1"/>
          </p:cNvSpPr>
          <p:nvPr/>
        </p:nvSpPr>
        <p:spPr bwMode="auto">
          <a:xfrm>
            <a:off x="7380288" y="4581525"/>
            <a:ext cx="1195387" cy="369888"/>
          </a:xfrm>
          <a:prstGeom prst="rect">
            <a:avLst/>
          </a:prstGeom>
          <a:noFill/>
          <a:ln w="9525">
            <a:noFill/>
            <a:miter lim="800000"/>
            <a:headEnd/>
            <a:tailEnd/>
          </a:ln>
        </p:spPr>
        <p:txBody>
          <a:bodyPr wrap="none">
            <a:spAutoFit/>
          </a:bodyPr>
          <a:lstStyle/>
          <a:p>
            <a:r>
              <a:rPr lang="ru-RU" altLang="ru-RU" b="1">
                <a:solidFill>
                  <a:srgbClr val="669900"/>
                </a:solidFill>
              </a:rPr>
              <a:t>Высокая</a:t>
            </a:r>
            <a:endParaRPr lang="ru-RU" altLang="ru-RU">
              <a:solidFill>
                <a:srgbClr val="669900"/>
              </a:solidFill>
            </a:endParaRPr>
          </a:p>
        </p:txBody>
      </p:sp>
      <p:sp>
        <p:nvSpPr>
          <p:cNvPr id="91150" name="Прямоугольник 30"/>
          <p:cNvSpPr>
            <a:spLocks noChangeArrowheads="1"/>
          </p:cNvSpPr>
          <p:nvPr/>
        </p:nvSpPr>
        <p:spPr bwMode="auto">
          <a:xfrm>
            <a:off x="2627313" y="1196975"/>
            <a:ext cx="2232025" cy="1076325"/>
          </a:xfrm>
          <a:prstGeom prst="rect">
            <a:avLst/>
          </a:prstGeom>
          <a:noFill/>
          <a:ln w="9525">
            <a:noFill/>
            <a:miter lim="800000"/>
            <a:headEnd/>
            <a:tailEnd/>
          </a:ln>
        </p:spPr>
        <p:txBody>
          <a:bodyPr>
            <a:spAutoFit/>
          </a:bodyPr>
          <a:lstStyle/>
          <a:p>
            <a:pPr algn="just"/>
            <a:r>
              <a:rPr lang="ru-RU" altLang="ru-RU" sz="1600">
                <a:solidFill>
                  <a:srgbClr val="003300"/>
                </a:solidFill>
              </a:rPr>
              <a:t>Отдел маркетинга </a:t>
            </a:r>
          </a:p>
          <a:p>
            <a:pPr algn="just"/>
            <a:r>
              <a:rPr lang="ru-RU" altLang="ru-RU" sz="1600">
                <a:solidFill>
                  <a:srgbClr val="003300"/>
                </a:solidFill>
              </a:rPr>
              <a:t>Отдел финансов</a:t>
            </a:r>
          </a:p>
          <a:p>
            <a:pPr algn="just"/>
            <a:r>
              <a:rPr lang="ru-RU" altLang="ru-RU" sz="1600">
                <a:solidFill>
                  <a:srgbClr val="003300"/>
                </a:solidFill>
              </a:rPr>
              <a:t>Отдел снабжения </a:t>
            </a:r>
          </a:p>
          <a:p>
            <a:pPr algn="just"/>
            <a:r>
              <a:rPr lang="ru-RU" altLang="ru-RU" sz="1600">
                <a:solidFill>
                  <a:srgbClr val="003300"/>
                </a:solidFill>
              </a:rPr>
              <a:t>Технический отдел</a:t>
            </a:r>
          </a:p>
        </p:txBody>
      </p:sp>
      <p:sp>
        <p:nvSpPr>
          <p:cNvPr id="32" name="Прямоугольник 31"/>
          <p:cNvSpPr/>
          <p:nvPr/>
        </p:nvSpPr>
        <p:spPr>
          <a:xfrm>
            <a:off x="2339975" y="2636838"/>
            <a:ext cx="3024188" cy="1655762"/>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91152" name="Прямоугольник 32"/>
          <p:cNvSpPr>
            <a:spLocks noChangeArrowheads="1"/>
          </p:cNvSpPr>
          <p:nvPr/>
        </p:nvSpPr>
        <p:spPr bwMode="auto">
          <a:xfrm>
            <a:off x="2627313" y="2852738"/>
            <a:ext cx="2736850" cy="1323975"/>
          </a:xfrm>
          <a:prstGeom prst="rect">
            <a:avLst/>
          </a:prstGeom>
          <a:noFill/>
          <a:ln w="9525">
            <a:noFill/>
            <a:miter lim="800000"/>
            <a:headEnd/>
            <a:tailEnd/>
          </a:ln>
        </p:spPr>
        <p:txBody>
          <a:bodyPr>
            <a:spAutoFit/>
          </a:bodyPr>
          <a:lstStyle/>
          <a:p>
            <a:pPr algn="just"/>
            <a:r>
              <a:rPr lang="ru-RU" altLang="ru-RU" sz="1600">
                <a:solidFill>
                  <a:srgbClr val="003300"/>
                </a:solidFill>
              </a:rPr>
              <a:t>Цех сборки</a:t>
            </a:r>
          </a:p>
          <a:p>
            <a:pPr algn="just"/>
            <a:r>
              <a:rPr lang="ru-RU" altLang="ru-RU" sz="1600">
                <a:solidFill>
                  <a:srgbClr val="003300"/>
                </a:solidFill>
              </a:rPr>
              <a:t>Измерительная лаборатория</a:t>
            </a:r>
          </a:p>
          <a:p>
            <a:pPr algn="just"/>
            <a:r>
              <a:rPr lang="ru-RU" altLang="ru-RU" sz="1600">
                <a:solidFill>
                  <a:srgbClr val="003300"/>
                </a:solidFill>
              </a:rPr>
              <a:t>Отдел охраны</a:t>
            </a:r>
          </a:p>
          <a:p>
            <a:pPr algn="just"/>
            <a:r>
              <a:rPr lang="ru-RU" altLang="ru-RU" sz="1600">
                <a:solidFill>
                  <a:srgbClr val="003300"/>
                </a:solidFill>
              </a:rPr>
              <a:t>Отдел АСУ</a:t>
            </a:r>
          </a:p>
        </p:txBody>
      </p:sp>
      <p:sp>
        <p:nvSpPr>
          <p:cNvPr id="34" name="Прямоугольник 33"/>
          <p:cNvSpPr/>
          <p:nvPr/>
        </p:nvSpPr>
        <p:spPr>
          <a:xfrm>
            <a:off x="2339975" y="981075"/>
            <a:ext cx="3024188" cy="1655763"/>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37" name="Прямоугольник 36"/>
          <p:cNvSpPr/>
          <p:nvPr/>
        </p:nvSpPr>
        <p:spPr>
          <a:xfrm>
            <a:off x="5364163" y="981075"/>
            <a:ext cx="3024187" cy="1655763"/>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91155" name="Прямоугольник 37"/>
          <p:cNvSpPr>
            <a:spLocks noChangeArrowheads="1"/>
          </p:cNvSpPr>
          <p:nvPr/>
        </p:nvSpPr>
        <p:spPr bwMode="auto">
          <a:xfrm>
            <a:off x="5435600" y="1196975"/>
            <a:ext cx="2665413" cy="1323975"/>
          </a:xfrm>
          <a:prstGeom prst="rect">
            <a:avLst/>
          </a:prstGeom>
          <a:noFill/>
          <a:ln w="9525">
            <a:noFill/>
            <a:miter lim="800000"/>
            <a:headEnd/>
            <a:tailEnd/>
          </a:ln>
        </p:spPr>
        <p:txBody>
          <a:bodyPr>
            <a:spAutoFit/>
          </a:bodyPr>
          <a:lstStyle/>
          <a:p>
            <a:pPr algn="just"/>
            <a:r>
              <a:rPr lang="ru-RU" altLang="ru-RU" sz="1600">
                <a:solidFill>
                  <a:srgbClr val="003300"/>
                </a:solidFill>
              </a:rPr>
              <a:t>Отдел НИОКР</a:t>
            </a:r>
          </a:p>
          <a:p>
            <a:pPr algn="just"/>
            <a:r>
              <a:rPr lang="ru-RU" altLang="ru-RU" sz="1600">
                <a:solidFill>
                  <a:srgbClr val="003300"/>
                </a:solidFill>
              </a:rPr>
              <a:t>Отдел планирования</a:t>
            </a:r>
          </a:p>
          <a:p>
            <a:pPr algn="just"/>
            <a:r>
              <a:rPr lang="ru-RU" altLang="ru-RU" sz="1600">
                <a:solidFill>
                  <a:srgbClr val="003300"/>
                </a:solidFill>
              </a:rPr>
              <a:t>Дирекция</a:t>
            </a:r>
          </a:p>
          <a:p>
            <a:pPr algn="just"/>
            <a:r>
              <a:rPr lang="ru-RU" altLang="ru-RU" sz="1600">
                <a:solidFill>
                  <a:srgbClr val="003300"/>
                </a:solidFill>
              </a:rPr>
              <a:t>Комиссия</a:t>
            </a:r>
            <a:r>
              <a:rPr lang="en-US" altLang="ru-RU" sz="1600">
                <a:solidFill>
                  <a:srgbClr val="003300"/>
                </a:solidFill>
              </a:rPr>
              <a:t> </a:t>
            </a:r>
            <a:r>
              <a:rPr lang="ru-RU" altLang="ru-RU" sz="1600">
                <a:solidFill>
                  <a:srgbClr val="003300"/>
                </a:solidFill>
              </a:rPr>
              <a:t>по разрешению конфликтов</a:t>
            </a:r>
          </a:p>
        </p:txBody>
      </p:sp>
      <p:sp>
        <p:nvSpPr>
          <p:cNvPr id="39" name="Прямоугольник 38"/>
          <p:cNvSpPr/>
          <p:nvPr/>
        </p:nvSpPr>
        <p:spPr>
          <a:xfrm>
            <a:off x="5364163" y="2636838"/>
            <a:ext cx="3024187" cy="1655762"/>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91157" name="Прямоугольник 39"/>
          <p:cNvSpPr>
            <a:spLocks noChangeArrowheads="1"/>
          </p:cNvSpPr>
          <p:nvPr/>
        </p:nvSpPr>
        <p:spPr bwMode="auto">
          <a:xfrm>
            <a:off x="5435600" y="2852738"/>
            <a:ext cx="2952750" cy="1077912"/>
          </a:xfrm>
          <a:prstGeom prst="rect">
            <a:avLst/>
          </a:prstGeom>
          <a:noFill/>
          <a:ln w="9525">
            <a:noFill/>
            <a:miter lim="800000"/>
            <a:headEnd/>
            <a:tailEnd/>
          </a:ln>
        </p:spPr>
        <p:txBody>
          <a:bodyPr>
            <a:spAutoFit/>
          </a:bodyPr>
          <a:lstStyle/>
          <a:p>
            <a:r>
              <a:rPr lang="ru-RU" altLang="ru-RU" sz="1600">
                <a:solidFill>
                  <a:srgbClr val="003300"/>
                </a:solidFill>
              </a:rPr>
              <a:t>Ремонтный цех</a:t>
            </a:r>
          </a:p>
          <a:p>
            <a:r>
              <a:rPr lang="ru-RU" altLang="ru-RU" sz="1600">
                <a:solidFill>
                  <a:srgbClr val="003300"/>
                </a:solidFill>
              </a:rPr>
              <a:t>Машбюро</a:t>
            </a:r>
          </a:p>
          <a:p>
            <a:r>
              <a:rPr lang="ru-RU" altLang="ru-RU" sz="1600">
                <a:solidFill>
                  <a:srgbClr val="003300"/>
                </a:solidFill>
              </a:rPr>
              <a:t>Бухгалтерия</a:t>
            </a:r>
          </a:p>
          <a:p>
            <a:r>
              <a:rPr lang="ru-RU" altLang="ru-RU" sz="1600">
                <a:solidFill>
                  <a:srgbClr val="003300"/>
                </a:solidFill>
              </a:rPr>
              <a:t>Отдел кадров</a:t>
            </a:r>
          </a:p>
        </p:txBody>
      </p:sp>
      <p:sp>
        <p:nvSpPr>
          <p:cNvPr id="41" name="Прямоугольник 40"/>
          <p:cNvSpPr/>
          <p:nvPr/>
        </p:nvSpPr>
        <p:spPr>
          <a:xfrm>
            <a:off x="5364163" y="981075"/>
            <a:ext cx="3024187" cy="1655763"/>
          </a:xfrm>
          <a:prstGeom prst="rect">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003300"/>
              </a:solidFill>
              <a:latin typeface="Arial" panose="020B0604020202020204" pitchFamily="34" charset="0"/>
              <a:cs typeface="Arial" panose="020B0604020202020204" pitchFamily="34" charset="0"/>
            </a:endParaRPr>
          </a:p>
        </p:txBody>
      </p:sp>
      <p:sp>
        <p:nvSpPr>
          <p:cNvPr id="91159" name="TextBox 3"/>
          <p:cNvSpPr txBox="1">
            <a:spLocks noChangeArrowheads="1"/>
          </p:cNvSpPr>
          <p:nvPr/>
        </p:nvSpPr>
        <p:spPr bwMode="auto">
          <a:xfrm>
            <a:off x="250825" y="5732463"/>
            <a:ext cx="8569325" cy="831850"/>
          </a:xfrm>
          <a:prstGeom prst="rect">
            <a:avLst/>
          </a:prstGeom>
          <a:noFill/>
          <a:ln w="9525">
            <a:noFill/>
            <a:miter lim="800000"/>
            <a:headEnd/>
            <a:tailEnd/>
          </a:ln>
        </p:spPr>
        <p:txBody>
          <a:bodyPr>
            <a:spAutoFit/>
          </a:bodyPr>
          <a:lstStyle/>
          <a:p>
            <a:pPr algn="ctr"/>
            <a:r>
              <a:rPr lang="ru-RU" altLang="ru-RU" sz="2400">
                <a:solidFill>
                  <a:srgbClr val="003300"/>
                </a:solidFill>
              </a:rPr>
              <a:t>В реальной ситуации подразделения могут изменять свое положение в данной матрице.</a:t>
            </a:r>
          </a:p>
        </p:txBody>
      </p:sp>
      <p:sp>
        <p:nvSpPr>
          <p:cNvPr id="911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11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58DF99FF-3F02-4EE3-840F-4DBB882EA8DD}" type="slidenum">
              <a:rPr lang="ru-RU" altLang="ru-RU" sz="800" smtClean="0">
                <a:solidFill>
                  <a:srgbClr val="003300"/>
                </a:solidFill>
                <a:latin typeface="Arial" charset="0"/>
                <a:cs typeface="Arial" charset="0"/>
              </a:rPr>
              <a:pPr fontAlgn="base">
                <a:spcBef>
                  <a:spcPct val="0"/>
                </a:spcBef>
                <a:spcAft>
                  <a:spcPct val="0"/>
                </a:spcAft>
              </a:pPr>
              <a:t>88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Box 4"/>
          <p:cNvSpPr txBox="1">
            <a:spLocks noChangeArrowheads="1"/>
          </p:cNvSpPr>
          <p:nvPr/>
        </p:nvSpPr>
        <p:spPr bwMode="auto">
          <a:xfrm>
            <a:off x="0" y="1700213"/>
            <a:ext cx="9144000" cy="2862262"/>
          </a:xfrm>
          <a:prstGeom prst="rect">
            <a:avLst/>
          </a:prstGeom>
          <a:solidFill>
            <a:srgbClr val="003300"/>
          </a:solidFill>
          <a:ln w="9525">
            <a:noFill/>
            <a:miter lim="800000"/>
            <a:headEnd/>
            <a:tailEnd/>
          </a:ln>
        </p:spPr>
        <p:txBody>
          <a:bodyPr>
            <a:spAutoFit/>
          </a:bodyPr>
          <a:lstStyle/>
          <a:p>
            <a:pPr algn="ctr" hangingPunct="0"/>
            <a:endParaRPr lang="en-US" altLang="ru-RU" sz="3600" b="1">
              <a:solidFill>
                <a:schemeClr val="bg2"/>
              </a:solidFill>
            </a:endParaRPr>
          </a:p>
          <a:p>
            <a:pPr algn="ctr" hangingPunct="0"/>
            <a:r>
              <a:rPr lang="ru-RU" altLang="ru-RU" sz="3600" b="1">
                <a:solidFill>
                  <a:schemeClr val="bg2"/>
                </a:solidFill>
              </a:rPr>
              <a:t>Тема 5. </a:t>
            </a:r>
            <a:r>
              <a:rPr lang="ru-RU" altLang="ru-RU" sz="3600" b="1">
                <a:solidFill>
                  <a:schemeClr val="bg1"/>
                </a:solidFill>
              </a:rPr>
              <a:t>Факторы, оказывающие влияние на поведение людей в организации</a:t>
            </a:r>
            <a:endParaRPr lang="en-US" altLang="ru-RU" sz="3600" b="1">
              <a:solidFill>
                <a:schemeClr val="bg1"/>
              </a:solidFill>
            </a:endParaRPr>
          </a:p>
          <a:p>
            <a:pPr algn="ctr" hangingPunct="0"/>
            <a:endParaRPr lang="ru-RU" altLang="ru-RU" sz="3600" b="1">
              <a:solidFill>
                <a:schemeClr val="bg1"/>
              </a:solidFill>
            </a:endParaRPr>
          </a:p>
        </p:txBody>
      </p:sp>
      <p:sp>
        <p:nvSpPr>
          <p:cNvPr id="9216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216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9483975-F9A9-4DB9-9F4D-214400AAEFD9}" type="slidenum">
              <a:rPr lang="ru-RU" altLang="ru-RU" sz="800" smtClean="0">
                <a:solidFill>
                  <a:srgbClr val="003300"/>
                </a:solidFill>
                <a:latin typeface="Arial" charset="0"/>
                <a:cs typeface="Arial" charset="0"/>
              </a:rPr>
              <a:pPr fontAlgn="base">
                <a:spcBef>
                  <a:spcPct val="0"/>
                </a:spcBef>
                <a:spcAft>
                  <a:spcPct val="0"/>
                </a:spcAft>
              </a:pPr>
              <a:t>89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4"/>
          <p:cNvSpPr>
            <a:spLocks noChangeArrowheads="1"/>
          </p:cNvSpPr>
          <p:nvPr/>
        </p:nvSpPr>
        <p:spPr bwMode="auto">
          <a:xfrm>
            <a:off x="0" y="0"/>
            <a:ext cx="9144000" cy="4340225"/>
          </a:xfrm>
          <a:prstGeom prst="rect">
            <a:avLst/>
          </a:prstGeom>
          <a:noFill/>
          <a:ln w="9525">
            <a:noFill/>
            <a:miter lim="800000"/>
            <a:headEnd/>
            <a:tailEnd/>
          </a:ln>
        </p:spPr>
        <p:txBody>
          <a:bodyPr>
            <a:spAutoFit/>
          </a:bodyPr>
          <a:lstStyle/>
          <a:p>
            <a:pPr algn="ctr"/>
            <a:r>
              <a:rPr lang="ru-RU" altLang="ru-RU" sz="2400" b="1">
                <a:solidFill>
                  <a:srgbClr val="003300"/>
                </a:solidFill>
                <a:ea typeface="Times New Roman" pitchFamily="18" charset="0"/>
              </a:rPr>
              <a:t>Назначение менеджмента:</a:t>
            </a:r>
          </a:p>
          <a:p>
            <a:pPr algn="just" eaLnBrk="0" hangingPunct="0"/>
            <a:endParaRPr lang="ru-RU" altLang="ru-RU" sz="1600">
              <a:solidFill>
                <a:srgbClr val="003300"/>
              </a:solidFill>
              <a:ea typeface="Times New Roman" pitchFamily="18" charset="0"/>
            </a:endParaRPr>
          </a:p>
          <a:p>
            <a:pPr algn="just" eaLnBrk="0" hangingPunct="0"/>
            <a:endParaRPr lang="ru-RU" altLang="ru-RU" sz="1600">
              <a:solidFill>
                <a:srgbClr val="003300"/>
              </a:solidFill>
              <a:ea typeface="Times New Roman" pitchFamily="18" charset="0"/>
            </a:endParaRPr>
          </a:p>
          <a:p>
            <a:pPr algn="just" eaLnBrk="0" hangingPunct="0">
              <a:buFont typeface="Wingdings" pitchFamily="2" charset="2"/>
              <a:buChar char="q"/>
            </a:pPr>
            <a:r>
              <a:rPr lang="ru-RU" altLang="ru-RU" sz="2000">
                <a:solidFill>
                  <a:srgbClr val="003300"/>
                </a:solidFill>
                <a:ea typeface="Times New Roman" pitchFamily="18" charset="0"/>
              </a:rPr>
              <a:t>координация действий  участников процесса совместной </a:t>
            </a:r>
          </a:p>
          <a:p>
            <a:pPr algn="just" eaLnBrk="0" hangingPunct="0"/>
            <a:r>
              <a:rPr lang="ru-RU" altLang="ru-RU" sz="2000">
                <a:solidFill>
                  <a:srgbClr val="003300"/>
                </a:solidFill>
                <a:ea typeface="Times New Roman" pitchFamily="18" charset="0"/>
              </a:rPr>
              <a:t>трудовой деятельности   (что и как делается в управлении)</a:t>
            </a:r>
          </a:p>
          <a:p>
            <a:pPr algn="just" eaLnBrk="0" hangingPunct="0">
              <a:buFont typeface="Wingdings" pitchFamily="2" charset="2"/>
              <a:buChar char="q"/>
            </a:pPr>
            <a:endParaRPr lang="ru-RU" altLang="ru-RU" sz="2000">
              <a:solidFill>
                <a:srgbClr val="003300"/>
              </a:solidFill>
              <a:ea typeface="Times New Roman" pitchFamily="18" charset="0"/>
            </a:endParaRPr>
          </a:p>
          <a:p>
            <a:pPr algn="just" eaLnBrk="0" hangingPunct="0">
              <a:buFont typeface="Wingdings" pitchFamily="2" charset="2"/>
              <a:buChar char="q"/>
            </a:pPr>
            <a:r>
              <a:rPr lang="ru-RU" altLang="ru-RU" sz="2000">
                <a:solidFill>
                  <a:srgbClr val="003300"/>
                </a:solidFill>
                <a:ea typeface="Times New Roman" pitchFamily="18" charset="0"/>
              </a:rPr>
              <a:t>взаимодействие организации  с внешней средой</a:t>
            </a:r>
          </a:p>
          <a:p>
            <a:pPr algn="just" eaLnBrk="0" hangingPunct="0">
              <a:buFont typeface="Wingdings" pitchFamily="2" charset="2"/>
              <a:buChar char="q"/>
            </a:pPr>
            <a:endParaRPr lang="ru-RU" altLang="ru-RU" sz="2000">
              <a:solidFill>
                <a:srgbClr val="003300"/>
              </a:solidFill>
              <a:ea typeface="Times New Roman" pitchFamily="18" charset="0"/>
            </a:endParaRPr>
          </a:p>
          <a:p>
            <a:pPr algn="just" eaLnBrk="0" hangingPunct="0">
              <a:buFont typeface="Wingdings" pitchFamily="2" charset="2"/>
              <a:buChar char="q"/>
            </a:pPr>
            <a:r>
              <a:rPr lang="ru-RU" altLang="ru-RU" sz="2000">
                <a:solidFill>
                  <a:srgbClr val="003300"/>
                </a:solidFill>
                <a:ea typeface="Times New Roman" pitchFamily="18" charset="0"/>
              </a:rPr>
              <a:t>взаимосвязь  управления с системой отношений в организации</a:t>
            </a:r>
          </a:p>
          <a:p>
            <a:pPr algn="just" eaLnBrk="0" hangingPunct="0">
              <a:buFont typeface="Wingdings" pitchFamily="2" charset="2"/>
              <a:buChar char="q"/>
            </a:pPr>
            <a:endParaRPr lang="ru-RU" altLang="ru-RU" sz="2000">
              <a:solidFill>
                <a:srgbClr val="003300"/>
              </a:solidFill>
              <a:ea typeface="Times New Roman" pitchFamily="18" charset="0"/>
            </a:endParaRPr>
          </a:p>
          <a:p>
            <a:pPr algn="just" eaLnBrk="0" hangingPunct="0">
              <a:buFont typeface="Wingdings" pitchFamily="2" charset="2"/>
              <a:buChar char="q"/>
            </a:pPr>
            <a:r>
              <a:rPr lang="ru-RU" altLang="ru-RU" sz="2000">
                <a:solidFill>
                  <a:srgbClr val="003300"/>
                </a:solidFill>
                <a:ea typeface="Times New Roman" pitchFamily="18" charset="0"/>
              </a:rPr>
              <a:t>поддержание  баланса мнений, интересов и потребностей людей </a:t>
            </a:r>
          </a:p>
          <a:p>
            <a:pPr algn="just" eaLnBrk="0" hangingPunct="0"/>
            <a:r>
              <a:rPr lang="ru-RU" altLang="ru-RU" sz="2000">
                <a:solidFill>
                  <a:srgbClr val="003300"/>
                </a:solidFill>
                <a:ea typeface="Times New Roman" pitchFamily="18" charset="0"/>
              </a:rPr>
              <a:t>(если бы каждый делал то, что хочет, то существовал бы хаос)</a:t>
            </a:r>
          </a:p>
          <a:p>
            <a:pPr algn="just" eaLnBrk="0" hangingPunct="0">
              <a:buFont typeface="Wingdings" pitchFamily="2" charset="2"/>
              <a:buChar char="q"/>
            </a:pPr>
            <a:endParaRPr lang="ru-RU" altLang="ru-RU" sz="2000">
              <a:solidFill>
                <a:srgbClr val="003300"/>
              </a:solidFill>
              <a:ea typeface="Times New Roman" pitchFamily="18" charset="0"/>
            </a:endParaRPr>
          </a:p>
          <a:p>
            <a:pPr algn="just" eaLnBrk="0" hangingPunct="0">
              <a:buFont typeface="Wingdings" pitchFamily="2" charset="2"/>
              <a:buChar char="q"/>
            </a:pPr>
            <a:r>
              <a:rPr lang="ru-RU" altLang="ru-RU" sz="2000">
                <a:solidFill>
                  <a:srgbClr val="003300"/>
                </a:solidFill>
                <a:ea typeface="Times New Roman" pitchFamily="18" charset="0"/>
              </a:rPr>
              <a:t>мотивация  действий людей</a:t>
            </a:r>
          </a:p>
        </p:txBody>
      </p:sp>
      <p:sp>
        <p:nvSpPr>
          <p:cNvPr id="10243" name="Прямоугольник 1"/>
          <p:cNvSpPr>
            <a:spLocks noChangeArrowheads="1"/>
          </p:cNvSpPr>
          <p:nvPr/>
        </p:nvSpPr>
        <p:spPr bwMode="auto">
          <a:xfrm>
            <a:off x="755650" y="4797425"/>
            <a:ext cx="7993063" cy="1630363"/>
          </a:xfrm>
          <a:prstGeom prst="rect">
            <a:avLst/>
          </a:prstGeom>
          <a:solidFill>
            <a:srgbClr val="B0AC00"/>
          </a:solidFill>
          <a:ln w="9525">
            <a:noFill/>
            <a:miter lim="800000"/>
            <a:headEnd/>
            <a:tailEnd/>
          </a:ln>
        </p:spPr>
        <p:txBody>
          <a:bodyPr>
            <a:spAutoFit/>
          </a:bodyPr>
          <a:lstStyle/>
          <a:p>
            <a:pPr eaLnBrk="0" hangingPunct="0"/>
            <a:r>
              <a:rPr lang="ru-RU" altLang="ru-RU" sz="2000"/>
              <a:t>Необходимо так организовать работу, сбалансировать мнения, интересы и потребности людей, чтобы все причастные к процессу работали вместе и были бы этим довольны.  Сама же организация должна быть полезна обществу, а результат ее работы - необходим определенной целевой группе. </a:t>
            </a:r>
          </a:p>
        </p:txBody>
      </p:sp>
      <p:sp>
        <p:nvSpPr>
          <p:cNvPr id="10244"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245"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70122FE-A937-4071-ABD8-9744031F161D}" type="slidenum">
              <a:rPr lang="ru-RU" altLang="ru-RU" sz="800" smtClean="0">
                <a:solidFill>
                  <a:srgbClr val="003300"/>
                </a:solidFill>
                <a:latin typeface="Arial" charset="0"/>
                <a:cs typeface="Arial" charset="0"/>
              </a:rPr>
              <a:pPr fontAlgn="base">
                <a:spcBef>
                  <a:spcPct val="0"/>
                </a:spcBef>
                <a:spcAft>
                  <a:spcPct val="0"/>
                </a:spcAft>
              </a:pPr>
              <a:t>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Box 1"/>
          <p:cNvSpPr txBox="1">
            <a:spLocks noChangeArrowheads="1"/>
          </p:cNvSpPr>
          <p:nvPr/>
        </p:nvSpPr>
        <p:spPr bwMode="auto">
          <a:xfrm>
            <a:off x="323850" y="549275"/>
            <a:ext cx="8316913" cy="2800350"/>
          </a:xfrm>
          <a:prstGeom prst="rect">
            <a:avLst/>
          </a:prstGeom>
          <a:noFill/>
          <a:ln w="9525">
            <a:noFill/>
            <a:miter lim="800000"/>
            <a:headEnd/>
            <a:tailEnd/>
          </a:ln>
        </p:spPr>
        <p:txBody>
          <a:bodyPr>
            <a:spAutoFit/>
          </a:bodyPr>
          <a:lstStyle/>
          <a:p>
            <a:endParaRPr lang="ru-RU" altLang="ru-RU" sz="2400">
              <a:solidFill>
                <a:srgbClr val="003300"/>
              </a:solidFill>
            </a:endParaRPr>
          </a:p>
          <a:p>
            <a:r>
              <a:rPr lang="ru-RU" altLang="ru-RU" sz="2400">
                <a:solidFill>
                  <a:srgbClr val="003300"/>
                </a:solidFill>
              </a:rPr>
              <a:t>Руководству необходимо учитывать </a:t>
            </a:r>
            <a:r>
              <a:rPr lang="ru-RU" altLang="ru-RU" sz="2400" b="1">
                <a:solidFill>
                  <a:srgbClr val="669900"/>
                </a:solidFill>
              </a:rPr>
              <a:t>три аспекта</a:t>
            </a:r>
            <a:r>
              <a:rPr lang="ru-RU" altLang="ru-RU" sz="2400">
                <a:solidFill>
                  <a:srgbClr val="003300"/>
                </a:solidFill>
              </a:rPr>
              <a:t>, связанных с человеческим фактором:</a:t>
            </a:r>
          </a:p>
          <a:p>
            <a:r>
              <a:rPr lang="ru-RU" altLang="ru-RU" sz="2400">
                <a:solidFill>
                  <a:srgbClr val="003300"/>
                </a:solidFill>
              </a:rPr>
              <a:t> </a:t>
            </a:r>
          </a:p>
          <a:p>
            <a:pPr>
              <a:lnSpc>
                <a:spcPts val="3200"/>
              </a:lnSpc>
              <a:buFont typeface="Wingdings" pitchFamily="2" charset="2"/>
              <a:buChar char="§"/>
            </a:pPr>
            <a:r>
              <a:rPr lang="ru-RU" altLang="ru-RU" sz="2400">
                <a:solidFill>
                  <a:srgbClr val="003300"/>
                </a:solidFill>
              </a:rPr>
              <a:t>  поведение отдельных людей; </a:t>
            </a:r>
          </a:p>
          <a:p>
            <a:pPr>
              <a:lnSpc>
                <a:spcPts val="3200"/>
              </a:lnSpc>
              <a:buFont typeface="Wingdings" pitchFamily="2" charset="2"/>
              <a:buChar char="§"/>
            </a:pPr>
            <a:r>
              <a:rPr lang="ru-RU" altLang="ru-RU" sz="2400">
                <a:solidFill>
                  <a:srgbClr val="003300"/>
                </a:solidFill>
              </a:rPr>
              <a:t>  поведение человека в группе; </a:t>
            </a:r>
          </a:p>
          <a:p>
            <a:pPr>
              <a:lnSpc>
                <a:spcPts val="3200"/>
              </a:lnSpc>
              <a:buFont typeface="Wingdings" pitchFamily="2" charset="2"/>
              <a:buChar char="§"/>
            </a:pPr>
            <a:r>
              <a:rPr lang="ru-RU" altLang="ru-RU" sz="2400">
                <a:solidFill>
                  <a:srgbClr val="003300"/>
                </a:solidFill>
              </a:rPr>
              <a:t>  стиль руководства.</a:t>
            </a:r>
          </a:p>
        </p:txBody>
      </p:sp>
      <p:sp>
        <p:nvSpPr>
          <p:cNvPr id="93187" name="Прямоугольник 2"/>
          <p:cNvSpPr>
            <a:spLocks noChangeArrowheads="1"/>
          </p:cNvSpPr>
          <p:nvPr/>
        </p:nvSpPr>
        <p:spPr bwMode="auto">
          <a:xfrm>
            <a:off x="684213" y="4724400"/>
            <a:ext cx="7848600" cy="831850"/>
          </a:xfrm>
          <a:prstGeom prst="rect">
            <a:avLst/>
          </a:prstGeom>
          <a:noFill/>
          <a:ln w="9525">
            <a:solidFill>
              <a:srgbClr val="99CC00"/>
            </a:solidFill>
            <a:prstDash val="lgDash"/>
            <a:miter lim="800000"/>
            <a:headEnd/>
            <a:tailEnd/>
          </a:ln>
        </p:spPr>
        <p:txBody>
          <a:bodyPr>
            <a:spAutoFit/>
          </a:bodyPr>
          <a:lstStyle/>
          <a:p>
            <a:pPr algn="ctr"/>
            <a:r>
              <a:rPr lang="ru-RU" altLang="ru-RU" sz="2400">
                <a:solidFill>
                  <a:srgbClr val="003300"/>
                </a:solidFill>
              </a:rPr>
              <a:t>Поведение людей - следствие сложного сочетания личных характеристик и внешней среды.</a:t>
            </a:r>
          </a:p>
        </p:txBody>
      </p:sp>
      <p:sp>
        <p:nvSpPr>
          <p:cNvPr id="93188"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3189"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713CF4A-2839-4255-8D38-E49BD2BD52D0}" type="slidenum">
              <a:rPr lang="ru-RU" altLang="ru-RU" sz="800" smtClean="0">
                <a:solidFill>
                  <a:srgbClr val="003300"/>
                </a:solidFill>
                <a:latin typeface="Arial" charset="0"/>
                <a:cs typeface="Arial" charset="0"/>
              </a:rPr>
              <a:pPr fontAlgn="base">
                <a:spcBef>
                  <a:spcPct val="0"/>
                </a:spcBef>
                <a:spcAft>
                  <a:spcPct val="0"/>
                </a:spcAft>
              </a:pPr>
              <a:t>90</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Прямоугольник 24"/>
          <p:cNvSpPr>
            <a:spLocks noChangeArrowheads="1"/>
          </p:cNvSpPr>
          <p:nvPr/>
        </p:nvSpPr>
        <p:spPr bwMode="auto">
          <a:xfrm>
            <a:off x="1331913" y="1773238"/>
            <a:ext cx="1800225" cy="708025"/>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способности</a:t>
            </a:r>
          </a:p>
          <a:p>
            <a:pPr algn="ctr"/>
            <a:endParaRPr lang="ru-RU" altLang="ru-RU" sz="2000">
              <a:solidFill>
                <a:srgbClr val="003300"/>
              </a:solidFill>
            </a:endParaRPr>
          </a:p>
        </p:txBody>
      </p:sp>
      <p:sp>
        <p:nvSpPr>
          <p:cNvPr id="94211" name="Прямоугольник 26"/>
          <p:cNvSpPr>
            <a:spLocks noChangeArrowheads="1"/>
          </p:cNvSpPr>
          <p:nvPr/>
        </p:nvSpPr>
        <p:spPr bwMode="auto">
          <a:xfrm>
            <a:off x="6300788" y="1773238"/>
            <a:ext cx="1800225" cy="708025"/>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потребности</a:t>
            </a:r>
          </a:p>
          <a:p>
            <a:pPr algn="ctr"/>
            <a:endParaRPr lang="ru-RU" altLang="ru-RU" sz="2000">
              <a:solidFill>
                <a:srgbClr val="003300"/>
              </a:solidFill>
            </a:endParaRPr>
          </a:p>
        </p:txBody>
      </p:sp>
      <p:sp>
        <p:nvSpPr>
          <p:cNvPr id="94212" name="Прямоугольник 27"/>
          <p:cNvSpPr>
            <a:spLocks noChangeArrowheads="1"/>
          </p:cNvSpPr>
          <p:nvPr/>
        </p:nvSpPr>
        <p:spPr bwMode="auto">
          <a:xfrm>
            <a:off x="6732588" y="3357563"/>
            <a:ext cx="2160587" cy="708025"/>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ожидания</a:t>
            </a:r>
          </a:p>
          <a:p>
            <a:pPr algn="ctr"/>
            <a:endParaRPr lang="ru-RU" altLang="ru-RU" sz="2000">
              <a:solidFill>
                <a:srgbClr val="003300"/>
              </a:solidFill>
            </a:endParaRPr>
          </a:p>
        </p:txBody>
      </p:sp>
      <p:sp>
        <p:nvSpPr>
          <p:cNvPr id="94213" name="Прямоугольник 29"/>
          <p:cNvSpPr>
            <a:spLocks noChangeArrowheads="1"/>
          </p:cNvSpPr>
          <p:nvPr/>
        </p:nvSpPr>
        <p:spPr bwMode="auto">
          <a:xfrm>
            <a:off x="250825" y="3429000"/>
            <a:ext cx="2520950" cy="708025"/>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восприятие</a:t>
            </a:r>
          </a:p>
          <a:p>
            <a:pPr algn="ctr"/>
            <a:endParaRPr lang="ru-RU" altLang="ru-RU" sz="2000">
              <a:solidFill>
                <a:srgbClr val="003300"/>
              </a:solidFill>
            </a:endParaRPr>
          </a:p>
        </p:txBody>
      </p:sp>
      <p:sp>
        <p:nvSpPr>
          <p:cNvPr id="94214" name="Прямоугольник 30"/>
          <p:cNvSpPr>
            <a:spLocks noChangeArrowheads="1"/>
          </p:cNvSpPr>
          <p:nvPr/>
        </p:nvSpPr>
        <p:spPr bwMode="auto">
          <a:xfrm>
            <a:off x="3708400" y="5157788"/>
            <a:ext cx="2159000" cy="708025"/>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ценности и точка зрения</a:t>
            </a:r>
          </a:p>
        </p:txBody>
      </p:sp>
      <p:sp>
        <p:nvSpPr>
          <p:cNvPr id="94215" name="Прямоугольник 31"/>
          <p:cNvSpPr>
            <a:spLocks noChangeArrowheads="1"/>
          </p:cNvSpPr>
          <p:nvPr/>
        </p:nvSpPr>
        <p:spPr bwMode="auto">
          <a:xfrm>
            <a:off x="3708400" y="3141663"/>
            <a:ext cx="2160588" cy="1322387"/>
          </a:xfrm>
          <a:prstGeom prst="rect">
            <a:avLst/>
          </a:prstGeom>
          <a:solidFill>
            <a:schemeClr val="bg1"/>
          </a:solidFill>
          <a:ln w="15875">
            <a:solidFill>
              <a:srgbClr val="669900"/>
            </a:solidFill>
            <a:miter lim="800000"/>
            <a:headEnd/>
            <a:tailEnd/>
          </a:ln>
        </p:spPr>
        <p:txBody>
          <a:bodyPr>
            <a:spAutoFit/>
          </a:bodyPr>
          <a:lstStyle/>
          <a:p>
            <a:pPr algn="ctr"/>
            <a:r>
              <a:rPr lang="ru-RU" altLang="ru-RU" sz="2000">
                <a:solidFill>
                  <a:srgbClr val="003300"/>
                </a:solidFill>
              </a:rPr>
              <a:t>индивидуальное поведение и успешность деятельности</a:t>
            </a:r>
          </a:p>
        </p:txBody>
      </p:sp>
      <p:sp>
        <p:nvSpPr>
          <p:cNvPr id="94216" name="Прямоугольник 32"/>
          <p:cNvSpPr>
            <a:spLocks noChangeArrowheads="1"/>
          </p:cNvSpPr>
          <p:nvPr/>
        </p:nvSpPr>
        <p:spPr bwMode="auto">
          <a:xfrm>
            <a:off x="1042988" y="333375"/>
            <a:ext cx="7559675" cy="830263"/>
          </a:xfrm>
          <a:prstGeom prst="rect">
            <a:avLst/>
          </a:prstGeom>
          <a:noFill/>
          <a:ln w="9525">
            <a:noFill/>
            <a:miter lim="800000"/>
            <a:headEnd/>
            <a:tailEnd/>
          </a:ln>
        </p:spPr>
        <p:txBody>
          <a:bodyPr>
            <a:spAutoFit/>
          </a:bodyPr>
          <a:lstStyle/>
          <a:p>
            <a:pPr algn="ctr"/>
            <a:r>
              <a:rPr lang="ru-RU" altLang="ru-RU" sz="2400" b="1">
                <a:solidFill>
                  <a:srgbClr val="669900"/>
                </a:solidFill>
              </a:rPr>
              <a:t>Факторы, влияющие на  поведение  личности и успех ее деятельности</a:t>
            </a:r>
            <a:endParaRPr lang="ru-RU" altLang="ru-RU" sz="2400">
              <a:solidFill>
                <a:srgbClr val="669900"/>
              </a:solidFill>
            </a:endParaRPr>
          </a:p>
        </p:txBody>
      </p:sp>
      <p:sp>
        <p:nvSpPr>
          <p:cNvPr id="94217" name="Line 11"/>
          <p:cNvSpPr>
            <a:spLocks noChangeShapeType="1"/>
          </p:cNvSpPr>
          <p:nvPr/>
        </p:nvSpPr>
        <p:spPr bwMode="auto">
          <a:xfrm flipV="1">
            <a:off x="2771775" y="3789363"/>
            <a:ext cx="936625" cy="0"/>
          </a:xfrm>
          <a:prstGeom prst="line">
            <a:avLst/>
          </a:prstGeom>
          <a:noFill/>
          <a:ln w="15875">
            <a:solidFill>
              <a:srgbClr val="669900"/>
            </a:solidFill>
            <a:round/>
            <a:headEnd/>
            <a:tailEnd type="triangle" w="med" len="med"/>
          </a:ln>
        </p:spPr>
        <p:txBody>
          <a:bodyPr/>
          <a:lstStyle/>
          <a:p>
            <a:endParaRPr lang="ru-RU"/>
          </a:p>
        </p:txBody>
      </p:sp>
      <p:sp>
        <p:nvSpPr>
          <p:cNvPr id="94218" name="Line 11"/>
          <p:cNvSpPr>
            <a:spLocks noChangeShapeType="1"/>
          </p:cNvSpPr>
          <p:nvPr/>
        </p:nvSpPr>
        <p:spPr bwMode="auto">
          <a:xfrm flipH="1" flipV="1">
            <a:off x="5867400" y="3789363"/>
            <a:ext cx="863600" cy="0"/>
          </a:xfrm>
          <a:prstGeom prst="line">
            <a:avLst/>
          </a:prstGeom>
          <a:noFill/>
          <a:ln w="15875">
            <a:solidFill>
              <a:srgbClr val="669900"/>
            </a:solidFill>
            <a:round/>
            <a:headEnd/>
            <a:tailEnd type="triangle" w="med" len="med"/>
          </a:ln>
        </p:spPr>
        <p:txBody>
          <a:bodyPr/>
          <a:lstStyle/>
          <a:p>
            <a:endParaRPr lang="ru-RU"/>
          </a:p>
        </p:txBody>
      </p:sp>
      <p:sp>
        <p:nvSpPr>
          <p:cNvPr id="94219" name="Line 11"/>
          <p:cNvSpPr>
            <a:spLocks noChangeShapeType="1"/>
          </p:cNvSpPr>
          <p:nvPr/>
        </p:nvSpPr>
        <p:spPr bwMode="auto">
          <a:xfrm flipV="1">
            <a:off x="4716463" y="4508500"/>
            <a:ext cx="0" cy="647700"/>
          </a:xfrm>
          <a:prstGeom prst="line">
            <a:avLst/>
          </a:prstGeom>
          <a:noFill/>
          <a:ln w="15875">
            <a:solidFill>
              <a:srgbClr val="669900"/>
            </a:solidFill>
            <a:round/>
            <a:headEnd/>
            <a:tailEnd type="triangle" w="med" len="med"/>
          </a:ln>
        </p:spPr>
        <p:txBody>
          <a:bodyPr/>
          <a:lstStyle/>
          <a:p>
            <a:endParaRPr lang="ru-RU"/>
          </a:p>
        </p:txBody>
      </p:sp>
      <p:sp>
        <p:nvSpPr>
          <p:cNvPr id="94220" name="Line 11"/>
          <p:cNvSpPr>
            <a:spLocks noChangeShapeType="1"/>
          </p:cNvSpPr>
          <p:nvPr/>
        </p:nvSpPr>
        <p:spPr bwMode="auto">
          <a:xfrm>
            <a:off x="2339975" y="2492375"/>
            <a:ext cx="1800225" cy="576263"/>
          </a:xfrm>
          <a:prstGeom prst="line">
            <a:avLst/>
          </a:prstGeom>
          <a:noFill/>
          <a:ln w="15875">
            <a:solidFill>
              <a:srgbClr val="669900"/>
            </a:solidFill>
            <a:round/>
            <a:headEnd/>
            <a:tailEnd type="triangle" w="med" len="med"/>
          </a:ln>
        </p:spPr>
        <p:txBody>
          <a:bodyPr/>
          <a:lstStyle/>
          <a:p>
            <a:endParaRPr lang="ru-RU"/>
          </a:p>
        </p:txBody>
      </p:sp>
      <p:sp>
        <p:nvSpPr>
          <p:cNvPr id="94221" name="Line 11"/>
          <p:cNvSpPr>
            <a:spLocks noChangeShapeType="1"/>
          </p:cNvSpPr>
          <p:nvPr/>
        </p:nvSpPr>
        <p:spPr bwMode="auto">
          <a:xfrm flipH="1">
            <a:off x="5435600" y="2492375"/>
            <a:ext cx="1655763" cy="576263"/>
          </a:xfrm>
          <a:prstGeom prst="line">
            <a:avLst/>
          </a:prstGeom>
          <a:noFill/>
          <a:ln w="15875">
            <a:solidFill>
              <a:srgbClr val="669900"/>
            </a:solidFill>
            <a:round/>
            <a:headEnd/>
            <a:tailEnd type="triangle" w="med" len="med"/>
          </a:ln>
        </p:spPr>
        <p:txBody>
          <a:bodyPr/>
          <a:lstStyle/>
          <a:p>
            <a:endParaRPr lang="ru-RU"/>
          </a:p>
        </p:txBody>
      </p:sp>
      <p:sp>
        <p:nvSpPr>
          <p:cNvPr id="94222"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4223"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E6215DB-96AC-4EFB-9C70-D2323FA3CF1C}" type="slidenum">
              <a:rPr lang="ru-RU" altLang="ru-RU" sz="800" smtClean="0">
                <a:solidFill>
                  <a:srgbClr val="003300"/>
                </a:solidFill>
                <a:latin typeface="Arial" charset="0"/>
                <a:cs typeface="Arial" charset="0"/>
              </a:rPr>
              <a:pPr fontAlgn="base">
                <a:spcBef>
                  <a:spcPct val="0"/>
                </a:spcBef>
                <a:spcAft>
                  <a:spcPct val="0"/>
                </a:spcAft>
              </a:pPr>
              <a:t>91</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Box 1"/>
          <p:cNvSpPr txBox="1">
            <a:spLocks noChangeArrowheads="1"/>
          </p:cNvSpPr>
          <p:nvPr/>
        </p:nvSpPr>
        <p:spPr bwMode="auto">
          <a:xfrm>
            <a:off x="107950" y="115888"/>
            <a:ext cx="8856663" cy="6402387"/>
          </a:xfrm>
          <a:prstGeom prst="rect">
            <a:avLst/>
          </a:prstGeom>
          <a:noFill/>
          <a:ln w="9525">
            <a:noFill/>
            <a:miter lim="800000"/>
            <a:headEnd/>
            <a:tailEnd/>
          </a:ln>
        </p:spPr>
        <p:txBody>
          <a:bodyPr>
            <a:spAutoFit/>
          </a:bodyPr>
          <a:lstStyle/>
          <a:p>
            <a:pPr algn="ctr"/>
            <a:r>
              <a:rPr lang="ru-RU" altLang="ru-RU" sz="2800" b="1" i="1" u="sng">
                <a:solidFill>
                  <a:srgbClr val="669900"/>
                </a:solidFill>
              </a:rPr>
              <a:t>Способности,</a:t>
            </a:r>
            <a:r>
              <a:rPr lang="ru-RU" altLang="ru-RU" sz="2800" i="1" u="sng">
                <a:solidFill>
                  <a:srgbClr val="669900"/>
                </a:solidFill>
              </a:rPr>
              <a:t> </a:t>
            </a:r>
            <a:r>
              <a:rPr lang="ru-RU" altLang="ru-RU" sz="2800" b="1" i="1" u="sng">
                <a:solidFill>
                  <a:srgbClr val="669900"/>
                </a:solidFill>
              </a:rPr>
              <a:t>предрасположенность, одаренность</a:t>
            </a:r>
            <a:r>
              <a:rPr lang="ru-RU" altLang="ru-RU" sz="2800" i="1" u="sng">
                <a:solidFill>
                  <a:srgbClr val="669900"/>
                </a:solidFill>
              </a:rPr>
              <a:t> </a:t>
            </a:r>
          </a:p>
          <a:p>
            <a:pPr algn="ctr"/>
            <a:endParaRPr lang="ru-RU" altLang="ru-RU" sz="1000">
              <a:solidFill>
                <a:srgbClr val="003300"/>
              </a:solidFill>
            </a:endParaRPr>
          </a:p>
          <a:p>
            <a:pPr algn="just">
              <a:buFontTx/>
              <a:buChar char="-"/>
            </a:pPr>
            <a:r>
              <a:rPr lang="ru-RU" altLang="ru-RU" sz="2000">
                <a:solidFill>
                  <a:srgbClr val="003300"/>
                </a:solidFill>
              </a:rPr>
              <a:t>  </a:t>
            </a:r>
            <a:r>
              <a:rPr lang="ru-RU" altLang="ru-RU">
                <a:solidFill>
                  <a:srgbClr val="003300"/>
                </a:solidFill>
              </a:rPr>
              <a:t>потенциал человека по выполнению конкретной работы, результат сочетания врожденных качеств и приобретенного опыта. </a:t>
            </a:r>
          </a:p>
          <a:p>
            <a:pPr algn="just">
              <a:buFontTx/>
              <a:buChar char="-"/>
            </a:pPr>
            <a:endParaRPr lang="ru-RU" altLang="ru-RU">
              <a:solidFill>
                <a:srgbClr val="003300"/>
              </a:solidFill>
            </a:endParaRPr>
          </a:p>
          <a:p>
            <a:pPr algn="just"/>
            <a:r>
              <a:rPr lang="ru-RU" altLang="ru-RU">
                <a:solidFill>
                  <a:srgbClr val="003300"/>
                </a:solidFill>
              </a:rPr>
              <a:t>Предрасположенность облегчает приобретение навыков эффективного выполнения конкретной работы. Если руководитель не может правильно оценить предрасположенность человека к работе, то время и расходы на обучение будут потрачены впустую.</a:t>
            </a:r>
          </a:p>
          <a:p>
            <a:pPr algn="just"/>
            <a:r>
              <a:rPr lang="ru-RU" altLang="ru-RU">
                <a:solidFill>
                  <a:srgbClr val="003300"/>
                </a:solidFill>
              </a:rPr>
              <a:t>Это - область, в которой люди различаются наиболее наглядно. Одни лучше выполняют работы по программированию, проведению собраний, подготовке отчетов, планированию и т.п. Различия объясняются наследственностью и приобретенным опытом, с помощью которого увеличивается их потенциал. </a:t>
            </a:r>
          </a:p>
          <a:p>
            <a:r>
              <a:rPr lang="ru-RU" altLang="ru-RU">
                <a:solidFill>
                  <a:srgbClr val="003300"/>
                </a:solidFill>
              </a:rPr>
              <a:t> </a:t>
            </a:r>
          </a:p>
          <a:p>
            <a:pPr algn="just"/>
            <a:r>
              <a:rPr lang="ru-RU" altLang="ru-RU" b="1">
                <a:solidFill>
                  <a:srgbClr val="669900"/>
                </a:solidFill>
              </a:rPr>
              <a:t>Различия в способностях </a:t>
            </a:r>
            <a:r>
              <a:rPr lang="ru-RU" altLang="ru-RU">
                <a:solidFill>
                  <a:srgbClr val="003300"/>
                </a:solidFill>
              </a:rPr>
              <a:t>должны учитываться организацией при определении </a:t>
            </a:r>
            <a:r>
              <a:rPr lang="ru-RU" altLang="ru-RU" b="1">
                <a:solidFill>
                  <a:srgbClr val="669900"/>
                </a:solidFill>
              </a:rPr>
              <a:t>должности</a:t>
            </a:r>
            <a:r>
              <a:rPr lang="ru-RU" altLang="ru-RU">
                <a:solidFill>
                  <a:srgbClr val="003300"/>
                </a:solidFill>
              </a:rPr>
              <a:t> и работ для конкретного работника - средство увеличения выгоды от специализации. Однако, предположение о том, что человек с большими способностями будет лучше выполнять конкретную работу, не всегда верно. На поведение человека оказывают влияние и другие факторы. Поэтому организации стремятся расширять способности работников путем соответствующего обучения. Способности легче всего поддаются изменениям.</a:t>
            </a:r>
          </a:p>
        </p:txBody>
      </p:sp>
      <p:sp>
        <p:nvSpPr>
          <p:cNvPr id="9523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523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812EAA0-FEC8-4A43-99D2-02547ACF96A5}" type="slidenum">
              <a:rPr lang="ru-RU" altLang="ru-RU" sz="800" smtClean="0">
                <a:solidFill>
                  <a:srgbClr val="003300"/>
                </a:solidFill>
                <a:latin typeface="Arial" charset="0"/>
                <a:cs typeface="Arial" charset="0"/>
              </a:rPr>
              <a:pPr fontAlgn="base">
                <a:spcBef>
                  <a:spcPct val="0"/>
                </a:spcBef>
                <a:spcAft>
                  <a:spcPct val="0"/>
                </a:spcAft>
              </a:pPr>
              <a:t>92</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Box 1"/>
          <p:cNvSpPr txBox="1">
            <a:spLocks noChangeArrowheads="1"/>
          </p:cNvSpPr>
          <p:nvPr/>
        </p:nvSpPr>
        <p:spPr bwMode="auto">
          <a:xfrm>
            <a:off x="107950" y="188913"/>
            <a:ext cx="8856663" cy="5140325"/>
          </a:xfrm>
          <a:prstGeom prst="rect">
            <a:avLst/>
          </a:prstGeom>
          <a:noFill/>
          <a:ln w="9525">
            <a:noFill/>
            <a:miter lim="800000"/>
            <a:headEnd/>
            <a:tailEnd/>
          </a:ln>
        </p:spPr>
        <p:txBody>
          <a:bodyPr>
            <a:spAutoFit/>
          </a:bodyPr>
          <a:lstStyle/>
          <a:p>
            <a:pPr algn="ctr"/>
            <a:r>
              <a:rPr lang="ru-RU" altLang="ru-RU" sz="2800" b="1" i="1" u="sng">
                <a:solidFill>
                  <a:srgbClr val="669900"/>
                </a:solidFill>
              </a:rPr>
              <a:t>Потребности </a:t>
            </a:r>
          </a:p>
          <a:p>
            <a:pPr algn="ctr"/>
            <a:endParaRPr lang="ru-RU" altLang="ru-RU" sz="1000" b="1" i="1" u="sng">
              <a:solidFill>
                <a:srgbClr val="003300"/>
              </a:solidFill>
            </a:endParaRPr>
          </a:p>
          <a:p>
            <a:pPr>
              <a:buFontTx/>
              <a:buChar char="-"/>
            </a:pPr>
            <a:r>
              <a:rPr lang="ru-RU" altLang="ru-RU" sz="2400">
                <a:solidFill>
                  <a:srgbClr val="003300"/>
                </a:solidFill>
              </a:rPr>
              <a:t>  внутреннее состояние или ощущение недостаточности чего-то.</a:t>
            </a:r>
          </a:p>
          <a:p>
            <a:endParaRPr lang="ru-RU" altLang="ru-RU" sz="2000">
              <a:solidFill>
                <a:srgbClr val="003300"/>
              </a:solidFill>
            </a:endParaRPr>
          </a:p>
          <a:p>
            <a:pPr algn="ctr"/>
            <a:r>
              <a:rPr lang="ru-RU" altLang="ru-RU" sz="2000">
                <a:solidFill>
                  <a:srgbClr val="003300"/>
                </a:solidFill>
              </a:rPr>
              <a:t>К </a:t>
            </a:r>
            <a:r>
              <a:rPr lang="ru-RU" altLang="ru-RU" sz="2000" b="1">
                <a:solidFill>
                  <a:srgbClr val="669900"/>
                </a:solidFill>
              </a:rPr>
              <a:t>базисным потребностям </a:t>
            </a:r>
            <a:r>
              <a:rPr lang="ru-RU" altLang="ru-RU" sz="2000">
                <a:solidFill>
                  <a:srgbClr val="003300"/>
                </a:solidFill>
              </a:rPr>
              <a:t>относятся</a:t>
            </a:r>
            <a:r>
              <a:rPr lang="en-US" altLang="ru-RU" sz="2000">
                <a:solidFill>
                  <a:srgbClr val="003300"/>
                </a:solidFill>
              </a:rPr>
              <a:t>:</a:t>
            </a:r>
          </a:p>
          <a:p>
            <a:endParaRPr lang="en-US" altLang="ru-RU" sz="2000">
              <a:solidFill>
                <a:srgbClr val="003300"/>
              </a:solidFill>
            </a:endParaRPr>
          </a:p>
          <a:p>
            <a:pPr>
              <a:buFont typeface="Arial" charset="0"/>
              <a:buChar char="•"/>
            </a:pPr>
            <a:r>
              <a:rPr lang="en-US" altLang="ru-RU" sz="2000">
                <a:solidFill>
                  <a:srgbClr val="003300"/>
                </a:solidFill>
              </a:rPr>
              <a:t>  </a:t>
            </a:r>
            <a:r>
              <a:rPr lang="ru-RU" altLang="ru-RU" sz="2000">
                <a:solidFill>
                  <a:srgbClr val="003300"/>
                </a:solidFill>
              </a:rPr>
              <a:t>физиологические потребности в пище, тепле</a:t>
            </a:r>
            <a:r>
              <a:rPr lang="en-US" altLang="ru-RU" sz="2000">
                <a:solidFill>
                  <a:srgbClr val="003300"/>
                </a:solidFill>
              </a:rPr>
              <a:t>;</a:t>
            </a:r>
            <a:r>
              <a:rPr lang="ru-RU" altLang="ru-RU" sz="2000">
                <a:solidFill>
                  <a:srgbClr val="003300"/>
                </a:solidFill>
              </a:rPr>
              <a:t> </a:t>
            </a:r>
            <a:endParaRPr lang="en-US" altLang="ru-RU" sz="2000">
              <a:solidFill>
                <a:srgbClr val="003300"/>
              </a:solidFill>
            </a:endParaRPr>
          </a:p>
          <a:p>
            <a:pPr>
              <a:buFont typeface="Arial" charset="0"/>
              <a:buChar char="•"/>
            </a:pPr>
            <a:r>
              <a:rPr lang="en-US" altLang="ru-RU" sz="2000">
                <a:solidFill>
                  <a:srgbClr val="003300"/>
                </a:solidFill>
              </a:rPr>
              <a:t>  </a:t>
            </a:r>
            <a:r>
              <a:rPr lang="ru-RU" altLang="ru-RU" sz="2000">
                <a:solidFill>
                  <a:srgbClr val="003300"/>
                </a:solidFill>
              </a:rPr>
              <a:t>потребность в защите – уверенность в завтрашнем дне.</a:t>
            </a:r>
            <a:endParaRPr lang="en-US" altLang="ru-RU" sz="2000">
              <a:solidFill>
                <a:srgbClr val="003300"/>
              </a:solidFill>
            </a:endParaRPr>
          </a:p>
          <a:p>
            <a:endParaRPr lang="en-US" altLang="ru-RU" sz="2000">
              <a:solidFill>
                <a:srgbClr val="003300"/>
              </a:solidFill>
            </a:endParaRPr>
          </a:p>
          <a:p>
            <a:pPr algn="ctr"/>
            <a:r>
              <a:rPr lang="ru-RU" altLang="ru-RU" sz="2000">
                <a:solidFill>
                  <a:srgbClr val="003300"/>
                </a:solidFill>
              </a:rPr>
              <a:t>Если они не удовлетворены, человек будет стремиться к их удовлетворению. </a:t>
            </a:r>
          </a:p>
          <a:p>
            <a:endParaRPr lang="ru-RU" altLang="ru-RU" sz="2000">
              <a:solidFill>
                <a:srgbClr val="003300"/>
              </a:solidFill>
            </a:endParaRPr>
          </a:p>
          <a:p>
            <a:pPr algn="ctr"/>
            <a:r>
              <a:rPr lang="ru-RU" altLang="ru-RU" sz="2000">
                <a:solidFill>
                  <a:srgbClr val="003300"/>
                </a:solidFill>
              </a:rPr>
              <a:t>Социальные потребности в причастности, принадлежности к обществу, к самовыражению, власти не проявятся до тех пор, пока не будут удовлетворены базисные потребности. </a:t>
            </a:r>
          </a:p>
        </p:txBody>
      </p:sp>
      <p:sp>
        <p:nvSpPr>
          <p:cNvPr id="96259" name="Прямоугольник 2"/>
          <p:cNvSpPr>
            <a:spLocks noChangeArrowheads="1"/>
          </p:cNvSpPr>
          <p:nvPr/>
        </p:nvSpPr>
        <p:spPr bwMode="auto">
          <a:xfrm>
            <a:off x="179388" y="5486400"/>
            <a:ext cx="8785225" cy="1108075"/>
          </a:xfrm>
          <a:prstGeom prst="rect">
            <a:avLst/>
          </a:prstGeom>
          <a:noFill/>
          <a:ln w="9525">
            <a:solidFill>
              <a:srgbClr val="99CC00"/>
            </a:solidFill>
            <a:prstDash val="lgDash"/>
            <a:miter lim="800000"/>
            <a:headEnd/>
            <a:tailEnd/>
          </a:ln>
        </p:spPr>
        <p:txBody>
          <a:bodyPr>
            <a:spAutoFit/>
          </a:bodyPr>
          <a:lstStyle/>
          <a:p>
            <a:pPr algn="ctr"/>
            <a:r>
              <a:rPr lang="ru-RU" altLang="ru-RU" sz="2200">
                <a:solidFill>
                  <a:srgbClr val="669900"/>
                </a:solidFill>
              </a:rPr>
              <a:t>Управление должно создавать ситуации, при которых удовлетворение потребностей работников ведет к реализации целей организации.</a:t>
            </a:r>
          </a:p>
        </p:txBody>
      </p:sp>
      <p:sp>
        <p:nvSpPr>
          <p:cNvPr id="96260"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6261"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046CFB2-5DE9-453C-863F-069169B75DAD}" type="slidenum">
              <a:rPr lang="ru-RU" altLang="ru-RU" sz="800" smtClean="0">
                <a:solidFill>
                  <a:srgbClr val="003300"/>
                </a:solidFill>
                <a:latin typeface="Arial" charset="0"/>
                <a:cs typeface="Arial" charset="0"/>
              </a:rPr>
              <a:pPr fontAlgn="base">
                <a:spcBef>
                  <a:spcPct val="0"/>
                </a:spcBef>
                <a:spcAft>
                  <a:spcPct val="0"/>
                </a:spcAft>
              </a:pPr>
              <a:t>93</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Box 1"/>
          <p:cNvSpPr txBox="1">
            <a:spLocks noChangeArrowheads="1"/>
          </p:cNvSpPr>
          <p:nvPr/>
        </p:nvSpPr>
        <p:spPr bwMode="auto">
          <a:xfrm>
            <a:off x="179388" y="115888"/>
            <a:ext cx="8532812" cy="4002087"/>
          </a:xfrm>
          <a:prstGeom prst="rect">
            <a:avLst/>
          </a:prstGeom>
          <a:noFill/>
          <a:ln w="9525">
            <a:noFill/>
            <a:miter lim="800000"/>
            <a:headEnd/>
            <a:tailEnd/>
          </a:ln>
        </p:spPr>
        <p:txBody>
          <a:bodyPr>
            <a:spAutoFit/>
          </a:bodyPr>
          <a:lstStyle/>
          <a:p>
            <a:pPr algn="ctr"/>
            <a:r>
              <a:rPr lang="ru-RU" altLang="ru-RU" sz="2800" b="1" i="1" u="sng">
                <a:solidFill>
                  <a:srgbClr val="669900"/>
                </a:solidFill>
              </a:rPr>
              <a:t>Ожидания</a:t>
            </a:r>
            <a:endParaRPr lang="en-US" altLang="ru-RU" sz="2800" b="1" i="1" u="sng">
              <a:solidFill>
                <a:srgbClr val="669900"/>
              </a:solidFill>
            </a:endParaRPr>
          </a:p>
          <a:p>
            <a:pPr algn="ctr"/>
            <a:endParaRPr lang="ru-RU" altLang="ru-RU" sz="1000" b="1">
              <a:solidFill>
                <a:srgbClr val="003300"/>
              </a:solidFill>
            </a:endParaRPr>
          </a:p>
          <a:p>
            <a:pPr algn="just"/>
            <a:r>
              <a:rPr lang="ru-RU" altLang="ru-RU" sz="2400" b="1">
                <a:solidFill>
                  <a:srgbClr val="003300"/>
                </a:solidFill>
              </a:rPr>
              <a:t> -</a:t>
            </a:r>
            <a:r>
              <a:rPr lang="ru-RU" altLang="ru-RU" sz="2400">
                <a:solidFill>
                  <a:srgbClr val="003300"/>
                </a:solidFill>
              </a:rPr>
              <a:t> относительно поведения человека формируются на основе прошлого опыта и оценки настоящей ситуации. </a:t>
            </a:r>
            <a:endParaRPr lang="en-US" altLang="ru-RU" sz="2400">
              <a:solidFill>
                <a:srgbClr val="003300"/>
              </a:solidFill>
            </a:endParaRPr>
          </a:p>
          <a:p>
            <a:pPr algn="just"/>
            <a:endParaRPr lang="en-US" altLang="ru-RU" sz="2400" i="1">
              <a:solidFill>
                <a:srgbClr val="003300"/>
              </a:solidFill>
            </a:endParaRPr>
          </a:p>
          <a:p>
            <a:pPr algn="just"/>
            <a:r>
              <a:rPr lang="ru-RU" altLang="ru-RU" sz="2400" i="1">
                <a:solidFill>
                  <a:srgbClr val="003300"/>
                </a:solidFill>
              </a:rPr>
              <a:t>Если продавец ожидает, что дополнительные 9 сделок увеличат объем реализации и ему будет гарантирована премия, то он вероятно сделает еще несколько дополнительных звонков. В противном случае он не будет работать эффективно.</a:t>
            </a:r>
            <a:endParaRPr lang="ru-RU" altLang="ru-RU" sz="2400">
              <a:solidFill>
                <a:srgbClr val="003300"/>
              </a:solidFill>
            </a:endParaRPr>
          </a:p>
          <a:p>
            <a:endParaRPr lang="ru-RU" altLang="ru-RU" sz="2400">
              <a:solidFill>
                <a:srgbClr val="003300"/>
              </a:solidFill>
            </a:endParaRPr>
          </a:p>
        </p:txBody>
      </p:sp>
      <p:sp>
        <p:nvSpPr>
          <p:cNvPr id="9728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728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6E8F5A7-4F50-45DD-9237-F6CFF1A7F984}" type="slidenum">
              <a:rPr lang="ru-RU" altLang="ru-RU" sz="800" smtClean="0">
                <a:solidFill>
                  <a:srgbClr val="003300"/>
                </a:solidFill>
                <a:latin typeface="Arial" charset="0"/>
                <a:cs typeface="Arial" charset="0"/>
              </a:rPr>
              <a:pPr fontAlgn="base">
                <a:spcBef>
                  <a:spcPct val="0"/>
                </a:spcBef>
                <a:spcAft>
                  <a:spcPct val="0"/>
                </a:spcAft>
              </a:pPr>
              <a:t>94</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1"/>
          <p:cNvSpPr txBox="1">
            <a:spLocks noChangeArrowheads="1"/>
          </p:cNvSpPr>
          <p:nvPr/>
        </p:nvSpPr>
        <p:spPr bwMode="auto">
          <a:xfrm>
            <a:off x="179388" y="115888"/>
            <a:ext cx="8713787" cy="6002337"/>
          </a:xfrm>
          <a:prstGeom prst="rect">
            <a:avLst/>
          </a:prstGeom>
          <a:noFill/>
          <a:ln w="9525">
            <a:noFill/>
            <a:miter lim="800000"/>
            <a:headEnd/>
            <a:tailEnd/>
          </a:ln>
        </p:spPr>
        <p:txBody>
          <a:bodyPr>
            <a:spAutoFit/>
          </a:bodyPr>
          <a:lstStyle/>
          <a:p>
            <a:pPr algn="ctr"/>
            <a:r>
              <a:rPr lang="ru-RU" altLang="ru-RU" sz="2800" b="1" i="1" u="sng">
                <a:solidFill>
                  <a:srgbClr val="669900"/>
                </a:solidFill>
              </a:rPr>
              <a:t>Восприятие</a:t>
            </a:r>
            <a:endParaRPr lang="en-US" altLang="ru-RU" sz="2800" b="1" i="1" u="sng">
              <a:solidFill>
                <a:srgbClr val="669900"/>
              </a:solidFill>
            </a:endParaRPr>
          </a:p>
          <a:p>
            <a:endParaRPr lang="ru-RU" altLang="ru-RU" sz="1000" b="1" i="1" u="sng">
              <a:solidFill>
                <a:srgbClr val="003300"/>
              </a:solidFill>
            </a:endParaRPr>
          </a:p>
          <a:p>
            <a:pPr algn="just">
              <a:buFontTx/>
              <a:buChar char="-"/>
            </a:pPr>
            <a:r>
              <a:rPr lang="en-US" altLang="ru-RU" sz="2400">
                <a:solidFill>
                  <a:srgbClr val="003300"/>
                </a:solidFill>
              </a:rPr>
              <a:t>  </a:t>
            </a:r>
            <a:r>
              <a:rPr lang="ru-RU" altLang="ru-RU" sz="2400">
                <a:solidFill>
                  <a:srgbClr val="003300"/>
                </a:solidFill>
              </a:rPr>
              <a:t>интеллектуальное осознание стимулов и ощущений. </a:t>
            </a:r>
            <a:endParaRPr lang="en-US" altLang="ru-RU" sz="2400">
              <a:solidFill>
                <a:srgbClr val="003300"/>
              </a:solidFill>
            </a:endParaRPr>
          </a:p>
          <a:p>
            <a:pPr algn="just"/>
            <a:endParaRPr lang="ru-RU" altLang="ru-RU" sz="1000">
              <a:solidFill>
                <a:srgbClr val="003300"/>
              </a:solidFill>
            </a:endParaRPr>
          </a:p>
          <a:p>
            <a:pPr algn="just"/>
            <a:r>
              <a:rPr lang="ru-RU" altLang="ru-RU" sz="2400">
                <a:solidFill>
                  <a:srgbClr val="003300"/>
                </a:solidFill>
              </a:rPr>
              <a:t>Оно определяет, что такое “реальность” для конкретного человека. Нет людей, воспринимающих что-то совершенно одинаково. То что происходит в действительности, влияет на поведение человека только в той мере, в какой это воспринимается самим человеком. </a:t>
            </a:r>
            <a:endParaRPr lang="en-US" altLang="ru-RU" sz="2400">
              <a:solidFill>
                <a:srgbClr val="003300"/>
              </a:solidFill>
            </a:endParaRPr>
          </a:p>
          <a:p>
            <a:pPr algn="just"/>
            <a:endParaRPr lang="en-US" altLang="ru-RU" sz="2400">
              <a:solidFill>
                <a:srgbClr val="003300"/>
              </a:solidFill>
            </a:endParaRPr>
          </a:p>
          <a:p>
            <a:pPr algn="just"/>
            <a:r>
              <a:rPr lang="ru-RU" altLang="ru-RU" sz="2400">
                <a:solidFill>
                  <a:srgbClr val="003300"/>
                </a:solidFill>
              </a:rPr>
              <a:t>Чтобы работники стремились к достижению целей организации, необходимо кроме создания системы поощрения объяснить им, что желаемое поведение приведет к удовлетворению индивидуальных потребностей. Пока работники не воспримут этого и не поверят руководству, они не будут вести себя соответствующим образом. </a:t>
            </a:r>
          </a:p>
        </p:txBody>
      </p:sp>
      <p:sp>
        <p:nvSpPr>
          <p:cNvPr id="98307"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8308"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EE16354-6C54-4395-A0E9-A259E076E6FF}" type="slidenum">
              <a:rPr lang="ru-RU" altLang="ru-RU" sz="800" smtClean="0">
                <a:solidFill>
                  <a:srgbClr val="003300"/>
                </a:solidFill>
                <a:latin typeface="Arial" charset="0"/>
                <a:cs typeface="Arial" charset="0"/>
              </a:rPr>
              <a:pPr fontAlgn="base">
                <a:spcBef>
                  <a:spcPct val="0"/>
                </a:spcBef>
                <a:spcAft>
                  <a:spcPct val="0"/>
                </a:spcAft>
              </a:pPr>
              <a:t>95</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Box 1"/>
          <p:cNvSpPr txBox="1">
            <a:spLocks noChangeArrowheads="1"/>
          </p:cNvSpPr>
          <p:nvPr/>
        </p:nvSpPr>
        <p:spPr bwMode="auto">
          <a:xfrm>
            <a:off x="179388" y="188913"/>
            <a:ext cx="8785225" cy="5694362"/>
          </a:xfrm>
          <a:prstGeom prst="rect">
            <a:avLst/>
          </a:prstGeom>
          <a:noFill/>
          <a:ln w="9525">
            <a:noFill/>
            <a:miter lim="800000"/>
            <a:headEnd/>
            <a:tailEnd/>
          </a:ln>
        </p:spPr>
        <p:txBody>
          <a:bodyPr>
            <a:spAutoFit/>
          </a:bodyPr>
          <a:lstStyle/>
          <a:p>
            <a:pPr algn="ctr"/>
            <a:r>
              <a:rPr lang="ru-RU" altLang="ru-RU" sz="2800" b="1" i="1" u="sng">
                <a:solidFill>
                  <a:srgbClr val="669900"/>
                </a:solidFill>
              </a:rPr>
              <a:t>Отношение, точка зрения  на что-либо</a:t>
            </a:r>
            <a:endParaRPr lang="en-US" altLang="ru-RU" sz="2800" b="1" i="1" u="sng">
              <a:solidFill>
                <a:srgbClr val="669900"/>
              </a:solidFill>
            </a:endParaRPr>
          </a:p>
          <a:p>
            <a:pPr algn="ctr"/>
            <a:endParaRPr lang="ru-RU" altLang="ru-RU" sz="2400" b="1" i="1" u="sng">
              <a:solidFill>
                <a:srgbClr val="003300"/>
              </a:solidFill>
            </a:endParaRPr>
          </a:p>
          <a:p>
            <a:pPr algn="just">
              <a:buFontTx/>
              <a:buChar char="-"/>
            </a:pPr>
            <a:r>
              <a:rPr lang="en-US" altLang="ru-RU" sz="2400">
                <a:solidFill>
                  <a:srgbClr val="003300"/>
                </a:solidFill>
              </a:rPr>
              <a:t>  </a:t>
            </a:r>
            <a:r>
              <a:rPr lang="ru-RU" altLang="ru-RU" sz="2400">
                <a:solidFill>
                  <a:srgbClr val="003300"/>
                </a:solidFill>
              </a:rPr>
              <a:t>что нам нравится или нет, неприязнь или привязанность к  воспринимаемым аспектам внешней среды. </a:t>
            </a:r>
          </a:p>
          <a:p>
            <a:pPr algn="just"/>
            <a:endParaRPr lang="ru-RU" altLang="ru-RU" sz="2400">
              <a:solidFill>
                <a:srgbClr val="003300"/>
              </a:solidFill>
            </a:endParaRPr>
          </a:p>
          <a:p>
            <a:pPr algn="just"/>
            <a:r>
              <a:rPr lang="ru-RU" altLang="ru-RU" sz="2400">
                <a:solidFill>
                  <a:srgbClr val="003300"/>
                </a:solidFill>
              </a:rPr>
              <a:t>Они формируют наше необъективное восприятие окружающей среды и влияют на поведение людей (расовые или иные предрассудки).  Отношение к работе определяет реакцию людей на изменение условий, продолжительность и стимулирование труда.</a:t>
            </a:r>
            <a:endParaRPr lang="en-US" altLang="ru-RU" sz="2400">
              <a:solidFill>
                <a:srgbClr val="003300"/>
              </a:solidFill>
            </a:endParaRPr>
          </a:p>
          <a:p>
            <a:pPr algn="just"/>
            <a:endParaRPr lang="en-US" altLang="ru-RU" sz="2400">
              <a:solidFill>
                <a:srgbClr val="003300"/>
              </a:solidFill>
            </a:endParaRPr>
          </a:p>
          <a:p>
            <a:pPr algn="just"/>
            <a:endParaRPr lang="ru-RU" altLang="ru-RU" sz="2400">
              <a:solidFill>
                <a:srgbClr val="003300"/>
              </a:solidFill>
            </a:endParaRPr>
          </a:p>
          <a:p>
            <a:pPr algn="ctr"/>
            <a:r>
              <a:rPr lang="ru-RU" altLang="ru-RU" sz="2400" b="1">
                <a:solidFill>
                  <a:srgbClr val="669900"/>
                </a:solidFill>
              </a:rPr>
              <a:t>Отношение</a:t>
            </a:r>
            <a:r>
              <a:rPr lang="ru-RU" altLang="ru-RU" sz="2400">
                <a:solidFill>
                  <a:srgbClr val="003300"/>
                </a:solidFill>
              </a:rPr>
              <a:t> - конкретное убеждение по тем или иным аспектам окружающей среды.</a:t>
            </a:r>
          </a:p>
          <a:p>
            <a:pPr algn="just"/>
            <a:endParaRPr lang="ru-RU" altLang="ru-RU" sz="2400">
              <a:solidFill>
                <a:srgbClr val="003300"/>
              </a:solidFill>
            </a:endParaRPr>
          </a:p>
        </p:txBody>
      </p:sp>
      <p:sp>
        <p:nvSpPr>
          <p:cNvPr id="9933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9933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BB415AF-0C37-4FD5-BFD8-EC11994FAAD7}" type="slidenum">
              <a:rPr lang="ru-RU" altLang="ru-RU" sz="800" smtClean="0">
                <a:solidFill>
                  <a:srgbClr val="003300"/>
                </a:solidFill>
                <a:latin typeface="Arial" charset="0"/>
                <a:cs typeface="Arial" charset="0"/>
              </a:rPr>
              <a:pPr fontAlgn="base">
                <a:spcBef>
                  <a:spcPct val="0"/>
                </a:spcBef>
                <a:spcAft>
                  <a:spcPct val="0"/>
                </a:spcAft>
              </a:pPr>
              <a:t>96</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Box 1"/>
          <p:cNvSpPr txBox="1">
            <a:spLocks noChangeArrowheads="1"/>
          </p:cNvSpPr>
          <p:nvPr/>
        </p:nvSpPr>
        <p:spPr bwMode="auto">
          <a:xfrm>
            <a:off x="179388" y="115888"/>
            <a:ext cx="8785225" cy="5786437"/>
          </a:xfrm>
          <a:prstGeom prst="rect">
            <a:avLst/>
          </a:prstGeom>
          <a:noFill/>
          <a:ln w="9525">
            <a:noFill/>
            <a:miter lim="800000"/>
            <a:headEnd/>
            <a:tailEnd/>
          </a:ln>
        </p:spPr>
        <p:txBody>
          <a:bodyPr>
            <a:spAutoFit/>
          </a:bodyPr>
          <a:lstStyle/>
          <a:p>
            <a:pPr algn="ctr"/>
            <a:r>
              <a:rPr lang="ru-RU" altLang="ru-RU" sz="2800" b="1" i="1" u="sng">
                <a:solidFill>
                  <a:srgbClr val="669900"/>
                </a:solidFill>
              </a:rPr>
              <a:t>Ценности</a:t>
            </a:r>
            <a:endParaRPr lang="en-US" altLang="ru-RU" sz="2800" b="1" i="1" u="sng">
              <a:solidFill>
                <a:srgbClr val="669900"/>
              </a:solidFill>
            </a:endParaRPr>
          </a:p>
          <a:p>
            <a:pPr algn="ctr"/>
            <a:endParaRPr lang="ru-RU" altLang="ru-RU" sz="1000" b="1" i="1" u="sng">
              <a:solidFill>
                <a:srgbClr val="003300"/>
              </a:solidFill>
            </a:endParaRPr>
          </a:p>
          <a:p>
            <a:pPr algn="just"/>
            <a:r>
              <a:rPr lang="ru-RU" altLang="ru-RU" sz="2400" b="1">
                <a:solidFill>
                  <a:srgbClr val="003300"/>
                </a:solidFill>
              </a:rPr>
              <a:t>- </a:t>
            </a:r>
            <a:r>
              <a:rPr lang="en-US" altLang="ru-RU" sz="2400" b="1">
                <a:solidFill>
                  <a:srgbClr val="003300"/>
                </a:solidFill>
              </a:rPr>
              <a:t> </a:t>
            </a:r>
            <a:r>
              <a:rPr lang="ru-RU" altLang="ru-RU" sz="2400">
                <a:solidFill>
                  <a:srgbClr val="003300"/>
                </a:solidFill>
              </a:rPr>
              <a:t>общее убеждение, вера по поводу того, что хорошо или плохо. </a:t>
            </a:r>
          </a:p>
          <a:p>
            <a:pPr algn="just"/>
            <a:endParaRPr lang="ru-RU" altLang="ru-RU" sz="2400">
              <a:solidFill>
                <a:srgbClr val="003300"/>
              </a:solidFill>
            </a:endParaRPr>
          </a:p>
          <a:p>
            <a:pPr algn="just"/>
            <a:r>
              <a:rPr lang="ru-RU" altLang="ru-RU" sz="2000">
                <a:solidFill>
                  <a:srgbClr val="003300"/>
                </a:solidFill>
              </a:rPr>
              <a:t>“Упорно трудиться - хорошо”, “Быть богатым лучше, чем бедным” и т.д. Ценности, как и другие индивидуальные черты, приобретаются посредством обучения в школе, семье, религиозных учреждениях организациях и при других социальных контактах.</a:t>
            </a:r>
          </a:p>
          <a:p>
            <a:pPr algn="just"/>
            <a:r>
              <a:rPr lang="ru-RU" altLang="ru-RU" sz="2000">
                <a:solidFill>
                  <a:srgbClr val="003300"/>
                </a:solidFill>
              </a:rPr>
              <a:t> </a:t>
            </a:r>
          </a:p>
          <a:p>
            <a:pPr algn="just"/>
            <a:r>
              <a:rPr lang="ru-RU" altLang="ru-RU" sz="2000">
                <a:solidFill>
                  <a:srgbClr val="003300"/>
                </a:solidFill>
              </a:rPr>
              <a:t>Организации и их руководители имеют ценности, существующие в культуре общества. Ценности руководителей высшего звена ощущаются во всей организации и отражаются в ее целях и политике. Каждая организация сознательно или бессознательно устанавливает собственную </a:t>
            </a:r>
            <a:r>
              <a:rPr lang="ru-RU" altLang="ru-RU" sz="2000" b="1">
                <a:solidFill>
                  <a:srgbClr val="669900"/>
                </a:solidFill>
              </a:rPr>
              <a:t>систему ценностей</a:t>
            </a:r>
            <a:r>
              <a:rPr lang="ru-RU" altLang="ru-RU" sz="2000">
                <a:solidFill>
                  <a:srgbClr val="003300"/>
                </a:solidFill>
              </a:rPr>
              <a:t>. Она составляет культуру или нравственный облик организации, собственную мораль, обычаи и т.п. При переходе на новое место работы приходится приспосабливаться к  ценностям новой организации.</a:t>
            </a:r>
          </a:p>
        </p:txBody>
      </p:sp>
      <p:sp>
        <p:nvSpPr>
          <p:cNvPr id="100355"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0356"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3AD32DB-D6C7-4385-BE50-B02AA92EA4F2}" type="slidenum">
              <a:rPr lang="ru-RU" altLang="ru-RU" sz="800" smtClean="0">
                <a:solidFill>
                  <a:srgbClr val="003300"/>
                </a:solidFill>
                <a:latin typeface="Arial" charset="0"/>
                <a:cs typeface="Arial" charset="0"/>
              </a:rPr>
              <a:pPr fontAlgn="base">
                <a:spcBef>
                  <a:spcPct val="0"/>
                </a:spcBef>
                <a:spcAft>
                  <a:spcPct val="0"/>
                </a:spcAft>
              </a:pPr>
              <a:t>97</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Box 1"/>
          <p:cNvSpPr txBox="1">
            <a:spLocks noChangeArrowheads="1"/>
          </p:cNvSpPr>
          <p:nvPr/>
        </p:nvSpPr>
        <p:spPr bwMode="auto">
          <a:xfrm>
            <a:off x="23813" y="115888"/>
            <a:ext cx="9120187" cy="2862262"/>
          </a:xfrm>
          <a:prstGeom prst="rect">
            <a:avLst/>
          </a:prstGeom>
          <a:noFill/>
          <a:ln w="9525">
            <a:noFill/>
            <a:miter lim="800000"/>
            <a:headEnd/>
            <a:tailEnd/>
          </a:ln>
        </p:spPr>
        <p:txBody>
          <a:bodyPr>
            <a:spAutoFit/>
          </a:bodyPr>
          <a:lstStyle/>
          <a:p>
            <a:pPr algn="just"/>
            <a:r>
              <a:rPr lang="ru-RU" altLang="ru-RU" sz="2000">
                <a:solidFill>
                  <a:srgbClr val="003300"/>
                </a:solidFill>
              </a:rPr>
              <a:t>Отдельная личность имеет устойчивый набор характерных черт, шаблон поведения.  Однако, поведение человека меняется в зависимости от ситуации. Ситуация оказывает большее влияние на поведение человека нежели свойства личности. Поэтому необходимо создавать такую окружающую обстановку на работе, которая обеспечит желательный для организации тип поведения. Для достижения целей необходимо использовать людей, имеющих черты, необходимые для выполнения данной работы, и создавать рабочую среду, способствующую поддержанию этих черт.</a:t>
            </a:r>
          </a:p>
        </p:txBody>
      </p:sp>
      <p:sp>
        <p:nvSpPr>
          <p:cNvPr id="101379" name="Прямоугольник 2"/>
          <p:cNvSpPr>
            <a:spLocks noChangeArrowheads="1"/>
          </p:cNvSpPr>
          <p:nvPr/>
        </p:nvSpPr>
        <p:spPr bwMode="auto">
          <a:xfrm>
            <a:off x="107950" y="5716588"/>
            <a:ext cx="8856663" cy="1077912"/>
          </a:xfrm>
          <a:prstGeom prst="rect">
            <a:avLst/>
          </a:prstGeom>
          <a:noFill/>
          <a:ln w="9525">
            <a:noFill/>
            <a:miter lim="800000"/>
            <a:headEnd/>
            <a:tailEnd/>
          </a:ln>
        </p:spPr>
        <p:txBody>
          <a:bodyPr>
            <a:spAutoFit/>
          </a:bodyPr>
          <a:lstStyle/>
          <a:p>
            <a:pPr algn="just"/>
            <a:r>
              <a:rPr lang="ru-RU" altLang="ru-RU" sz="2400" b="1" i="1" u="sng">
                <a:solidFill>
                  <a:srgbClr val="669900"/>
                </a:solidFill>
              </a:rPr>
              <a:t>Рабочая среда</a:t>
            </a:r>
            <a:r>
              <a:rPr lang="ru-RU" altLang="ru-RU" sz="2400" b="1" i="1">
                <a:solidFill>
                  <a:srgbClr val="669900"/>
                </a:solidFill>
              </a:rPr>
              <a:t> </a:t>
            </a:r>
            <a:r>
              <a:rPr lang="en-US" altLang="ru-RU" sz="2400" b="1" i="1">
                <a:solidFill>
                  <a:srgbClr val="669900"/>
                </a:solidFill>
              </a:rPr>
              <a:t> </a:t>
            </a:r>
            <a:r>
              <a:rPr lang="ru-RU" altLang="ru-RU" sz="2000">
                <a:solidFill>
                  <a:srgbClr val="003300"/>
                </a:solidFill>
              </a:rPr>
              <a:t>- совокупность внутренних переменных, которые с помощью процесса управления модифицированы и приспособлены к потребностям организации.</a:t>
            </a:r>
          </a:p>
        </p:txBody>
      </p:sp>
      <p:sp>
        <p:nvSpPr>
          <p:cNvPr id="101380" name="Прямоугольник 3"/>
          <p:cNvSpPr>
            <a:spLocks noChangeArrowheads="1"/>
          </p:cNvSpPr>
          <p:nvPr/>
        </p:nvSpPr>
        <p:spPr bwMode="auto">
          <a:xfrm>
            <a:off x="250825" y="3141663"/>
            <a:ext cx="8642350" cy="2400300"/>
          </a:xfrm>
          <a:prstGeom prst="rect">
            <a:avLst/>
          </a:prstGeom>
          <a:noFill/>
          <a:ln w="9525">
            <a:solidFill>
              <a:srgbClr val="99CC00"/>
            </a:solidFill>
            <a:prstDash val="lgDash"/>
            <a:miter lim="800000"/>
            <a:headEnd/>
            <a:tailEnd/>
          </a:ln>
        </p:spPr>
        <p:txBody>
          <a:bodyPr>
            <a:spAutoFit/>
          </a:bodyPr>
          <a:lstStyle/>
          <a:p>
            <a:pPr algn="ctr"/>
            <a:r>
              <a:rPr lang="ru-RU" altLang="ru-RU" sz="2000" i="1">
                <a:solidFill>
                  <a:srgbClr val="003300"/>
                </a:solidFill>
              </a:rPr>
              <a:t>Если организация стремится к тому, чтобы ее продавцы были напористы и конкурентоспособны, но вели бы себя честно с покупателями, то они должны стимулировать морально и материально именно эти качества и наказывать нечестность.</a:t>
            </a:r>
            <a:endParaRPr lang="ru-RU" altLang="ru-RU" sz="2000">
              <a:solidFill>
                <a:srgbClr val="003300"/>
              </a:solidFill>
            </a:endParaRPr>
          </a:p>
          <a:p>
            <a:pPr algn="ctr"/>
            <a:r>
              <a:rPr lang="ru-RU" altLang="ru-RU" sz="1000" i="1">
                <a:solidFill>
                  <a:srgbClr val="003300"/>
                </a:solidFill>
              </a:rPr>
              <a:t> </a:t>
            </a:r>
            <a:endParaRPr lang="ru-RU" altLang="ru-RU" sz="1000">
              <a:solidFill>
                <a:srgbClr val="003300"/>
              </a:solidFill>
            </a:endParaRPr>
          </a:p>
          <a:p>
            <a:pPr algn="ctr"/>
            <a:r>
              <a:rPr lang="ru-RU" altLang="ru-RU" sz="2000" i="1">
                <a:solidFill>
                  <a:srgbClr val="003300"/>
                </a:solidFill>
              </a:rPr>
              <a:t>Человек, имеющий высокие амбиции, самоуверенность и решительность, добьется мало в среде, где слабо поддерживают инициативу и вводят различные ограничения в работе.</a:t>
            </a:r>
            <a:endParaRPr lang="ru-RU" altLang="ru-RU" sz="2000">
              <a:solidFill>
                <a:srgbClr val="003300"/>
              </a:solidFill>
            </a:endParaRPr>
          </a:p>
        </p:txBody>
      </p:sp>
      <p:sp>
        <p:nvSpPr>
          <p:cNvPr id="101381"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1382"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C4ADC962-03CF-4627-8F60-FF900931E83B}" type="slidenum">
              <a:rPr lang="ru-RU" altLang="ru-RU" sz="800" smtClean="0">
                <a:solidFill>
                  <a:srgbClr val="003300"/>
                </a:solidFill>
                <a:latin typeface="Arial" charset="0"/>
                <a:cs typeface="Arial" charset="0"/>
              </a:rPr>
              <a:pPr fontAlgn="base">
                <a:spcBef>
                  <a:spcPct val="0"/>
                </a:spcBef>
                <a:spcAft>
                  <a:spcPct val="0"/>
                </a:spcAft>
              </a:pPr>
              <a:t>98</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Box 1"/>
          <p:cNvSpPr txBox="1">
            <a:spLocks noChangeArrowheads="1"/>
          </p:cNvSpPr>
          <p:nvPr/>
        </p:nvSpPr>
        <p:spPr bwMode="auto">
          <a:xfrm>
            <a:off x="-15875" y="0"/>
            <a:ext cx="9159875" cy="6556375"/>
          </a:xfrm>
          <a:prstGeom prst="rect">
            <a:avLst/>
          </a:prstGeom>
          <a:noFill/>
          <a:ln w="9525">
            <a:noFill/>
            <a:miter lim="800000"/>
            <a:headEnd/>
            <a:tailEnd/>
          </a:ln>
        </p:spPr>
        <p:txBody>
          <a:bodyPr>
            <a:spAutoFit/>
          </a:bodyPr>
          <a:lstStyle/>
          <a:p>
            <a:r>
              <a:rPr lang="ru-RU" altLang="ru-RU" sz="2200" b="1">
                <a:solidFill>
                  <a:srgbClr val="336600"/>
                </a:solidFill>
              </a:rPr>
              <a:t>ГРУППЫ </a:t>
            </a:r>
            <a:r>
              <a:rPr lang="ru-RU" altLang="ru-RU" sz="2200">
                <a:solidFill>
                  <a:srgbClr val="003300"/>
                </a:solidFill>
              </a:rPr>
              <a:t> оказывают влияние на поведение человека. </a:t>
            </a:r>
          </a:p>
          <a:p>
            <a:endParaRPr lang="ru-RU" altLang="ru-RU" sz="1200">
              <a:solidFill>
                <a:srgbClr val="003300"/>
              </a:solidFill>
            </a:endParaRPr>
          </a:p>
          <a:p>
            <a:pPr algn="just"/>
            <a:r>
              <a:rPr lang="ru-RU" altLang="ru-RU" sz="2200">
                <a:solidFill>
                  <a:srgbClr val="003300"/>
                </a:solidFill>
              </a:rPr>
              <a:t>Благодаря многочисленным возможностям социального взаимодействия группы формируются спонтанно. Сама организация представляет группу. Члены группы формируют разделяемые ими установки, ценности и ожидания, нормы поведения. </a:t>
            </a:r>
            <a:endParaRPr lang="en-US" altLang="ru-RU" sz="2200">
              <a:solidFill>
                <a:srgbClr val="003300"/>
              </a:solidFill>
            </a:endParaRPr>
          </a:p>
          <a:p>
            <a:pPr algn="just"/>
            <a:endParaRPr lang="en-US" altLang="ru-RU" sz="2200">
              <a:solidFill>
                <a:srgbClr val="003300"/>
              </a:solidFill>
            </a:endParaRPr>
          </a:p>
          <a:p>
            <a:pPr algn="just"/>
            <a:r>
              <a:rPr lang="ru-RU" altLang="ru-RU" sz="2200" b="1" i="1" u="sng">
                <a:solidFill>
                  <a:srgbClr val="336600"/>
                </a:solidFill>
              </a:rPr>
              <a:t>Норма поведения</a:t>
            </a:r>
            <a:r>
              <a:rPr lang="ru-RU" altLang="ru-RU" sz="2200" b="1" i="1">
                <a:solidFill>
                  <a:srgbClr val="336600"/>
                </a:solidFill>
              </a:rPr>
              <a:t> </a:t>
            </a:r>
            <a:r>
              <a:rPr lang="ru-RU" altLang="ru-RU" sz="2200">
                <a:solidFill>
                  <a:srgbClr val="003300"/>
                </a:solidFill>
              </a:rPr>
              <a:t>- стандарт, признаваемый приемлемым в данных условиях. </a:t>
            </a:r>
            <a:endParaRPr lang="en-US" altLang="ru-RU" sz="2200">
              <a:solidFill>
                <a:srgbClr val="003300"/>
              </a:solidFill>
            </a:endParaRPr>
          </a:p>
          <a:p>
            <a:pPr algn="just"/>
            <a:endParaRPr lang="en-US" altLang="ru-RU" sz="2200">
              <a:solidFill>
                <a:srgbClr val="003300"/>
              </a:solidFill>
            </a:endParaRPr>
          </a:p>
          <a:p>
            <a:pPr algn="just"/>
            <a:r>
              <a:rPr lang="ru-RU" altLang="ru-RU" sz="2200">
                <a:solidFill>
                  <a:srgbClr val="003300"/>
                </a:solidFill>
              </a:rPr>
              <a:t>Чем больше человек ценит принадлежность к группе, тем больше его поведение будет совпадать с групповыми нормами. Они могут способствовать или мешать достижению целей формальной организации.  Достижению целей способствуют высокая ценность коллективизма внутри организации, поддержание открытости в общении. </a:t>
            </a:r>
            <a:endParaRPr lang="en-US" altLang="ru-RU" sz="2200">
              <a:solidFill>
                <a:srgbClr val="003300"/>
              </a:solidFill>
            </a:endParaRPr>
          </a:p>
          <a:p>
            <a:pPr algn="just"/>
            <a:endParaRPr lang="en-US" altLang="ru-RU" sz="1200">
              <a:solidFill>
                <a:srgbClr val="003300"/>
              </a:solidFill>
            </a:endParaRPr>
          </a:p>
          <a:p>
            <a:pPr algn="just"/>
            <a:r>
              <a:rPr lang="ru-RU" altLang="ru-RU" sz="2200" i="1">
                <a:solidFill>
                  <a:srgbClr val="003300"/>
                </a:solidFill>
              </a:rPr>
              <a:t>Норма поведения, мешающая достижению целей - считать всякого, кто производит больше запланированного количества  выскочкой.</a:t>
            </a:r>
          </a:p>
        </p:txBody>
      </p:sp>
      <p:sp>
        <p:nvSpPr>
          <p:cNvPr id="102403" name="Прямоугольник 9"/>
          <p:cNvSpPr>
            <a:spLocks noChangeArrowheads="1"/>
          </p:cNvSpPr>
          <p:nvPr/>
        </p:nvSpPr>
        <p:spPr bwMode="auto">
          <a:xfrm>
            <a:off x="7927975" y="6578600"/>
            <a:ext cx="1216025" cy="215900"/>
          </a:xfrm>
          <a:prstGeom prst="rect">
            <a:avLst/>
          </a:prstGeom>
          <a:noFill/>
          <a:ln w="9525">
            <a:noFill/>
            <a:miter lim="800000"/>
            <a:headEnd/>
            <a:tailEnd/>
          </a:ln>
        </p:spPr>
        <p:txBody>
          <a:bodyPr wrap="none">
            <a:spAutoFit/>
          </a:bodyPr>
          <a:lstStyle/>
          <a:p>
            <a:r>
              <a:rPr lang="ru-RU" altLang="ru-RU" sz="800">
                <a:solidFill>
                  <a:srgbClr val="003300"/>
                </a:solidFill>
              </a:rPr>
              <a:t>В. Г. Рождественский</a:t>
            </a:r>
          </a:p>
        </p:txBody>
      </p:sp>
      <p:sp>
        <p:nvSpPr>
          <p:cNvPr id="102404" name="Номер слайда 10"/>
          <p:cNvSpPr>
            <a:spLocks noGrp="1"/>
          </p:cNvSpPr>
          <p:nvPr>
            <p:ph type="sldNum" sz="quarter" idx="12"/>
          </p:nvPr>
        </p:nvSpPr>
        <p:spPr bwMode="auto">
          <a:xfrm>
            <a:off x="8748713" y="6348413"/>
            <a:ext cx="393700" cy="3048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7E78AD2-6346-4B18-A1EA-8FFCDA249EA9}" type="slidenum">
              <a:rPr lang="ru-RU" altLang="ru-RU" sz="800" smtClean="0">
                <a:solidFill>
                  <a:srgbClr val="003300"/>
                </a:solidFill>
                <a:latin typeface="Arial" charset="0"/>
                <a:cs typeface="Arial" charset="0"/>
              </a:rPr>
              <a:pPr fontAlgn="base">
                <a:spcBef>
                  <a:spcPct val="0"/>
                </a:spcBef>
                <a:spcAft>
                  <a:spcPct val="0"/>
                </a:spcAft>
              </a:pPr>
              <a:t>99</a:t>
            </a:fld>
            <a:endParaRPr lang="ru-RU" altLang="ru-RU" sz="800" smtClean="0">
              <a:solidFill>
                <a:srgbClr val="003300"/>
              </a:solidFill>
              <a:latin typeface="Arial" charset="0"/>
              <a:cs typeface="Arial" charset="0"/>
            </a:endParaRPr>
          </a:p>
        </p:txBody>
      </p:sp>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1945</TotalTime>
  <Words>12262</Words>
  <Application>Microsoft Office PowerPoint</Application>
  <PresentationFormat>Экран (4:3)</PresentationFormat>
  <Paragraphs>2163</Paragraphs>
  <Slides>158</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158</vt:i4>
      </vt:variant>
    </vt:vector>
  </HeadingPairs>
  <TitlesOfParts>
    <vt:vector size="15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Виктор</dc:creator>
  <cp:lastModifiedBy>User</cp:lastModifiedBy>
  <cp:revision>283</cp:revision>
  <dcterms:modified xsi:type="dcterms:W3CDTF">2021-01-16T15:59:49Z</dcterms:modified>
</cp:coreProperties>
</file>