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348" r:id="rId3"/>
    <p:sldId id="258" r:id="rId4"/>
    <p:sldId id="259" r:id="rId5"/>
    <p:sldId id="265" r:id="rId6"/>
    <p:sldId id="277" r:id="rId7"/>
    <p:sldId id="279" r:id="rId8"/>
    <p:sldId id="266" r:id="rId9"/>
    <p:sldId id="267" r:id="rId10"/>
    <p:sldId id="280" r:id="rId11"/>
    <p:sldId id="282" r:id="rId12"/>
    <p:sldId id="283" r:id="rId13"/>
    <p:sldId id="284" r:id="rId14"/>
    <p:sldId id="287" r:id="rId15"/>
    <p:sldId id="288" r:id="rId16"/>
    <p:sldId id="290" r:id="rId17"/>
    <p:sldId id="296" r:id="rId18"/>
    <p:sldId id="295" r:id="rId19"/>
    <p:sldId id="297" r:id="rId20"/>
    <p:sldId id="298" r:id="rId21"/>
    <p:sldId id="300" r:id="rId22"/>
    <p:sldId id="313" r:id="rId23"/>
    <p:sldId id="314" r:id="rId24"/>
    <p:sldId id="310" r:id="rId25"/>
    <p:sldId id="315" r:id="rId26"/>
    <p:sldId id="316" r:id="rId27"/>
    <p:sldId id="332" r:id="rId28"/>
    <p:sldId id="330" r:id="rId29"/>
    <p:sldId id="331" r:id="rId30"/>
    <p:sldId id="340" r:id="rId31"/>
    <p:sldId id="338" r:id="rId32"/>
    <p:sldId id="344" r:id="rId33"/>
    <p:sldId id="347" r:id="rId34"/>
    <p:sldId id="350" r:id="rId35"/>
    <p:sldId id="349" r:id="rId36"/>
    <p:sldId id="342" r:id="rId37"/>
    <p:sldId id="34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3" d="100"/>
          <a:sy n="103" d="100"/>
        </p:scale>
        <p:origin x="-120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62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2DF97D-A50F-4549-B2B8-8ECF34ADF1B2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443D12-BAB6-45C2-AED6-E62AF1C818C9}">
      <dgm:prSet phldrT="[Текст]" phldr="1"/>
      <dgm:spPr/>
      <dgm:t>
        <a:bodyPr/>
        <a:lstStyle/>
        <a:p>
          <a:endParaRPr lang="ru-RU" dirty="0"/>
        </a:p>
      </dgm:t>
    </dgm:pt>
    <dgm:pt modelId="{8CDC5FE2-1017-4BF9-966E-855464EF89BA}" type="parTrans" cxnId="{F40B24AA-E9F2-4B4F-9A24-4992F297720F}">
      <dgm:prSet/>
      <dgm:spPr/>
      <dgm:t>
        <a:bodyPr/>
        <a:lstStyle/>
        <a:p>
          <a:endParaRPr lang="ru-RU"/>
        </a:p>
      </dgm:t>
    </dgm:pt>
    <dgm:pt modelId="{475B268B-A7CC-46F3-9161-B70E7A585762}" type="sibTrans" cxnId="{F40B24AA-E9F2-4B4F-9A24-4992F297720F}">
      <dgm:prSet/>
      <dgm:spPr/>
      <dgm:t>
        <a:bodyPr/>
        <a:lstStyle/>
        <a:p>
          <a:endParaRPr lang="ru-RU"/>
        </a:p>
      </dgm:t>
    </dgm:pt>
    <dgm:pt modelId="{419DA7C7-B66A-4070-B4B6-C756F6CD1898}">
      <dgm:prSet phldrT="[Текст]" custT="1"/>
      <dgm:spPr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sz="4200" b="1" dirty="0" smtClean="0"/>
            <a:t>Наращивание </a:t>
          </a:r>
          <a:r>
            <a:rPr lang="ru-RU" sz="4000" dirty="0" smtClean="0"/>
            <a:t>(удлинение товарной линии)</a:t>
          </a:r>
          <a:endParaRPr lang="ru-RU" sz="4000" dirty="0"/>
        </a:p>
      </dgm:t>
    </dgm:pt>
    <dgm:pt modelId="{89AE957D-7FD1-49B8-B2D3-773EC755FBB1}" type="parTrans" cxnId="{A58E8F19-4986-4D56-9B31-C06F870DA2D6}">
      <dgm:prSet/>
      <dgm:spPr/>
      <dgm:t>
        <a:bodyPr/>
        <a:lstStyle/>
        <a:p>
          <a:endParaRPr lang="ru-RU"/>
        </a:p>
      </dgm:t>
    </dgm:pt>
    <dgm:pt modelId="{AD84E5D7-2C40-4E17-A4D4-3D9485C3C143}" type="sibTrans" cxnId="{A58E8F19-4986-4D56-9B31-C06F870DA2D6}">
      <dgm:prSet/>
      <dgm:spPr/>
      <dgm:t>
        <a:bodyPr/>
        <a:lstStyle/>
        <a:p>
          <a:endParaRPr lang="ru-RU"/>
        </a:p>
      </dgm:t>
    </dgm:pt>
    <dgm:pt modelId="{0FAB79A1-C06B-42C3-BE87-F88B2EFB4EDD}">
      <dgm:prSet phldrT="[Текст]" custT="1"/>
      <dgm:spPr/>
      <dgm:t>
        <a:bodyPr/>
        <a:lstStyle/>
        <a:p>
          <a:r>
            <a:rPr lang="ru-RU" sz="3400" b="1" dirty="0" smtClean="0"/>
            <a:t>Управление ассортиментом</a:t>
          </a:r>
          <a:endParaRPr lang="ru-RU" sz="3400" b="1" dirty="0"/>
        </a:p>
      </dgm:t>
    </dgm:pt>
    <dgm:pt modelId="{2F4362F7-1657-4C0A-90AB-2D0D9B499033}" type="parTrans" cxnId="{2DF421F4-78AE-4B67-8EA5-14C73F08EA45}">
      <dgm:prSet/>
      <dgm:spPr/>
      <dgm:t>
        <a:bodyPr/>
        <a:lstStyle/>
        <a:p>
          <a:endParaRPr lang="ru-RU"/>
        </a:p>
      </dgm:t>
    </dgm:pt>
    <dgm:pt modelId="{E18F7221-ED6E-4C39-B1D7-52C8B6BB2008}" type="sibTrans" cxnId="{2DF421F4-78AE-4B67-8EA5-14C73F08EA45}">
      <dgm:prSet/>
      <dgm:spPr/>
      <dgm:t>
        <a:bodyPr/>
        <a:lstStyle/>
        <a:p>
          <a:endParaRPr lang="ru-RU"/>
        </a:p>
      </dgm:t>
    </dgm:pt>
    <dgm:pt modelId="{08C8EFCE-7E6D-4BB9-9C24-8ABF4174AD9A}">
      <dgm:prSet phldrT="[Текст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dirty="0" smtClean="0"/>
            <a:t>Насыщение</a:t>
          </a:r>
          <a:r>
            <a:rPr lang="ru-RU" dirty="0" smtClean="0"/>
            <a:t> (наполнение товарной линии)</a:t>
          </a:r>
          <a:endParaRPr lang="ru-RU" dirty="0"/>
        </a:p>
      </dgm:t>
    </dgm:pt>
    <dgm:pt modelId="{3DAD4976-7E65-4132-A4B7-716FA4ACF98D}" type="parTrans" cxnId="{87367D5C-3E48-4DC4-9403-A0A81989D26F}">
      <dgm:prSet/>
      <dgm:spPr/>
      <dgm:t>
        <a:bodyPr/>
        <a:lstStyle/>
        <a:p>
          <a:endParaRPr lang="ru-RU"/>
        </a:p>
      </dgm:t>
    </dgm:pt>
    <dgm:pt modelId="{EC1DBEAF-BB91-4DF8-9D08-E9906C7E2F24}" type="sibTrans" cxnId="{87367D5C-3E48-4DC4-9403-A0A81989D26F}">
      <dgm:prSet/>
      <dgm:spPr/>
      <dgm:t>
        <a:bodyPr/>
        <a:lstStyle/>
        <a:p>
          <a:endParaRPr lang="ru-RU"/>
        </a:p>
      </dgm:t>
    </dgm:pt>
    <dgm:pt modelId="{D95B483E-052B-4776-8F82-950FFEFD8B67}" type="pres">
      <dgm:prSet presAssocID="{B22DF97D-A50F-4549-B2B8-8ECF34ADF1B2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6D71990-21B7-4CA8-AFAE-900B767EADD1}" type="pres">
      <dgm:prSet presAssocID="{01443D12-BAB6-45C2-AED6-E62AF1C818C9}" presName="linNode" presStyleCnt="0"/>
      <dgm:spPr/>
    </dgm:pt>
    <dgm:pt modelId="{9F3BF63F-C72E-4F77-8E47-6426C2E25778}" type="pres">
      <dgm:prSet presAssocID="{01443D12-BAB6-45C2-AED6-E62AF1C818C9}" presName="parentShp" presStyleLbl="node1" presStyleIdx="0" presStyleCnt="2" custLinFactNeighborX="-652" custLinFactNeighborY="422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ABA6EE-B1F1-4D94-B3F2-7B6FA411DA8D}" type="pres">
      <dgm:prSet presAssocID="{01443D12-BAB6-45C2-AED6-E62AF1C818C9}" presName="childShp" presStyleLbl="bgAccFollowNode1" presStyleIdx="0" presStyleCnt="2" custScaleY="1184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835F45-E05D-4CD9-9CCE-2308DA3B7A37}" type="pres">
      <dgm:prSet presAssocID="{475B268B-A7CC-46F3-9161-B70E7A585762}" presName="spacing" presStyleCnt="0"/>
      <dgm:spPr/>
    </dgm:pt>
    <dgm:pt modelId="{D114FB0A-C860-4C03-8044-E722DB8D3CEA}" type="pres">
      <dgm:prSet presAssocID="{0FAB79A1-C06B-42C3-BE87-F88B2EFB4EDD}" presName="linNode" presStyleCnt="0"/>
      <dgm:spPr/>
    </dgm:pt>
    <dgm:pt modelId="{DADC10E2-56E9-4C66-B7D4-8FC552E8D6A2}" type="pres">
      <dgm:prSet presAssocID="{0FAB79A1-C06B-42C3-BE87-F88B2EFB4EDD}" presName="parentShp" presStyleLbl="node1" presStyleIdx="1" presStyleCnt="2" custScaleY="147039" custLinFactNeighborX="-81" custLinFactNeighborY="-777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215948-D001-450A-99D7-039C3B1B54A5}" type="pres">
      <dgm:prSet presAssocID="{0FAB79A1-C06B-42C3-BE87-F88B2EFB4EDD}" presName="childShp" presStyleLbl="bgAccFollowNode1" presStyleIdx="1" presStyleCnt="2" custScaleY="132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F421F4-78AE-4B67-8EA5-14C73F08EA45}" srcId="{B22DF97D-A50F-4549-B2B8-8ECF34ADF1B2}" destId="{0FAB79A1-C06B-42C3-BE87-F88B2EFB4EDD}" srcOrd="1" destOrd="0" parTransId="{2F4362F7-1657-4C0A-90AB-2D0D9B499033}" sibTransId="{E18F7221-ED6E-4C39-B1D7-52C8B6BB2008}"/>
    <dgm:cxn modelId="{87367D5C-3E48-4DC4-9403-A0A81989D26F}" srcId="{0FAB79A1-C06B-42C3-BE87-F88B2EFB4EDD}" destId="{08C8EFCE-7E6D-4BB9-9C24-8ABF4174AD9A}" srcOrd="0" destOrd="0" parTransId="{3DAD4976-7E65-4132-A4B7-716FA4ACF98D}" sibTransId="{EC1DBEAF-BB91-4DF8-9D08-E9906C7E2F24}"/>
    <dgm:cxn modelId="{4FA08C77-3056-4E3D-9F20-913BDD777945}" type="presOf" srcId="{0FAB79A1-C06B-42C3-BE87-F88B2EFB4EDD}" destId="{DADC10E2-56E9-4C66-B7D4-8FC552E8D6A2}" srcOrd="0" destOrd="0" presId="urn:microsoft.com/office/officeart/2005/8/layout/vList6"/>
    <dgm:cxn modelId="{A58E8F19-4986-4D56-9B31-C06F870DA2D6}" srcId="{01443D12-BAB6-45C2-AED6-E62AF1C818C9}" destId="{419DA7C7-B66A-4070-B4B6-C756F6CD1898}" srcOrd="0" destOrd="0" parTransId="{89AE957D-7FD1-49B8-B2D3-773EC755FBB1}" sibTransId="{AD84E5D7-2C40-4E17-A4D4-3D9485C3C143}"/>
    <dgm:cxn modelId="{F40B24AA-E9F2-4B4F-9A24-4992F297720F}" srcId="{B22DF97D-A50F-4549-B2B8-8ECF34ADF1B2}" destId="{01443D12-BAB6-45C2-AED6-E62AF1C818C9}" srcOrd="0" destOrd="0" parTransId="{8CDC5FE2-1017-4BF9-966E-855464EF89BA}" sibTransId="{475B268B-A7CC-46F3-9161-B70E7A585762}"/>
    <dgm:cxn modelId="{3DB68976-A9A7-42C6-BD05-786557AB3A8B}" type="presOf" srcId="{08C8EFCE-7E6D-4BB9-9C24-8ABF4174AD9A}" destId="{CB215948-D001-450A-99D7-039C3B1B54A5}" srcOrd="0" destOrd="0" presId="urn:microsoft.com/office/officeart/2005/8/layout/vList6"/>
    <dgm:cxn modelId="{5C788A12-BCA7-4559-BA89-F5DD3F7E0538}" type="presOf" srcId="{419DA7C7-B66A-4070-B4B6-C756F6CD1898}" destId="{BFABA6EE-B1F1-4D94-B3F2-7B6FA411DA8D}" srcOrd="0" destOrd="0" presId="urn:microsoft.com/office/officeart/2005/8/layout/vList6"/>
    <dgm:cxn modelId="{1A32612D-ADF6-4E0E-AF28-5BB727A6D8A6}" type="presOf" srcId="{01443D12-BAB6-45C2-AED6-E62AF1C818C9}" destId="{9F3BF63F-C72E-4F77-8E47-6426C2E25778}" srcOrd="0" destOrd="0" presId="urn:microsoft.com/office/officeart/2005/8/layout/vList6"/>
    <dgm:cxn modelId="{44F42D9D-65EE-48D1-B8E3-5B5DD0D2EAD1}" type="presOf" srcId="{B22DF97D-A50F-4549-B2B8-8ECF34ADF1B2}" destId="{D95B483E-052B-4776-8F82-950FFEFD8B67}" srcOrd="0" destOrd="0" presId="urn:microsoft.com/office/officeart/2005/8/layout/vList6"/>
    <dgm:cxn modelId="{017FF4AA-CFD1-4857-B0FC-BE8B12795A8E}" type="presParOf" srcId="{D95B483E-052B-4776-8F82-950FFEFD8B67}" destId="{26D71990-21B7-4CA8-AFAE-900B767EADD1}" srcOrd="0" destOrd="0" presId="urn:microsoft.com/office/officeart/2005/8/layout/vList6"/>
    <dgm:cxn modelId="{61758007-3BDC-455D-B6AD-65AB9BB90CB8}" type="presParOf" srcId="{26D71990-21B7-4CA8-AFAE-900B767EADD1}" destId="{9F3BF63F-C72E-4F77-8E47-6426C2E25778}" srcOrd="0" destOrd="0" presId="urn:microsoft.com/office/officeart/2005/8/layout/vList6"/>
    <dgm:cxn modelId="{37399CA3-20C5-4A8B-BC5F-B9D0471CD291}" type="presParOf" srcId="{26D71990-21B7-4CA8-AFAE-900B767EADD1}" destId="{BFABA6EE-B1F1-4D94-B3F2-7B6FA411DA8D}" srcOrd="1" destOrd="0" presId="urn:microsoft.com/office/officeart/2005/8/layout/vList6"/>
    <dgm:cxn modelId="{194EAE3F-112B-4D84-8166-D0209E69F491}" type="presParOf" srcId="{D95B483E-052B-4776-8F82-950FFEFD8B67}" destId="{2F835F45-E05D-4CD9-9CCE-2308DA3B7A37}" srcOrd="1" destOrd="0" presId="urn:microsoft.com/office/officeart/2005/8/layout/vList6"/>
    <dgm:cxn modelId="{12044BA0-2EC5-4271-BE6F-C2E61C62CB85}" type="presParOf" srcId="{D95B483E-052B-4776-8F82-950FFEFD8B67}" destId="{D114FB0A-C860-4C03-8044-E722DB8D3CEA}" srcOrd="2" destOrd="0" presId="urn:microsoft.com/office/officeart/2005/8/layout/vList6"/>
    <dgm:cxn modelId="{99777BC4-9D98-450A-9103-45EF0580464C}" type="presParOf" srcId="{D114FB0A-C860-4C03-8044-E722DB8D3CEA}" destId="{DADC10E2-56E9-4C66-B7D4-8FC552E8D6A2}" srcOrd="0" destOrd="0" presId="urn:microsoft.com/office/officeart/2005/8/layout/vList6"/>
    <dgm:cxn modelId="{BF60B967-F1DF-40B3-9541-D6ABECA43C3E}" type="presParOf" srcId="{D114FB0A-C860-4C03-8044-E722DB8D3CEA}" destId="{CB215948-D001-450A-99D7-039C3B1B54A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F65F43-89DC-4CF3-939E-CAA891926C49}" type="doc">
      <dgm:prSet loTypeId="urn:microsoft.com/office/officeart/2005/8/layout/vProcess5" loCatId="process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949CA9B3-C3A5-4796-8ADC-B4FCE9EC377C}">
      <dgm:prSet phldrT="[Текст]"/>
      <dgm:spPr/>
      <dgm:t>
        <a:bodyPr/>
        <a:lstStyle/>
        <a:p>
          <a:r>
            <a:rPr lang="ru-RU" b="1" dirty="0" smtClean="0"/>
            <a:t>1. Поиск идей</a:t>
          </a:r>
          <a:endParaRPr lang="ru-RU" b="1" dirty="0"/>
        </a:p>
      </dgm:t>
    </dgm:pt>
    <dgm:pt modelId="{D32B6166-181A-4262-9123-3DFD877B0AC3}" type="parTrans" cxnId="{7F37E65E-1485-457C-9078-7BC80550085D}">
      <dgm:prSet/>
      <dgm:spPr/>
      <dgm:t>
        <a:bodyPr/>
        <a:lstStyle/>
        <a:p>
          <a:endParaRPr lang="ru-RU"/>
        </a:p>
      </dgm:t>
    </dgm:pt>
    <dgm:pt modelId="{E1DF7169-1D6A-4596-8ED8-474B58B4E86B}" type="sibTrans" cxnId="{7F37E65E-1485-457C-9078-7BC80550085D}">
      <dgm:prSet/>
      <dgm:spPr/>
      <dgm:t>
        <a:bodyPr/>
        <a:lstStyle/>
        <a:p>
          <a:endParaRPr lang="ru-RU"/>
        </a:p>
      </dgm:t>
    </dgm:pt>
    <dgm:pt modelId="{CBA96654-D6EF-468F-BDAE-7635EA5CF7E3}">
      <dgm:prSet phldrT="[Текст]"/>
      <dgm:spPr/>
      <dgm:t>
        <a:bodyPr/>
        <a:lstStyle/>
        <a:p>
          <a:r>
            <a:rPr lang="ru-RU" b="1" dirty="0" smtClean="0"/>
            <a:t>2. Отбор идей</a:t>
          </a:r>
          <a:endParaRPr lang="ru-RU" b="1" dirty="0"/>
        </a:p>
      </dgm:t>
    </dgm:pt>
    <dgm:pt modelId="{637CD715-EF72-4832-A673-E1EE5103AD7F}" type="parTrans" cxnId="{3729010A-BE24-4EBC-AF96-D86448DACD82}">
      <dgm:prSet/>
      <dgm:spPr/>
      <dgm:t>
        <a:bodyPr/>
        <a:lstStyle/>
        <a:p>
          <a:endParaRPr lang="ru-RU"/>
        </a:p>
      </dgm:t>
    </dgm:pt>
    <dgm:pt modelId="{593F894E-9614-4E57-AE4C-0C8C825F5539}" type="sibTrans" cxnId="{3729010A-BE24-4EBC-AF96-D86448DACD82}">
      <dgm:prSet/>
      <dgm:spPr/>
      <dgm:t>
        <a:bodyPr/>
        <a:lstStyle/>
        <a:p>
          <a:endParaRPr lang="ru-RU"/>
        </a:p>
      </dgm:t>
    </dgm:pt>
    <dgm:pt modelId="{1A96F844-4BBA-42F0-A685-AA431EAB1B43}">
      <dgm:prSet phldrT="[Текст]"/>
      <dgm:spPr/>
      <dgm:t>
        <a:bodyPr/>
        <a:lstStyle/>
        <a:p>
          <a:r>
            <a:rPr lang="ru-RU" dirty="0" smtClean="0"/>
            <a:t>3</a:t>
          </a:r>
          <a:r>
            <a:rPr lang="ru-RU" b="1" dirty="0" smtClean="0"/>
            <a:t>. Разработка замысла товара</a:t>
          </a:r>
          <a:endParaRPr lang="ru-RU" b="1" dirty="0"/>
        </a:p>
      </dgm:t>
    </dgm:pt>
    <dgm:pt modelId="{7D764CE8-D540-40F4-AB4B-B7ADB1496D4B}" type="parTrans" cxnId="{7B7CCBE8-B432-4E31-859A-873AE090B547}">
      <dgm:prSet/>
      <dgm:spPr/>
      <dgm:t>
        <a:bodyPr/>
        <a:lstStyle/>
        <a:p>
          <a:endParaRPr lang="ru-RU"/>
        </a:p>
      </dgm:t>
    </dgm:pt>
    <dgm:pt modelId="{224B2CD7-E994-4A65-8653-AA08AE4D085E}" type="sibTrans" cxnId="{7B7CCBE8-B432-4E31-859A-873AE090B547}">
      <dgm:prSet/>
      <dgm:spPr/>
      <dgm:t>
        <a:bodyPr/>
        <a:lstStyle/>
        <a:p>
          <a:endParaRPr lang="ru-RU"/>
        </a:p>
      </dgm:t>
    </dgm:pt>
    <dgm:pt modelId="{A5B13300-CC6D-4599-97C5-7DE39684B640}" type="pres">
      <dgm:prSet presAssocID="{D1F65F43-89DC-4CF3-939E-CAA891926C4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227B07-4C28-4292-BDD5-3625D6B95396}" type="pres">
      <dgm:prSet presAssocID="{D1F65F43-89DC-4CF3-939E-CAA891926C49}" presName="dummyMaxCanvas" presStyleCnt="0">
        <dgm:presLayoutVars/>
      </dgm:prSet>
      <dgm:spPr/>
    </dgm:pt>
    <dgm:pt modelId="{67D1780B-7E48-42BF-87A7-C07CD3C1619C}" type="pres">
      <dgm:prSet presAssocID="{D1F65F43-89DC-4CF3-939E-CAA891926C49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F878E7-5E5B-4699-8142-17D377EF5B37}" type="pres">
      <dgm:prSet presAssocID="{D1F65F43-89DC-4CF3-939E-CAA891926C49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427E9B-5E16-42AB-9763-E211AC9F15F0}" type="pres">
      <dgm:prSet presAssocID="{D1F65F43-89DC-4CF3-939E-CAA891926C49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8214EB-F62E-48FF-BE38-9CCE89CA3755}" type="pres">
      <dgm:prSet presAssocID="{D1F65F43-89DC-4CF3-939E-CAA891926C49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BE9CEA-5F58-4E68-8F8A-6659D224B32D}" type="pres">
      <dgm:prSet presAssocID="{D1F65F43-89DC-4CF3-939E-CAA891926C49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754F49-DD14-4B56-9353-A9914A50B44D}" type="pres">
      <dgm:prSet presAssocID="{D1F65F43-89DC-4CF3-939E-CAA891926C49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1959B3-D7E0-43AD-894C-008068CE5D96}" type="pres">
      <dgm:prSet presAssocID="{D1F65F43-89DC-4CF3-939E-CAA891926C49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5F913A-FD5C-45E7-8B1C-65A29C618C5E}" type="pres">
      <dgm:prSet presAssocID="{D1F65F43-89DC-4CF3-939E-CAA891926C49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B90F9B-67CA-45A4-9B29-371220F334CB}" type="presOf" srcId="{593F894E-9614-4E57-AE4C-0C8C825F5539}" destId="{99BE9CEA-5F58-4E68-8F8A-6659D224B32D}" srcOrd="0" destOrd="0" presId="urn:microsoft.com/office/officeart/2005/8/layout/vProcess5"/>
    <dgm:cxn modelId="{D92012A2-350A-4592-A019-DF35D2B27654}" type="presOf" srcId="{D1F65F43-89DC-4CF3-939E-CAA891926C49}" destId="{A5B13300-CC6D-4599-97C5-7DE39684B640}" srcOrd="0" destOrd="0" presId="urn:microsoft.com/office/officeart/2005/8/layout/vProcess5"/>
    <dgm:cxn modelId="{3729010A-BE24-4EBC-AF96-D86448DACD82}" srcId="{D1F65F43-89DC-4CF3-939E-CAA891926C49}" destId="{CBA96654-D6EF-468F-BDAE-7635EA5CF7E3}" srcOrd="1" destOrd="0" parTransId="{637CD715-EF72-4832-A673-E1EE5103AD7F}" sibTransId="{593F894E-9614-4E57-AE4C-0C8C825F5539}"/>
    <dgm:cxn modelId="{1552F9D5-E6C3-4752-AE3E-E1C7645F2045}" type="presOf" srcId="{949CA9B3-C3A5-4796-8ADC-B4FCE9EC377C}" destId="{67D1780B-7E48-42BF-87A7-C07CD3C1619C}" srcOrd="0" destOrd="0" presId="urn:microsoft.com/office/officeart/2005/8/layout/vProcess5"/>
    <dgm:cxn modelId="{AC12EE36-A0FB-40CC-A32D-3F7F87F5DE6B}" type="presOf" srcId="{949CA9B3-C3A5-4796-8ADC-B4FCE9EC377C}" destId="{3D754F49-DD14-4B56-9353-A9914A50B44D}" srcOrd="1" destOrd="0" presId="urn:microsoft.com/office/officeart/2005/8/layout/vProcess5"/>
    <dgm:cxn modelId="{FA0FAA0A-DF4D-45E7-91BC-9554E73993AD}" type="presOf" srcId="{1A96F844-4BBA-42F0-A685-AA431EAB1B43}" destId="{04427E9B-5E16-42AB-9763-E211AC9F15F0}" srcOrd="0" destOrd="0" presId="urn:microsoft.com/office/officeart/2005/8/layout/vProcess5"/>
    <dgm:cxn modelId="{7B7CCBE8-B432-4E31-859A-873AE090B547}" srcId="{D1F65F43-89DC-4CF3-939E-CAA891926C49}" destId="{1A96F844-4BBA-42F0-A685-AA431EAB1B43}" srcOrd="2" destOrd="0" parTransId="{7D764CE8-D540-40F4-AB4B-B7ADB1496D4B}" sibTransId="{224B2CD7-E994-4A65-8653-AA08AE4D085E}"/>
    <dgm:cxn modelId="{1CEE805C-DDC1-4A09-B766-04329B36316B}" type="presOf" srcId="{CBA96654-D6EF-468F-BDAE-7635EA5CF7E3}" destId="{1AF878E7-5E5B-4699-8142-17D377EF5B37}" srcOrd="0" destOrd="0" presId="urn:microsoft.com/office/officeart/2005/8/layout/vProcess5"/>
    <dgm:cxn modelId="{127D3901-9440-4136-A5DA-A5C0BDF60DA0}" type="presOf" srcId="{CBA96654-D6EF-468F-BDAE-7635EA5CF7E3}" destId="{951959B3-D7E0-43AD-894C-008068CE5D96}" srcOrd="1" destOrd="0" presId="urn:microsoft.com/office/officeart/2005/8/layout/vProcess5"/>
    <dgm:cxn modelId="{63A772FB-BC92-4D91-9219-35D75FED69CE}" type="presOf" srcId="{E1DF7169-1D6A-4596-8ED8-474B58B4E86B}" destId="{DB8214EB-F62E-48FF-BE38-9CCE89CA3755}" srcOrd="0" destOrd="0" presId="urn:microsoft.com/office/officeart/2005/8/layout/vProcess5"/>
    <dgm:cxn modelId="{7F37E65E-1485-457C-9078-7BC80550085D}" srcId="{D1F65F43-89DC-4CF3-939E-CAA891926C49}" destId="{949CA9B3-C3A5-4796-8ADC-B4FCE9EC377C}" srcOrd="0" destOrd="0" parTransId="{D32B6166-181A-4262-9123-3DFD877B0AC3}" sibTransId="{E1DF7169-1D6A-4596-8ED8-474B58B4E86B}"/>
    <dgm:cxn modelId="{0BCC06BB-FB44-4DA3-9933-5B3DC507C5D8}" type="presOf" srcId="{1A96F844-4BBA-42F0-A685-AA431EAB1B43}" destId="{1A5F913A-FD5C-45E7-8B1C-65A29C618C5E}" srcOrd="1" destOrd="0" presId="urn:microsoft.com/office/officeart/2005/8/layout/vProcess5"/>
    <dgm:cxn modelId="{6ECC5CD6-544D-486D-A9FD-A8964EB819A2}" type="presParOf" srcId="{A5B13300-CC6D-4599-97C5-7DE39684B640}" destId="{C7227B07-4C28-4292-BDD5-3625D6B95396}" srcOrd="0" destOrd="0" presId="urn:microsoft.com/office/officeart/2005/8/layout/vProcess5"/>
    <dgm:cxn modelId="{5FB9BF17-98E0-47E8-BDB3-E1848928449F}" type="presParOf" srcId="{A5B13300-CC6D-4599-97C5-7DE39684B640}" destId="{67D1780B-7E48-42BF-87A7-C07CD3C1619C}" srcOrd="1" destOrd="0" presId="urn:microsoft.com/office/officeart/2005/8/layout/vProcess5"/>
    <dgm:cxn modelId="{35BE275F-5FE8-4F25-956F-4BD969C41BD7}" type="presParOf" srcId="{A5B13300-CC6D-4599-97C5-7DE39684B640}" destId="{1AF878E7-5E5B-4699-8142-17D377EF5B37}" srcOrd="2" destOrd="0" presId="urn:microsoft.com/office/officeart/2005/8/layout/vProcess5"/>
    <dgm:cxn modelId="{EBC18815-6B94-4C46-8442-3F26CC1C0C0B}" type="presParOf" srcId="{A5B13300-CC6D-4599-97C5-7DE39684B640}" destId="{04427E9B-5E16-42AB-9763-E211AC9F15F0}" srcOrd="3" destOrd="0" presId="urn:microsoft.com/office/officeart/2005/8/layout/vProcess5"/>
    <dgm:cxn modelId="{412B4D54-966F-44AD-A354-0AB43AC49220}" type="presParOf" srcId="{A5B13300-CC6D-4599-97C5-7DE39684B640}" destId="{DB8214EB-F62E-48FF-BE38-9CCE89CA3755}" srcOrd="4" destOrd="0" presId="urn:microsoft.com/office/officeart/2005/8/layout/vProcess5"/>
    <dgm:cxn modelId="{784D4CEA-C696-4462-9353-221B78B5CDD8}" type="presParOf" srcId="{A5B13300-CC6D-4599-97C5-7DE39684B640}" destId="{99BE9CEA-5F58-4E68-8F8A-6659D224B32D}" srcOrd="5" destOrd="0" presId="urn:microsoft.com/office/officeart/2005/8/layout/vProcess5"/>
    <dgm:cxn modelId="{134AE94D-B5B0-44F6-9990-87081A91F6B7}" type="presParOf" srcId="{A5B13300-CC6D-4599-97C5-7DE39684B640}" destId="{3D754F49-DD14-4B56-9353-A9914A50B44D}" srcOrd="6" destOrd="0" presId="urn:microsoft.com/office/officeart/2005/8/layout/vProcess5"/>
    <dgm:cxn modelId="{418F709F-5C2E-43E2-9AAF-94CC783D50FC}" type="presParOf" srcId="{A5B13300-CC6D-4599-97C5-7DE39684B640}" destId="{951959B3-D7E0-43AD-894C-008068CE5D96}" srcOrd="7" destOrd="0" presId="urn:microsoft.com/office/officeart/2005/8/layout/vProcess5"/>
    <dgm:cxn modelId="{7C5D2F60-4C32-404F-85CB-BABC7BBC1908}" type="presParOf" srcId="{A5B13300-CC6D-4599-97C5-7DE39684B640}" destId="{1A5F913A-FD5C-45E7-8B1C-65A29C618C5E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02CEF12-E983-47DD-A2FE-F469A59EB6E1}" type="doc">
      <dgm:prSet loTypeId="urn:microsoft.com/office/officeart/2005/8/layout/vProcess5" loCatId="process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C54D587C-8A23-48C2-9F17-0727629E3E69}">
      <dgm:prSet phldrT="[Текст]" custT="1"/>
      <dgm:spPr/>
      <dgm:t>
        <a:bodyPr/>
        <a:lstStyle/>
        <a:p>
          <a:r>
            <a:rPr lang="ru-RU" sz="4400" b="1" dirty="0" smtClean="0"/>
            <a:t>4. Разработка стратегии маркетинга</a:t>
          </a:r>
          <a:endParaRPr lang="ru-RU" sz="4400" b="1" dirty="0"/>
        </a:p>
      </dgm:t>
    </dgm:pt>
    <dgm:pt modelId="{F8E82CBC-C766-4326-8762-FA9599AF5B42}" type="parTrans" cxnId="{07AA966D-C963-4BDC-8E93-F0D335AE186B}">
      <dgm:prSet/>
      <dgm:spPr/>
      <dgm:t>
        <a:bodyPr/>
        <a:lstStyle/>
        <a:p>
          <a:endParaRPr lang="ru-RU"/>
        </a:p>
      </dgm:t>
    </dgm:pt>
    <dgm:pt modelId="{C56A752E-E4C2-4FE7-8480-CEF379B37AAA}" type="sibTrans" cxnId="{07AA966D-C963-4BDC-8E93-F0D335AE186B}">
      <dgm:prSet/>
      <dgm:spPr/>
      <dgm:t>
        <a:bodyPr/>
        <a:lstStyle/>
        <a:p>
          <a:endParaRPr lang="ru-RU"/>
        </a:p>
      </dgm:t>
    </dgm:pt>
    <dgm:pt modelId="{3043554A-B0E8-471D-A610-2BA80B03C9C7}">
      <dgm:prSet phldrT="[Текст]" custT="1"/>
      <dgm:spPr/>
      <dgm:t>
        <a:bodyPr/>
        <a:lstStyle/>
        <a:p>
          <a:r>
            <a:rPr lang="ru-RU" sz="3600" b="1" dirty="0" smtClean="0"/>
            <a:t>5. </a:t>
          </a:r>
          <a:r>
            <a:rPr lang="ru-RU" sz="3600" b="1" u="none" dirty="0" smtClean="0"/>
            <a:t>Анализ возможностей производства и сбыта </a:t>
          </a:r>
          <a:endParaRPr lang="ru-RU" sz="3600" b="1" u="none" dirty="0"/>
        </a:p>
      </dgm:t>
    </dgm:pt>
    <dgm:pt modelId="{F131426A-12B2-4CD1-A907-A91E46BCB99E}" type="parTrans" cxnId="{FE4C766C-2F53-4A03-8BB5-56518DAD5A32}">
      <dgm:prSet/>
      <dgm:spPr/>
      <dgm:t>
        <a:bodyPr/>
        <a:lstStyle/>
        <a:p>
          <a:endParaRPr lang="ru-RU"/>
        </a:p>
      </dgm:t>
    </dgm:pt>
    <dgm:pt modelId="{83CD0C9B-409C-4B01-9739-A029B4DAEE41}" type="sibTrans" cxnId="{FE4C766C-2F53-4A03-8BB5-56518DAD5A32}">
      <dgm:prSet/>
      <dgm:spPr/>
      <dgm:t>
        <a:bodyPr/>
        <a:lstStyle/>
        <a:p>
          <a:endParaRPr lang="ru-RU"/>
        </a:p>
      </dgm:t>
    </dgm:pt>
    <dgm:pt modelId="{D880B0B5-6431-4C40-8817-947E375D7AC2}">
      <dgm:prSet phldrT="[Текст]"/>
      <dgm:spPr/>
      <dgm:t>
        <a:bodyPr/>
        <a:lstStyle/>
        <a:p>
          <a:r>
            <a:rPr lang="ru-RU" b="1" dirty="0" smtClean="0"/>
            <a:t>6. </a:t>
          </a:r>
          <a:r>
            <a:rPr lang="ru-RU" b="1" u="none" dirty="0" smtClean="0"/>
            <a:t>Разработка товара</a:t>
          </a:r>
          <a:endParaRPr lang="ru-RU" b="1" u="none" dirty="0"/>
        </a:p>
      </dgm:t>
    </dgm:pt>
    <dgm:pt modelId="{922B9BE1-FACD-4A7B-8EFD-613A41B9408A}" type="parTrans" cxnId="{50362C19-243B-45F9-9D30-18210DAAC895}">
      <dgm:prSet/>
      <dgm:spPr/>
      <dgm:t>
        <a:bodyPr/>
        <a:lstStyle/>
        <a:p>
          <a:endParaRPr lang="ru-RU"/>
        </a:p>
      </dgm:t>
    </dgm:pt>
    <dgm:pt modelId="{310F1D09-560B-4B4B-955A-A1C7052874CD}" type="sibTrans" cxnId="{50362C19-243B-45F9-9D30-18210DAAC895}">
      <dgm:prSet/>
      <dgm:spPr/>
      <dgm:t>
        <a:bodyPr/>
        <a:lstStyle/>
        <a:p>
          <a:endParaRPr lang="ru-RU"/>
        </a:p>
      </dgm:t>
    </dgm:pt>
    <dgm:pt modelId="{A6A54BE7-0D19-4861-AB27-7BF9B21E980A}" type="pres">
      <dgm:prSet presAssocID="{E02CEF12-E983-47DD-A2FE-F469A59EB6E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598C2B-2CA1-4F1E-B2D6-9F1B5FD51B1C}" type="pres">
      <dgm:prSet presAssocID="{E02CEF12-E983-47DD-A2FE-F469A59EB6E1}" presName="dummyMaxCanvas" presStyleCnt="0">
        <dgm:presLayoutVars/>
      </dgm:prSet>
      <dgm:spPr/>
    </dgm:pt>
    <dgm:pt modelId="{B3FEA647-6176-4727-9119-2BA44CEC380A}" type="pres">
      <dgm:prSet presAssocID="{E02CEF12-E983-47DD-A2FE-F469A59EB6E1}" presName="ThreeNodes_1" presStyleLbl="node1" presStyleIdx="0" presStyleCnt="3" custScaleX="1037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972EEF-EF1A-436C-B742-ACE92B2ED6CE}" type="pres">
      <dgm:prSet presAssocID="{E02CEF12-E983-47DD-A2FE-F469A59EB6E1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F76086-4B05-4FD9-836B-843F064991F9}" type="pres">
      <dgm:prSet presAssocID="{E02CEF12-E983-47DD-A2FE-F469A59EB6E1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62AA7F-8A1E-4E58-95A3-1C78380B4389}" type="pres">
      <dgm:prSet presAssocID="{E02CEF12-E983-47DD-A2FE-F469A59EB6E1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9DB624-53A1-490A-8400-2DCCFCA98C3D}" type="pres">
      <dgm:prSet presAssocID="{E02CEF12-E983-47DD-A2FE-F469A59EB6E1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2EED9C-FBB0-4356-8656-3AA450932DF7}" type="pres">
      <dgm:prSet presAssocID="{E02CEF12-E983-47DD-A2FE-F469A59EB6E1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D22D99-8CDC-4776-80C7-074ED3871083}" type="pres">
      <dgm:prSet presAssocID="{E02CEF12-E983-47DD-A2FE-F469A59EB6E1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467D7E-302D-4228-B761-AF92B3D1E8F3}" type="pres">
      <dgm:prSet presAssocID="{E02CEF12-E983-47DD-A2FE-F469A59EB6E1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568CEE-389B-4B99-B2D1-08AACF63BE35}" type="presOf" srcId="{C54D587C-8A23-48C2-9F17-0727629E3E69}" destId="{B3FEA647-6176-4727-9119-2BA44CEC380A}" srcOrd="0" destOrd="0" presId="urn:microsoft.com/office/officeart/2005/8/layout/vProcess5"/>
    <dgm:cxn modelId="{07AA966D-C963-4BDC-8E93-F0D335AE186B}" srcId="{E02CEF12-E983-47DD-A2FE-F469A59EB6E1}" destId="{C54D587C-8A23-48C2-9F17-0727629E3E69}" srcOrd="0" destOrd="0" parTransId="{F8E82CBC-C766-4326-8762-FA9599AF5B42}" sibTransId="{C56A752E-E4C2-4FE7-8480-CEF379B37AAA}"/>
    <dgm:cxn modelId="{28A70C71-2E49-426F-B743-31BFFD56CA55}" type="presOf" srcId="{3043554A-B0E8-471D-A610-2BA80B03C9C7}" destId="{0CD22D99-8CDC-4776-80C7-074ED3871083}" srcOrd="1" destOrd="0" presId="urn:microsoft.com/office/officeart/2005/8/layout/vProcess5"/>
    <dgm:cxn modelId="{66380E21-868D-419D-A76D-19EE7CAC07FC}" type="presOf" srcId="{D880B0B5-6431-4C40-8817-947E375D7AC2}" destId="{E9467D7E-302D-4228-B761-AF92B3D1E8F3}" srcOrd="1" destOrd="0" presId="urn:microsoft.com/office/officeart/2005/8/layout/vProcess5"/>
    <dgm:cxn modelId="{11AE2BBF-2FBE-42DF-B36F-708535B548D3}" type="presOf" srcId="{E02CEF12-E983-47DD-A2FE-F469A59EB6E1}" destId="{A6A54BE7-0D19-4861-AB27-7BF9B21E980A}" srcOrd="0" destOrd="0" presId="urn:microsoft.com/office/officeart/2005/8/layout/vProcess5"/>
    <dgm:cxn modelId="{EBF37E6C-43EA-4C28-BE4A-63016EECB27A}" type="presOf" srcId="{C56A752E-E4C2-4FE7-8480-CEF379B37AAA}" destId="{8062AA7F-8A1E-4E58-95A3-1C78380B4389}" srcOrd="0" destOrd="0" presId="urn:microsoft.com/office/officeart/2005/8/layout/vProcess5"/>
    <dgm:cxn modelId="{90ACE483-A036-48B6-A838-E6EABE639F0F}" type="presOf" srcId="{D880B0B5-6431-4C40-8817-947E375D7AC2}" destId="{A7F76086-4B05-4FD9-836B-843F064991F9}" srcOrd="0" destOrd="0" presId="urn:microsoft.com/office/officeart/2005/8/layout/vProcess5"/>
    <dgm:cxn modelId="{50362C19-243B-45F9-9D30-18210DAAC895}" srcId="{E02CEF12-E983-47DD-A2FE-F469A59EB6E1}" destId="{D880B0B5-6431-4C40-8817-947E375D7AC2}" srcOrd="2" destOrd="0" parTransId="{922B9BE1-FACD-4A7B-8EFD-613A41B9408A}" sibTransId="{310F1D09-560B-4B4B-955A-A1C7052874CD}"/>
    <dgm:cxn modelId="{FE4C766C-2F53-4A03-8BB5-56518DAD5A32}" srcId="{E02CEF12-E983-47DD-A2FE-F469A59EB6E1}" destId="{3043554A-B0E8-471D-A610-2BA80B03C9C7}" srcOrd="1" destOrd="0" parTransId="{F131426A-12B2-4CD1-A907-A91E46BCB99E}" sibTransId="{83CD0C9B-409C-4B01-9739-A029B4DAEE41}"/>
    <dgm:cxn modelId="{00D464CE-F7B5-4AE4-86EC-E281A4A25E0E}" type="presOf" srcId="{3043554A-B0E8-471D-A610-2BA80B03C9C7}" destId="{DA972EEF-EF1A-436C-B742-ACE92B2ED6CE}" srcOrd="0" destOrd="0" presId="urn:microsoft.com/office/officeart/2005/8/layout/vProcess5"/>
    <dgm:cxn modelId="{1190161D-B3B4-4DAD-B0BE-530AF6772561}" type="presOf" srcId="{83CD0C9B-409C-4B01-9739-A029B4DAEE41}" destId="{719DB624-53A1-490A-8400-2DCCFCA98C3D}" srcOrd="0" destOrd="0" presId="urn:microsoft.com/office/officeart/2005/8/layout/vProcess5"/>
    <dgm:cxn modelId="{E5D88774-9DB7-41BF-BB8E-CD9DDAC2B1F5}" type="presOf" srcId="{C54D587C-8A23-48C2-9F17-0727629E3E69}" destId="{D22EED9C-FBB0-4356-8656-3AA450932DF7}" srcOrd="1" destOrd="0" presId="urn:microsoft.com/office/officeart/2005/8/layout/vProcess5"/>
    <dgm:cxn modelId="{DAE07A4E-831C-46BB-ABD7-A8F37A69772A}" type="presParOf" srcId="{A6A54BE7-0D19-4861-AB27-7BF9B21E980A}" destId="{68598C2B-2CA1-4F1E-B2D6-9F1B5FD51B1C}" srcOrd="0" destOrd="0" presId="urn:microsoft.com/office/officeart/2005/8/layout/vProcess5"/>
    <dgm:cxn modelId="{DB8AFA1A-6095-420D-B8ED-7238E5F1B98B}" type="presParOf" srcId="{A6A54BE7-0D19-4861-AB27-7BF9B21E980A}" destId="{B3FEA647-6176-4727-9119-2BA44CEC380A}" srcOrd="1" destOrd="0" presId="urn:microsoft.com/office/officeart/2005/8/layout/vProcess5"/>
    <dgm:cxn modelId="{034D35EC-B29E-4806-B978-72760884E996}" type="presParOf" srcId="{A6A54BE7-0D19-4861-AB27-7BF9B21E980A}" destId="{DA972EEF-EF1A-436C-B742-ACE92B2ED6CE}" srcOrd="2" destOrd="0" presId="urn:microsoft.com/office/officeart/2005/8/layout/vProcess5"/>
    <dgm:cxn modelId="{901D98F2-2E87-458B-885D-398D80CC5857}" type="presParOf" srcId="{A6A54BE7-0D19-4861-AB27-7BF9B21E980A}" destId="{A7F76086-4B05-4FD9-836B-843F064991F9}" srcOrd="3" destOrd="0" presId="urn:microsoft.com/office/officeart/2005/8/layout/vProcess5"/>
    <dgm:cxn modelId="{9337A791-A3A9-4EE8-BC1D-A9FC919DF69D}" type="presParOf" srcId="{A6A54BE7-0D19-4861-AB27-7BF9B21E980A}" destId="{8062AA7F-8A1E-4E58-95A3-1C78380B4389}" srcOrd="4" destOrd="0" presId="urn:microsoft.com/office/officeart/2005/8/layout/vProcess5"/>
    <dgm:cxn modelId="{2B234508-9E60-40F5-A704-9DDE932C6763}" type="presParOf" srcId="{A6A54BE7-0D19-4861-AB27-7BF9B21E980A}" destId="{719DB624-53A1-490A-8400-2DCCFCA98C3D}" srcOrd="5" destOrd="0" presId="urn:microsoft.com/office/officeart/2005/8/layout/vProcess5"/>
    <dgm:cxn modelId="{17A501A9-8B31-4A20-8896-6F0CA5513CE3}" type="presParOf" srcId="{A6A54BE7-0D19-4861-AB27-7BF9B21E980A}" destId="{D22EED9C-FBB0-4356-8656-3AA450932DF7}" srcOrd="6" destOrd="0" presId="urn:microsoft.com/office/officeart/2005/8/layout/vProcess5"/>
    <dgm:cxn modelId="{7219570F-BED3-4610-88D1-B1ECBAA26DAB}" type="presParOf" srcId="{A6A54BE7-0D19-4861-AB27-7BF9B21E980A}" destId="{0CD22D99-8CDC-4776-80C7-074ED3871083}" srcOrd="7" destOrd="0" presId="urn:microsoft.com/office/officeart/2005/8/layout/vProcess5"/>
    <dgm:cxn modelId="{121E3DA4-EB39-489A-9C20-C865F5E66B4A}" type="presParOf" srcId="{A6A54BE7-0D19-4861-AB27-7BF9B21E980A}" destId="{E9467D7E-302D-4228-B761-AF92B3D1E8F3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78D6775-70AF-49DE-B5FD-C2EB3C07BD1A}" type="doc">
      <dgm:prSet loTypeId="urn:microsoft.com/office/officeart/2005/8/layout/vProcess5" loCatId="process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A602BB11-9611-41DA-AD70-9B4CD772348D}">
      <dgm:prSet phldrT="[Текст]"/>
      <dgm:spPr/>
      <dgm:t>
        <a:bodyPr/>
        <a:lstStyle/>
        <a:p>
          <a:r>
            <a:rPr lang="ru-RU" dirty="0" smtClean="0"/>
            <a:t>7. </a:t>
          </a:r>
          <a:r>
            <a:rPr lang="ru-RU" b="1" u="none" dirty="0" smtClean="0"/>
            <a:t>Пробный маркетинг</a:t>
          </a:r>
          <a:endParaRPr lang="ru-RU" b="1" u="none" dirty="0"/>
        </a:p>
      </dgm:t>
    </dgm:pt>
    <dgm:pt modelId="{EEF7933C-4FF7-4DCB-9D81-83D783FF353D}" type="parTrans" cxnId="{CE066890-9254-476D-B46F-343D73492E3D}">
      <dgm:prSet/>
      <dgm:spPr/>
      <dgm:t>
        <a:bodyPr/>
        <a:lstStyle/>
        <a:p>
          <a:endParaRPr lang="ru-RU"/>
        </a:p>
      </dgm:t>
    </dgm:pt>
    <dgm:pt modelId="{692939FA-DCF2-462A-9337-DB9085ACB95F}" type="sibTrans" cxnId="{CE066890-9254-476D-B46F-343D73492E3D}">
      <dgm:prSet/>
      <dgm:spPr/>
      <dgm:t>
        <a:bodyPr/>
        <a:lstStyle/>
        <a:p>
          <a:endParaRPr lang="ru-RU"/>
        </a:p>
      </dgm:t>
    </dgm:pt>
    <dgm:pt modelId="{C4631CEF-7E3F-4500-A1E5-DBB7B160442A}">
      <dgm:prSet phldrT="[Текст]" custT="1"/>
      <dgm:spPr/>
      <dgm:t>
        <a:bodyPr/>
        <a:lstStyle/>
        <a:p>
          <a:pPr algn="l"/>
          <a:r>
            <a:rPr lang="ru-RU" sz="4400" b="1" dirty="0" smtClean="0"/>
            <a:t>8. </a:t>
          </a:r>
          <a:r>
            <a:rPr lang="ru-RU" sz="4400" b="1" u="none" dirty="0" smtClean="0"/>
            <a:t>Коммерческое производство</a:t>
          </a:r>
          <a:endParaRPr lang="ru-RU" sz="4400" b="1" u="none" dirty="0"/>
        </a:p>
      </dgm:t>
    </dgm:pt>
    <dgm:pt modelId="{D8E56421-ECE6-491A-BEE7-0383993CB484}" type="parTrans" cxnId="{56CD6A6C-CE85-4293-9292-1BCE4DF7BC09}">
      <dgm:prSet/>
      <dgm:spPr/>
      <dgm:t>
        <a:bodyPr/>
        <a:lstStyle/>
        <a:p>
          <a:endParaRPr lang="ru-RU"/>
        </a:p>
      </dgm:t>
    </dgm:pt>
    <dgm:pt modelId="{DB915343-EE22-4BF4-B800-671E42CD78E8}" type="sibTrans" cxnId="{56CD6A6C-CE85-4293-9292-1BCE4DF7BC09}">
      <dgm:prSet/>
      <dgm:spPr/>
      <dgm:t>
        <a:bodyPr/>
        <a:lstStyle/>
        <a:p>
          <a:endParaRPr lang="ru-RU"/>
        </a:p>
      </dgm:t>
    </dgm:pt>
    <dgm:pt modelId="{6D710607-CE85-49A4-91F7-6890CBD9450E}" type="pres">
      <dgm:prSet presAssocID="{578D6775-70AF-49DE-B5FD-C2EB3C07BD1A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406DF4-A67A-4B6E-B555-BE112B13AA70}" type="pres">
      <dgm:prSet presAssocID="{578D6775-70AF-49DE-B5FD-C2EB3C07BD1A}" presName="dummyMaxCanvas" presStyleCnt="0">
        <dgm:presLayoutVars/>
      </dgm:prSet>
      <dgm:spPr/>
    </dgm:pt>
    <dgm:pt modelId="{EB2184B1-5422-4EB9-8E41-B770B204626A}" type="pres">
      <dgm:prSet presAssocID="{578D6775-70AF-49DE-B5FD-C2EB3C07BD1A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D5AC10-D8ED-47F4-A575-F28CE13CBB1A}" type="pres">
      <dgm:prSet presAssocID="{578D6775-70AF-49DE-B5FD-C2EB3C07BD1A}" presName="TwoNodes_2" presStyleLbl="node1" presStyleIdx="1" presStyleCnt="2" custScaleX="108035" custLinFactNeighborX="-184" custLinFactNeighborY="6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E39948-A68E-4851-AD3E-90FAC0B13669}" type="pres">
      <dgm:prSet presAssocID="{578D6775-70AF-49DE-B5FD-C2EB3C07BD1A}" presName="TwoConn_1-2" presStyleLbl="fgAccFollowNode1" presStyleIdx="0" presStyleCnt="1" custLinFactNeighborX="21123" custLinFactNeighborY="-55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C37AD8-17DA-4AF9-842B-961459330C4C}" type="pres">
      <dgm:prSet presAssocID="{578D6775-70AF-49DE-B5FD-C2EB3C07BD1A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C653D7-EC6F-467A-93D2-A1C24FE56E86}" type="pres">
      <dgm:prSet presAssocID="{578D6775-70AF-49DE-B5FD-C2EB3C07BD1A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E47313-D57A-4A54-BE0C-D44EC6D6F522}" type="presOf" srcId="{A602BB11-9611-41DA-AD70-9B4CD772348D}" destId="{EB2184B1-5422-4EB9-8E41-B770B204626A}" srcOrd="0" destOrd="0" presId="urn:microsoft.com/office/officeart/2005/8/layout/vProcess5"/>
    <dgm:cxn modelId="{CE066890-9254-476D-B46F-343D73492E3D}" srcId="{578D6775-70AF-49DE-B5FD-C2EB3C07BD1A}" destId="{A602BB11-9611-41DA-AD70-9B4CD772348D}" srcOrd="0" destOrd="0" parTransId="{EEF7933C-4FF7-4DCB-9D81-83D783FF353D}" sibTransId="{692939FA-DCF2-462A-9337-DB9085ACB95F}"/>
    <dgm:cxn modelId="{2B0B4EFE-E538-47A4-8359-6B4A03B915C8}" type="presOf" srcId="{A602BB11-9611-41DA-AD70-9B4CD772348D}" destId="{E0C37AD8-17DA-4AF9-842B-961459330C4C}" srcOrd="1" destOrd="0" presId="urn:microsoft.com/office/officeart/2005/8/layout/vProcess5"/>
    <dgm:cxn modelId="{56CD6A6C-CE85-4293-9292-1BCE4DF7BC09}" srcId="{578D6775-70AF-49DE-B5FD-C2EB3C07BD1A}" destId="{C4631CEF-7E3F-4500-A1E5-DBB7B160442A}" srcOrd="1" destOrd="0" parTransId="{D8E56421-ECE6-491A-BEE7-0383993CB484}" sibTransId="{DB915343-EE22-4BF4-B800-671E42CD78E8}"/>
    <dgm:cxn modelId="{13987F99-D8A5-4596-A4DB-AB83EC7D332D}" type="presOf" srcId="{C4631CEF-7E3F-4500-A1E5-DBB7B160442A}" destId="{1DD5AC10-D8ED-47F4-A575-F28CE13CBB1A}" srcOrd="0" destOrd="0" presId="urn:microsoft.com/office/officeart/2005/8/layout/vProcess5"/>
    <dgm:cxn modelId="{E6A0ED52-E781-450C-81D6-B08E90D98D24}" type="presOf" srcId="{692939FA-DCF2-462A-9337-DB9085ACB95F}" destId="{CCE39948-A68E-4851-AD3E-90FAC0B13669}" srcOrd="0" destOrd="0" presId="urn:microsoft.com/office/officeart/2005/8/layout/vProcess5"/>
    <dgm:cxn modelId="{849F12DA-9CA6-42D7-BE45-EFB9BD74B8CA}" type="presOf" srcId="{C4631CEF-7E3F-4500-A1E5-DBB7B160442A}" destId="{EFC653D7-EC6F-467A-93D2-A1C24FE56E86}" srcOrd="1" destOrd="0" presId="urn:microsoft.com/office/officeart/2005/8/layout/vProcess5"/>
    <dgm:cxn modelId="{3C51AB19-9186-4A80-A5A2-D02AA10D2FD3}" type="presOf" srcId="{578D6775-70AF-49DE-B5FD-C2EB3C07BD1A}" destId="{6D710607-CE85-49A4-91F7-6890CBD9450E}" srcOrd="0" destOrd="0" presId="urn:microsoft.com/office/officeart/2005/8/layout/vProcess5"/>
    <dgm:cxn modelId="{8E29BF33-35BE-4CC5-A1C5-8AD0FD0E1C7F}" type="presParOf" srcId="{6D710607-CE85-49A4-91F7-6890CBD9450E}" destId="{E6406DF4-A67A-4B6E-B555-BE112B13AA70}" srcOrd="0" destOrd="0" presId="urn:microsoft.com/office/officeart/2005/8/layout/vProcess5"/>
    <dgm:cxn modelId="{AA4E82F5-94BA-4E99-A97A-56FA83E19B1F}" type="presParOf" srcId="{6D710607-CE85-49A4-91F7-6890CBD9450E}" destId="{EB2184B1-5422-4EB9-8E41-B770B204626A}" srcOrd="1" destOrd="0" presId="urn:microsoft.com/office/officeart/2005/8/layout/vProcess5"/>
    <dgm:cxn modelId="{B12B27C1-F99D-4B79-B5D4-7821BBF1D791}" type="presParOf" srcId="{6D710607-CE85-49A4-91F7-6890CBD9450E}" destId="{1DD5AC10-D8ED-47F4-A575-F28CE13CBB1A}" srcOrd="2" destOrd="0" presId="urn:microsoft.com/office/officeart/2005/8/layout/vProcess5"/>
    <dgm:cxn modelId="{9934BDBD-73E4-4635-A3C9-0471E9AD0201}" type="presParOf" srcId="{6D710607-CE85-49A4-91F7-6890CBD9450E}" destId="{CCE39948-A68E-4851-AD3E-90FAC0B13669}" srcOrd="3" destOrd="0" presId="urn:microsoft.com/office/officeart/2005/8/layout/vProcess5"/>
    <dgm:cxn modelId="{CBCFC337-811B-43E2-962C-E2DAF23BD0C6}" type="presParOf" srcId="{6D710607-CE85-49A4-91F7-6890CBD9450E}" destId="{E0C37AD8-17DA-4AF9-842B-961459330C4C}" srcOrd="4" destOrd="0" presId="urn:microsoft.com/office/officeart/2005/8/layout/vProcess5"/>
    <dgm:cxn modelId="{1B62B9A4-D382-419D-B74B-07E861E9D337}" type="presParOf" srcId="{6D710607-CE85-49A4-91F7-6890CBD9450E}" destId="{EFC653D7-EC6F-467A-93D2-A1C24FE56E86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F8ECD7-49C4-4A00-BAE8-A5F7C07AF231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D277B-F576-46D8-8E53-A05A4FEDEF14}">
      <dgm:prSet phldrT="[Текст]" custT="1"/>
      <dgm:spPr/>
      <dgm:t>
        <a:bodyPr/>
        <a:lstStyle/>
        <a:p>
          <a:pPr algn="ctr"/>
          <a:r>
            <a:rPr lang="ru-RU" sz="2800" b="1" dirty="0" smtClean="0"/>
            <a:t>Товарный знак</a:t>
          </a:r>
          <a:endParaRPr lang="ru-RU" sz="2800" b="1" dirty="0"/>
        </a:p>
      </dgm:t>
    </dgm:pt>
    <dgm:pt modelId="{5E31258C-7B52-4CE4-8BA2-2767DB106057}" type="parTrans" cxnId="{AC9C5C06-3C63-46F9-8F78-2C1EC53F386D}">
      <dgm:prSet/>
      <dgm:spPr/>
      <dgm:t>
        <a:bodyPr/>
        <a:lstStyle/>
        <a:p>
          <a:endParaRPr lang="ru-RU"/>
        </a:p>
      </dgm:t>
    </dgm:pt>
    <dgm:pt modelId="{1323A219-6C77-42B4-8D0F-F12CFCC88D11}" type="sibTrans" cxnId="{AC9C5C06-3C63-46F9-8F78-2C1EC53F386D}">
      <dgm:prSet/>
      <dgm:spPr/>
      <dgm:t>
        <a:bodyPr/>
        <a:lstStyle/>
        <a:p>
          <a:endParaRPr lang="ru-RU"/>
        </a:p>
      </dgm:t>
    </dgm:pt>
    <dgm:pt modelId="{8FF43239-DA8E-46F6-94BF-F7C2BCC9A716}">
      <dgm:prSet phldrT="[Текст]" custT="1"/>
      <dgm:spPr/>
      <dgm:t>
        <a:bodyPr/>
        <a:lstStyle/>
        <a:p>
          <a:r>
            <a:rPr lang="ru-RU" sz="2800" b="1" dirty="0" smtClean="0"/>
            <a:t>Известность на рынке и доверие у покупателей</a:t>
          </a:r>
          <a:endParaRPr lang="ru-RU" sz="2800" b="1" dirty="0"/>
        </a:p>
      </dgm:t>
    </dgm:pt>
    <dgm:pt modelId="{A783FF60-CB09-4691-8ED1-E4C936597C48}" type="parTrans" cxnId="{5CD82A11-FF81-4D0E-A699-D5A41C10E899}">
      <dgm:prSet/>
      <dgm:spPr/>
      <dgm:t>
        <a:bodyPr/>
        <a:lstStyle/>
        <a:p>
          <a:endParaRPr lang="ru-RU"/>
        </a:p>
      </dgm:t>
    </dgm:pt>
    <dgm:pt modelId="{3241327C-DC09-4A05-B048-C9873DDEF26D}" type="sibTrans" cxnId="{5CD82A11-FF81-4D0E-A699-D5A41C10E899}">
      <dgm:prSet/>
      <dgm:spPr/>
      <dgm:t>
        <a:bodyPr/>
        <a:lstStyle/>
        <a:p>
          <a:endParaRPr lang="ru-RU"/>
        </a:p>
      </dgm:t>
    </dgm:pt>
    <dgm:pt modelId="{CD251F42-E4A6-46B8-8ED8-C37213B7E742}">
      <dgm:prSet phldrT="[Текст]"/>
      <dgm:spPr/>
      <dgm:t>
        <a:bodyPr/>
        <a:lstStyle/>
        <a:p>
          <a:r>
            <a:rPr lang="ru-RU" dirty="0" err="1" smtClean="0"/>
            <a:t>Брэнд</a:t>
          </a:r>
          <a:endParaRPr lang="ru-RU" dirty="0"/>
        </a:p>
      </dgm:t>
    </dgm:pt>
    <dgm:pt modelId="{6A9FAD12-0C85-495F-8560-063F01E78681}" type="parTrans" cxnId="{B8661B42-91BF-4818-B014-058094D6D9CF}">
      <dgm:prSet/>
      <dgm:spPr/>
      <dgm:t>
        <a:bodyPr/>
        <a:lstStyle/>
        <a:p>
          <a:endParaRPr lang="ru-RU"/>
        </a:p>
      </dgm:t>
    </dgm:pt>
    <dgm:pt modelId="{4CA6571D-6CA0-4D66-8ACD-2EACE09B834F}" type="sibTrans" cxnId="{B8661B42-91BF-4818-B014-058094D6D9CF}">
      <dgm:prSet/>
      <dgm:spPr/>
      <dgm:t>
        <a:bodyPr/>
        <a:lstStyle/>
        <a:p>
          <a:endParaRPr lang="ru-RU"/>
        </a:p>
      </dgm:t>
    </dgm:pt>
    <dgm:pt modelId="{D4E68BEF-DA13-43DA-87CA-D08011ED29DC}" type="pres">
      <dgm:prSet presAssocID="{FAF8ECD7-49C4-4A00-BAE8-A5F7C07AF231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178DDE-A9DB-47F0-8199-CFEF35906739}" type="pres">
      <dgm:prSet presAssocID="{FAF8ECD7-49C4-4A00-BAE8-A5F7C07AF231}" presName="arrow" presStyleLbl="bgShp" presStyleIdx="0" presStyleCnt="1"/>
      <dgm:spPr/>
    </dgm:pt>
    <dgm:pt modelId="{9AA8B3D2-E0BA-4636-85C4-7C428FAD3A2C}" type="pres">
      <dgm:prSet presAssocID="{FAF8ECD7-49C4-4A00-BAE8-A5F7C07AF231}" presName="arrowDiagram3" presStyleCnt="0"/>
      <dgm:spPr/>
    </dgm:pt>
    <dgm:pt modelId="{581496DD-DCBD-49A8-83DE-A9C337CE6EBC}" type="pres">
      <dgm:prSet presAssocID="{A21D277B-F576-46D8-8E53-A05A4FEDEF14}" presName="bullet3a" presStyleLbl="node1" presStyleIdx="0" presStyleCnt="3"/>
      <dgm:spPr/>
    </dgm:pt>
    <dgm:pt modelId="{F3CD0884-31CF-4F96-8339-9136884354BF}" type="pres">
      <dgm:prSet presAssocID="{A21D277B-F576-46D8-8E53-A05A4FEDEF14}" presName="textBox3a" presStyleLbl="revTx" presStyleIdx="0" presStyleCnt="3" custScaleX="182191" custScaleY="59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1E1E6B-8AF1-4534-B71F-FF3932CAE26E}" type="pres">
      <dgm:prSet presAssocID="{8FF43239-DA8E-46F6-94BF-F7C2BCC9A716}" presName="bullet3b" presStyleLbl="node1" presStyleIdx="1" presStyleCnt="3"/>
      <dgm:spPr/>
    </dgm:pt>
    <dgm:pt modelId="{0B14B3F5-FC87-4147-80D4-9E6036B07262}" type="pres">
      <dgm:prSet presAssocID="{8FF43239-DA8E-46F6-94BF-F7C2BCC9A716}" presName="textBox3b" presStyleLbl="revTx" presStyleIdx="1" presStyleCnt="3" custScaleX="1364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A1B32A-6436-44BF-A935-1FD93BE2699C}" type="pres">
      <dgm:prSet presAssocID="{CD251F42-E4A6-46B8-8ED8-C37213B7E742}" presName="bullet3c" presStyleLbl="node1" presStyleIdx="2" presStyleCnt="3"/>
      <dgm:spPr/>
    </dgm:pt>
    <dgm:pt modelId="{FA75FBB3-0FE3-4193-8FB8-1074F469D5FF}" type="pres">
      <dgm:prSet presAssocID="{CD251F42-E4A6-46B8-8ED8-C37213B7E742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68B0FB-F135-4BE1-A0C9-78C45CD2A8C6}" type="presOf" srcId="{A21D277B-F576-46D8-8E53-A05A4FEDEF14}" destId="{F3CD0884-31CF-4F96-8339-9136884354BF}" srcOrd="0" destOrd="0" presId="urn:microsoft.com/office/officeart/2005/8/layout/arrow2"/>
    <dgm:cxn modelId="{5CD82A11-FF81-4D0E-A699-D5A41C10E899}" srcId="{FAF8ECD7-49C4-4A00-BAE8-A5F7C07AF231}" destId="{8FF43239-DA8E-46F6-94BF-F7C2BCC9A716}" srcOrd="1" destOrd="0" parTransId="{A783FF60-CB09-4691-8ED1-E4C936597C48}" sibTransId="{3241327C-DC09-4A05-B048-C9873DDEF26D}"/>
    <dgm:cxn modelId="{98523E26-ABA8-4A3F-A853-322FD6D8F379}" type="presOf" srcId="{8FF43239-DA8E-46F6-94BF-F7C2BCC9A716}" destId="{0B14B3F5-FC87-4147-80D4-9E6036B07262}" srcOrd="0" destOrd="0" presId="urn:microsoft.com/office/officeart/2005/8/layout/arrow2"/>
    <dgm:cxn modelId="{B8661B42-91BF-4818-B014-058094D6D9CF}" srcId="{FAF8ECD7-49C4-4A00-BAE8-A5F7C07AF231}" destId="{CD251F42-E4A6-46B8-8ED8-C37213B7E742}" srcOrd="2" destOrd="0" parTransId="{6A9FAD12-0C85-495F-8560-063F01E78681}" sibTransId="{4CA6571D-6CA0-4D66-8ACD-2EACE09B834F}"/>
    <dgm:cxn modelId="{AC9C5C06-3C63-46F9-8F78-2C1EC53F386D}" srcId="{FAF8ECD7-49C4-4A00-BAE8-A5F7C07AF231}" destId="{A21D277B-F576-46D8-8E53-A05A4FEDEF14}" srcOrd="0" destOrd="0" parTransId="{5E31258C-7B52-4CE4-8BA2-2767DB106057}" sibTransId="{1323A219-6C77-42B4-8D0F-F12CFCC88D11}"/>
    <dgm:cxn modelId="{1B38A4EB-E88D-4889-A967-252D8E25690A}" type="presOf" srcId="{CD251F42-E4A6-46B8-8ED8-C37213B7E742}" destId="{FA75FBB3-0FE3-4193-8FB8-1074F469D5FF}" srcOrd="0" destOrd="0" presId="urn:microsoft.com/office/officeart/2005/8/layout/arrow2"/>
    <dgm:cxn modelId="{6851E980-E9A2-40C1-818D-E441E01EA676}" type="presOf" srcId="{FAF8ECD7-49C4-4A00-BAE8-A5F7C07AF231}" destId="{D4E68BEF-DA13-43DA-87CA-D08011ED29DC}" srcOrd="0" destOrd="0" presId="urn:microsoft.com/office/officeart/2005/8/layout/arrow2"/>
    <dgm:cxn modelId="{969AC23D-3A02-40AE-8AAC-0D1608240E72}" type="presParOf" srcId="{D4E68BEF-DA13-43DA-87CA-D08011ED29DC}" destId="{20178DDE-A9DB-47F0-8199-CFEF35906739}" srcOrd="0" destOrd="0" presId="urn:microsoft.com/office/officeart/2005/8/layout/arrow2"/>
    <dgm:cxn modelId="{C6922D41-129E-4FC4-8AD1-4F0B6119194A}" type="presParOf" srcId="{D4E68BEF-DA13-43DA-87CA-D08011ED29DC}" destId="{9AA8B3D2-E0BA-4636-85C4-7C428FAD3A2C}" srcOrd="1" destOrd="0" presId="urn:microsoft.com/office/officeart/2005/8/layout/arrow2"/>
    <dgm:cxn modelId="{D2BB94C3-01A1-4F8E-A7A0-D8B6D397A2A4}" type="presParOf" srcId="{9AA8B3D2-E0BA-4636-85C4-7C428FAD3A2C}" destId="{581496DD-DCBD-49A8-83DE-A9C337CE6EBC}" srcOrd="0" destOrd="0" presId="urn:microsoft.com/office/officeart/2005/8/layout/arrow2"/>
    <dgm:cxn modelId="{56CF5C64-39D1-43EB-A1FE-790A4A9E3F0B}" type="presParOf" srcId="{9AA8B3D2-E0BA-4636-85C4-7C428FAD3A2C}" destId="{F3CD0884-31CF-4F96-8339-9136884354BF}" srcOrd="1" destOrd="0" presId="urn:microsoft.com/office/officeart/2005/8/layout/arrow2"/>
    <dgm:cxn modelId="{36744A34-8FF0-421F-BCD3-3B9020174F86}" type="presParOf" srcId="{9AA8B3D2-E0BA-4636-85C4-7C428FAD3A2C}" destId="{781E1E6B-8AF1-4534-B71F-FF3932CAE26E}" srcOrd="2" destOrd="0" presId="urn:microsoft.com/office/officeart/2005/8/layout/arrow2"/>
    <dgm:cxn modelId="{8E6E6A38-E06B-409E-81CC-C8D812CE725A}" type="presParOf" srcId="{9AA8B3D2-E0BA-4636-85C4-7C428FAD3A2C}" destId="{0B14B3F5-FC87-4147-80D4-9E6036B07262}" srcOrd="3" destOrd="0" presId="urn:microsoft.com/office/officeart/2005/8/layout/arrow2"/>
    <dgm:cxn modelId="{9AAEE046-B894-40F5-B8B5-153D40E67EE1}" type="presParOf" srcId="{9AA8B3D2-E0BA-4636-85C4-7C428FAD3A2C}" destId="{B6A1B32A-6436-44BF-A935-1FD93BE2699C}" srcOrd="4" destOrd="0" presId="urn:microsoft.com/office/officeart/2005/8/layout/arrow2"/>
    <dgm:cxn modelId="{40FE6CEC-CB29-45A5-A5DE-04DB22192DCB}" type="presParOf" srcId="{9AA8B3D2-E0BA-4636-85C4-7C428FAD3A2C}" destId="{FA75FBB3-0FE3-4193-8FB8-1074F469D5FF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ABA6EE-B1F1-4D94-B3F2-7B6FA411DA8D}">
      <dsp:nvSpPr>
        <dsp:cNvPr id="0" name=""/>
        <dsp:cNvSpPr/>
      </dsp:nvSpPr>
      <dsp:spPr>
        <a:xfrm>
          <a:off x="3487025" y="1716"/>
          <a:ext cx="5224154" cy="233264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200" b="1" kern="1200" dirty="0" smtClean="0"/>
            <a:t>Наращивание </a:t>
          </a:r>
          <a:r>
            <a:rPr lang="ru-RU" sz="4000" kern="1200" dirty="0" smtClean="0"/>
            <a:t>(удлинение товарной линии)</a:t>
          </a:r>
          <a:endParaRPr lang="ru-RU" sz="4000" kern="1200" dirty="0"/>
        </a:p>
      </dsp:txBody>
      <dsp:txXfrm>
        <a:off x="3487025" y="293297"/>
        <a:ext cx="4349412" cy="1749483"/>
      </dsp:txXfrm>
    </dsp:sp>
    <dsp:sp modelId="{9F3BF63F-C72E-4F77-8E47-6426C2E25778}">
      <dsp:nvSpPr>
        <dsp:cNvPr id="0" name=""/>
        <dsp:cNvSpPr/>
      </dsp:nvSpPr>
      <dsp:spPr>
        <a:xfrm>
          <a:off x="0" y="1014993"/>
          <a:ext cx="3482769" cy="19697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96153" y="1111146"/>
        <a:ext cx="3290463" cy="1777401"/>
      </dsp:txXfrm>
    </dsp:sp>
    <dsp:sp modelId="{CB215948-D001-450A-99D7-039C3B1B54A5}">
      <dsp:nvSpPr>
        <dsp:cNvPr id="0" name=""/>
        <dsp:cNvSpPr/>
      </dsp:nvSpPr>
      <dsp:spPr>
        <a:xfrm>
          <a:off x="3487025" y="2674146"/>
          <a:ext cx="5224154" cy="2610610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200" b="1" kern="1200" dirty="0" smtClean="0"/>
            <a:t>Насыщение</a:t>
          </a:r>
          <a:r>
            <a:rPr lang="ru-RU" sz="4200" kern="1200" dirty="0" smtClean="0"/>
            <a:t> (наполнение товарной линии)</a:t>
          </a:r>
          <a:endParaRPr lang="ru-RU" sz="4200" kern="1200" dirty="0"/>
        </a:p>
      </dsp:txBody>
      <dsp:txXfrm>
        <a:off x="3487025" y="3000472"/>
        <a:ext cx="4245175" cy="1957958"/>
      </dsp:txXfrm>
    </dsp:sp>
    <dsp:sp modelId="{DADC10E2-56E9-4C66-B7D4-8FC552E8D6A2}">
      <dsp:nvSpPr>
        <dsp:cNvPr id="0" name=""/>
        <dsp:cNvSpPr/>
      </dsp:nvSpPr>
      <dsp:spPr>
        <a:xfrm>
          <a:off x="24" y="1000141"/>
          <a:ext cx="3482769" cy="28962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/>
            <a:t>Управление ассортиментом</a:t>
          </a:r>
          <a:endParaRPr lang="ru-RU" sz="3400" b="1" kern="1200" dirty="0"/>
        </a:p>
      </dsp:txBody>
      <dsp:txXfrm>
        <a:off x="141407" y="1141524"/>
        <a:ext cx="3200003" cy="26134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D1780B-7E48-42BF-87A7-C07CD3C1619C}">
      <dsp:nvSpPr>
        <dsp:cNvPr id="0" name=""/>
        <dsp:cNvSpPr/>
      </dsp:nvSpPr>
      <dsp:spPr>
        <a:xfrm>
          <a:off x="0" y="0"/>
          <a:ext cx="6995160" cy="158067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b="1" kern="1200" dirty="0" smtClean="0"/>
            <a:t>1. Поиск идей</a:t>
          </a:r>
          <a:endParaRPr lang="ru-RU" sz="4100" b="1" kern="1200" dirty="0"/>
        </a:p>
      </dsp:txBody>
      <dsp:txXfrm>
        <a:off x="46296" y="46296"/>
        <a:ext cx="5289490" cy="1488081"/>
      </dsp:txXfrm>
    </dsp:sp>
    <dsp:sp modelId="{1AF878E7-5E5B-4699-8142-17D377EF5B37}">
      <dsp:nvSpPr>
        <dsp:cNvPr id="0" name=""/>
        <dsp:cNvSpPr/>
      </dsp:nvSpPr>
      <dsp:spPr>
        <a:xfrm>
          <a:off x="617219" y="1844119"/>
          <a:ext cx="6995160" cy="158067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b="1" kern="1200" dirty="0" smtClean="0"/>
            <a:t>2. Отбор идей</a:t>
          </a:r>
          <a:endParaRPr lang="ru-RU" sz="4100" b="1" kern="1200" dirty="0"/>
        </a:p>
      </dsp:txBody>
      <dsp:txXfrm>
        <a:off x="663515" y="1890415"/>
        <a:ext cx="5257909" cy="1488081"/>
      </dsp:txXfrm>
    </dsp:sp>
    <dsp:sp modelId="{04427E9B-5E16-42AB-9763-E211AC9F15F0}">
      <dsp:nvSpPr>
        <dsp:cNvPr id="0" name=""/>
        <dsp:cNvSpPr/>
      </dsp:nvSpPr>
      <dsp:spPr>
        <a:xfrm>
          <a:off x="1234439" y="3688239"/>
          <a:ext cx="6995160" cy="158067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3</a:t>
          </a:r>
          <a:r>
            <a:rPr lang="ru-RU" sz="4100" b="1" kern="1200" dirty="0" smtClean="0"/>
            <a:t>. Разработка замысла товара</a:t>
          </a:r>
          <a:endParaRPr lang="ru-RU" sz="4100" b="1" kern="1200" dirty="0"/>
        </a:p>
      </dsp:txBody>
      <dsp:txXfrm>
        <a:off x="1280735" y="3734535"/>
        <a:ext cx="5257909" cy="1488081"/>
      </dsp:txXfrm>
    </dsp:sp>
    <dsp:sp modelId="{DB8214EB-F62E-48FF-BE38-9CCE89CA3755}">
      <dsp:nvSpPr>
        <dsp:cNvPr id="0" name=""/>
        <dsp:cNvSpPr/>
      </dsp:nvSpPr>
      <dsp:spPr>
        <a:xfrm>
          <a:off x="5967721" y="1198677"/>
          <a:ext cx="1027438" cy="102743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198895" y="1198677"/>
        <a:ext cx="565090" cy="773147"/>
      </dsp:txXfrm>
    </dsp:sp>
    <dsp:sp modelId="{99BE9CEA-5F58-4E68-8F8A-6659D224B32D}">
      <dsp:nvSpPr>
        <dsp:cNvPr id="0" name=""/>
        <dsp:cNvSpPr/>
      </dsp:nvSpPr>
      <dsp:spPr>
        <a:xfrm>
          <a:off x="6584941" y="3032259"/>
          <a:ext cx="1027438" cy="1027438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816115" y="3032259"/>
        <a:ext cx="565090" cy="7731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FEA647-6176-4727-9119-2BA44CEC380A}">
      <dsp:nvSpPr>
        <dsp:cNvPr id="0" name=""/>
        <dsp:cNvSpPr/>
      </dsp:nvSpPr>
      <dsp:spPr>
        <a:xfrm>
          <a:off x="-64302" y="0"/>
          <a:ext cx="7058107" cy="182166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4. Разработка стратегии маркетинга</a:t>
          </a:r>
          <a:endParaRPr lang="ru-RU" sz="4400" b="1" kern="1200" dirty="0"/>
        </a:p>
      </dsp:txBody>
      <dsp:txXfrm>
        <a:off x="-10947" y="53355"/>
        <a:ext cx="5022076" cy="1714959"/>
      </dsp:txXfrm>
    </dsp:sp>
    <dsp:sp modelId="{DA972EEF-EF1A-436C-B742-ACE92B2ED6CE}">
      <dsp:nvSpPr>
        <dsp:cNvPr id="0" name=""/>
        <dsp:cNvSpPr/>
      </dsp:nvSpPr>
      <dsp:spPr>
        <a:xfrm>
          <a:off x="664381" y="2125280"/>
          <a:ext cx="6800897" cy="182166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5. </a:t>
          </a:r>
          <a:r>
            <a:rPr lang="ru-RU" sz="3600" b="1" u="none" kern="1200" dirty="0" smtClean="0"/>
            <a:t>Анализ возможностей производства и сбыта </a:t>
          </a:r>
          <a:endParaRPr lang="ru-RU" sz="3600" b="1" u="none" kern="1200" dirty="0"/>
        </a:p>
      </dsp:txBody>
      <dsp:txXfrm>
        <a:off x="717736" y="2178635"/>
        <a:ext cx="4910023" cy="1714959"/>
      </dsp:txXfrm>
    </dsp:sp>
    <dsp:sp modelId="{A7F76086-4B05-4FD9-836B-843F064991F9}">
      <dsp:nvSpPr>
        <dsp:cNvPr id="0" name=""/>
        <dsp:cNvSpPr/>
      </dsp:nvSpPr>
      <dsp:spPr>
        <a:xfrm>
          <a:off x="1264460" y="4250560"/>
          <a:ext cx="6800897" cy="18216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/>
            <a:t>6. </a:t>
          </a:r>
          <a:r>
            <a:rPr lang="ru-RU" sz="4800" b="1" u="none" kern="1200" dirty="0" smtClean="0"/>
            <a:t>Разработка товара</a:t>
          </a:r>
          <a:endParaRPr lang="ru-RU" sz="4800" b="1" u="none" kern="1200" dirty="0"/>
        </a:p>
      </dsp:txBody>
      <dsp:txXfrm>
        <a:off x="1317815" y="4303915"/>
        <a:ext cx="4910023" cy="1714959"/>
      </dsp:txXfrm>
    </dsp:sp>
    <dsp:sp modelId="{8062AA7F-8A1E-4E58-95A3-1C78380B4389}">
      <dsp:nvSpPr>
        <dsp:cNvPr id="0" name=""/>
        <dsp:cNvSpPr/>
      </dsp:nvSpPr>
      <dsp:spPr>
        <a:xfrm>
          <a:off x="5681115" y="1381432"/>
          <a:ext cx="1184084" cy="1184084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947534" y="1381432"/>
        <a:ext cx="651246" cy="891023"/>
      </dsp:txXfrm>
    </dsp:sp>
    <dsp:sp modelId="{719DB624-53A1-490A-8400-2DCCFCA98C3D}">
      <dsp:nvSpPr>
        <dsp:cNvPr id="0" name=""/>
        <dsp:cNvSpPr/>
      </dsp:nvSpPr>
      <dsp:spPr>
        <a:xfrm>
          <a:off x="6281194" y="3494568"/>
          <a:ext cx="1184084" cy="1184084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547613" y="3494568"/>
        <a:ext cx="651246" cy="89102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2184B1-5422-4EB9-8E41-B770B204626A}">
      <dsp:nvSpPr>
        <dsp:cNvPr id="0" name=""/>
        <dsp:cNvSpPr/>
      </dsp:nvSpPr>
      <dsp:spPr>
        <a:xfrm>
          <a:off x="-134173" y="0"/>
          <a:ext cx="6679453" cy="257176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l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600" kern="1200" dirty="0" smtClean="0"/>
            <a:t>7. </a:t>
          </a:r>
          <a:r>
            <a:rPr lang="ru-RU" sz="5600" b="1" u="none" kern="1200" dirty="0" smtClean="0"/>
            <a:t>Пробный маркетинг</a:t>
          </a:r>
          <a:endParaRPr lang="ru-RU" sz="5600" b="1" u="none" kern="1200" dirty="0"/>
        </a:p>
      </dsp:txBody>
      <dsp:txXfrm>
        <a:off x="-58848" y="75325"/>
        <a:ext cx="4021329" cy="2421118"/>
      </dsp:txXfrm>
    </dsp:sp>
    <dsp:sp modelId="{1DD5AC10-D8ED-47F4-A575-F28CE13CBB1A}">
      <dsp:nvSpPr>
        <dsp:cNvPr id="0" name=""/>
        <dsp:cNvSpPr/>
      </dsp:nvSpPr>
      <dsp:spPr>
        <a:xfrm>
          <a:off x="763916" y="3143271"/>
          <a:ext cx="7216147" cy="257176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8. </a:t>
          </a:r>
          <a:r>
            <a:rPr lang="ru-RU" sz="4400" b="1" u="none" kern="1200" dirty="0" smtClean="0"/>
            <a:t>Коммерческое производство</a:t>
          </a:r>
          <a:endParaRPr lang="ru-RU" sz="4400" b="1" u="none" kern="1200" dirty="0"/>
        </a:p>
      </dsp:txBody>
      <dsp:txXfrm>
        <a:off x="839241" y="3218596"/>
        <a:ext cx="3986093" cy="2421118"/>
      </dsp:txXfrm>
    </dsp:sp>
    <dsp:sp modelId="{CCE39948-A68E-4851-AD3E-90FAC0B13669}">
      <dsp:nvSpPr>
        <dsp:cNvPr id="0" name=""/>
        <dsp:cNvSpPr/>
      </dsp:nvSpPr>
      <dsp:spPr>
        <a:xfrm>
          <a:off x="5226732" y="1928818"/>
          <a:ext cx="1671649" cy="1671649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602853" y="1928818"/>
        <a:ext cx="919407" cy="125791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178DDE-A9DB-47F0-8199-CFEF35906739}">
      <dsp:nvSpPr>
        <dsp:cNvPr id="0" name=""/>
        <dsp:cNvSpPr/>
      </dsp:nvSpPr>
      <dsp:spPr>
        <a:xfrm>
          <a:off x="0" y="406303"/>
          <a:ext cx="8072494" cy="5045308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1496DD-DCBD-49A8-83DE-A9C337CE6EBC}">
      <dsp:nvSpPr>
        <dsp:cNvPr id="0" name=""/>
        <dsp:cNvSpPr/>
      </dsp:nvSpPr>
      <dsp:spPr>
        <a:xfrm>
          <a:off x="1025206" y="3888575"/>
          <a:ext cx="209884" cy="2098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CD0884-31CF-4F96-8339-9136884354BF}">
      <dsp:nvSpPr>
        <dsp:cNvPr id="0" name=""/>
        <dsp:cNvSpPr/>
      </dsp:nvSpPr>
      <dsp:spPr>
        <a:xfrm>
          <a:off x="357187" y="4286281"/>
          <a:ext cx="3426814" cy="8725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214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Товарный знак</a:t>
          </a:r>
          <a:endParaRPr lang="ru-RU" sz="2800" b="1" kern="1200" dirty="0"/>
        </a:p>
      </dsp:txBody>
      <dsp:txXfrm>
        <a:off x="357187" y="4286281"/>
        <a:ext cx="3426814" cy="872567"/>
      </dsp:txXfrm>
    </dsp:sp>
    <dsp:sp modelId="{781E1E6B-8AF1-4534-B71F-FF3932CAE26E}">
      <dsp:nvSpPr>
        <dsp:cNvPr id="0" name=""/>
        <dsp:cNvSpPr/>
      </dsp:nvSpPr>
      <dsp:spPr>
        <a:xfrm>
          <a:off x="2877844" y="2517260"/>
          <a:ext cx="379407" cy="3794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14B3F5-FC87-4147-80D4-9E6036B07262}">
      <dsp:nvSpPr>
        <dsp:cNvPr id="0" name=""/>
        <dsp:cNvSpPr/>
      </dsp:nvSpPr>
      <dsp:spPr>
        <a:xfrm>
          <a:off x="2714640" y="2706964"/>
          <a:ext cx="2643212" cy="27446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040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Известность на рынке и доверие у покупателей</a:t>
          </a:r>
          <a:endParaRPr lang="ru-RU" sz="2800" b="1" kern="1200" dirty="0"/>
        </a:p>
      </dsp:txBody>
      <dsp:txXfrm>
        <a:off x="2714640" y="2706964"/>
        <a:ext cx="2643212" cy="2744647"/>
      </dsp:txXfrm>
    </dsp:sp>
    <dsp:sp modelId="{B6A1B32A-6436-44BF-A935-1FD93BE2699C}">
      <dsp:nvSpPr>
        <dsp:cNvPr id="0" name=""/>
        <dsp:cNvSpPr/>
      </dsp:nvSpPr>
      <dsp:spPr>
        <a:xfrm>
          <a:off x="5105852" y="1682766"/>
          <a:ext cx="524712" cy="5247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75FBB3-0FE3-4193-8FB8-1074F469D5FF}">
      <dsp:nvSpPr>
        <dsp:cNvPr id="0" name=""/>
        <dsp:cNvSpPr/>
      </dsp:nvSpPr>
      <dsp:spPr>
        <a:xfrm>
          <a:off x="5368208" y="1945122"/>
          <a:ext cx="1937398" cy="3506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8034" tIns="0" rIns="0" bIns="0" numCol="1" spcCol="1270" anchor="t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err="1" smtClean="0"/>
            <a:t>Брэнд</a:t>
          </a:r>
          <a:endParaRPr lang="ru-RU" sz="5000" kern="1200" dirty="0"/>
        </a:p>
      </dsp:txBody>
      <dsp:txXfrm>
        <a:off x="5368208" y="1945122"/>
        <a:ext cx="1937398" cy="35064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10CF5B-443E-42E4-90AD-9DADF5043D7A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EEE721-3CA0-40F3-B8A2-F2B8FB13DA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685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F411-C826-48DA-8303-F3C5B359336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AF6B-62C2-40CF-927C-B9305A8A4E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F411-C826-48DA-8303-F3C5B359336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AF6B-62C2-40CF-927C-B9305A8A4E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F411-C826-48DA-8303-F3C5B359336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AF6B-62C2-40CF-927C-B9305A8A4E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F411-C826-48DA-8303-F3C5B359336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AF6B-62C2-40CF-927C-B9305A8A4E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F411-C826-48DA-8303-F3C5B359336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AF6B-62C2-40CF-927C-B9305A8A4E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F411-C826-48DA-8303-F3C5B359336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AF6B-62C2-40CF-927C-B9305A8A4E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F411-C826-48DA-8303-F3C5B359336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AF6B-62C2-40CF-927C-B9305A8A4E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F411-C826-48DA-8303-F3C5B359336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AF6B-62C2-40CF-927C-B9305A8A4E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F411-C826-48DA-8303-F3C5B359336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AF6B-62C2-40CF-927C-B9305A8A4E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F411-C826-48DA-8303-F3C5B359336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AF6B-62C2-40CF-927C-B9305A8A4E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F411-C826-48DA-8303-F3C5B359336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9AF6B-62C2-40CF-927C-B9305A8A4E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FF411-C826-48DA-8303-F3C5B359336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9AF6B-62C2-40CF-927C-B9305A8A4E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3786214"/>
          </a:xfrm>
          <a:ln w="57150">
            <a:solidFill>
              <a:srgbClr val="7030A0"/>
            </a:solidFill>
          </a:ln>
        </p:spPr>
        <p:txBody>
          <a:bodyPr>
            <a:normAutofit/>
          </a:bodyPr>
          <a:lstStyle/>
          <a:p>
            <a:r>
              <a:rPr lang="ru-RU" sz="5400" b="1" dirty="0" smtClean="0"/>
              <a:t>ТОВАР И ТОВАРНАЯ ПОЛИТИКА В МАРКЕТИНГЕ</a:t>
            </a:r>
            <a:br>
              <a:rPr lang="ru-RU" sz="5400" b="1" dirty="0" smtClean="0"/>
            </a:br>
            <a:endParaRPr lang="ru-RU" sz="5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642919"/>
            <a:ext cx="80010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(3) </a:t>
            </a:r>
            <a:r>
              <a:rPr lang="ru-RU" sz="2800" b="1" i="1" dirty="0" smtClean="0"/>
              <a:t>По роли в маркетинге различают </a:t>
            </a:r>
            <a:r>
              <a:rPr lang="ru-RU" sz="2800" dirty="0" smtClean="0"/>
              <a:t>товары</a:t>
            </a:r>
          </a:p>
          <a:p>
            <a:r>
              <a:rPr lang="ru-RU" sz="2800" b="1" i="1" u="sng" dirty="0" smtClean="0"/>
              <a:t>Товары-лидеры </a:t>
            </a:r>
            <a:r>
              <a:rPr lang="ru-RU" sz="2800" b="1" i="1" dirty="0" smtClean="0"/>
              <a:t> </a:t>
            </a:r>
            <a:r>
              <a:rPr lang="ru-RU" sz="2800" dirty="0" smtClean="0"/>
              <a:t>– они создают рекламу организации в целом, способствуя</a:t>
            </a:r>
          </a:p>
          <a:p>
            <a:r>
              <a:rPr lang="ru-RU" sz="2800" dirty="0" smtClean="0"/>
              <a:t>расширению продаж других товаров. </a:t>
            </a:r>
          </a:p>
          <a:p>
            <a:r>
              <a:rPr lang="ru-RU" sz="2800" b="1" i="1" u="sng" dirty="0" smtClean="0"/>
              <a:t>Взаимодополняющие</a:t>
            </a:r>
            <a:r>
              <a:rPr lang="ru-RU" sz="2800" dirty="0" smtClean="0"/>
              <a:t> – дополняющие друг друга</a:t>
            </a:r>
          </a:p>
          <a:p>
            <a:r>
              <a:rPr lang="ru-RU" sz="2800" dirty="0" smtClean="0"/>
              <a:t>   •  товары-локомотивы– </a:t>
            </a:r>
            <a:r>
              <a:rPr lang="en-US" sz="2800" dirty="0" smtClean="0"/>
              <a:t>PS</a:t>
            </a:r>
            <a:r>
              <a:rPr lang="ru-RU" sz="2800" dirty="0"/>
              <a:t>-</a:t>
            </a:r>
            <a:r>
              <a:rPr lang="ru-RU" sz="2800" dirty="0" smtClean="0"/>
              <a:t>приставки </a:t>
            </a:r>
            <a:r>
              <a:rPr lang="ru-RU" sz="2800" dirty="0" smtClean="0"/>
              <a:t>и диски</a:t>
            </a:r>
          </a:p>
          <a:p>
            <a:r>
              <a:rPr lang="ru-RU" sz="2800" dirty="0" smtClean="0"/>
              <a:t>   •  товары-спутники– диски </a:t>
            </a:r>
            <a:r>
              <a:rPr lang="ru-RU" sz="2800" dirty="0" smtClean="0"/>
              <a:t>и </a:t>
            </a:r>
            <a:r>
              <a:rPr lang="en-US" sz="2800" dirty="0"/>
              <a:t>PS</a:t>
            </a:r>
            <a:r>
              <a:rPr lang="ru-RU" sz="2800" dirty="0"/>
              <a:t>-приставки </a:t>
            </a:r>
            <a:r>
              <a:rPr lang="ru-RU" sz="2800" b="1" i="1" u="sng" dirty="0" smtClean="0"/>
              <a:t>Взаимозаменяемые </a:t>
            </a:r>
            <a:r>
              <a:rPr lang="ru-RU" sz="2800" dirty="0" smtClean="0"/>
              <a:t>(альтернативные) – товары, способные удовлетворять одни и те же потребности покупателей, называются (чай-кофе, масло-маргарин). </a:t>
            </a:r>
            <a:endParaRPr lang="ru-RU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000108"/>
            <a:ext cx="807249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Между покупателем и потребителем существуют следующие </a:t>
            </a:r>
            <a:r>
              <a:rPr lang="ru-RU" sz="3600" b="1" dirty="0" smtClean="0"/>
              <a:t>различия</a:t>
            </a:r>
            <a:r>
              <a:rPr lang="ru-RU" sz="3600" dirty="0" smtClean="0"/>
              <a:t>:</a:t>
            </a:r>
          </a:p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– покупателем может быть тот, кто способен платить;</a:t>
            </a:r>
          </a:p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– потребителем может быть каждый.</a:t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"/>
            <a:ext cx="77867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 Основные факторы, влияющие на поведение покупателя потребительских товаров</a:t>
            </a:r>
          </a:p>
          <a:p>
            <a:pPr algn="ctr"/>
            <a:endParaRPr lang="ru-RU" dirty="0" smtClean="0"/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1397000"/>
          <a:ext cx="8143932" cy="5258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24"/>
                <a:gridCol w="4714908"/>
              </a:tblGrid>
              <a:tr h="777878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группы факторов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Факторы, принадлежащие группе</a:t>
                      </a:r>
                      <a:endParaRPr lang="ru-RU" dirty="0"/>
                    </a:p>
                  </a:txBody>
                  <a:tcPr/>
                </a:tc>
              </a:tr>
              <a:tr h="777878">
                <a:tc>
                  <a:txBody>
                    <a:bodyPr/>
                    <a:lstStyle/>
                    <a:p>
                      <a:r>
                        <a:rPr lang="ru-RU" dirty="0" smtClean="0"/>
                        <a:t>Факторы культурного порядка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•Культура</a:t>
                      </a:r>
                    </a:p>
                    <a:p>
                      <a:r>
                        <a:rPr lang="ru-RU" dirty="0" smtClean="0"/>
                        <a:t>•Субкультура</a:t>
                      </a:r>
                    </a:p>
                    <a:p>
                      <a:r>
                        <a:rPr lang="ru-RU" dirty="0" smtClean="0"/>
                        <a:t>•Общественный  класс</a:t>
                      </a:r>
                      <a:endParaRPr lang="ru-RU" dirty="0"/>
                    </a:p>
                  </a:txBody>
                  <a:tcPr/>
                </a:tc>
              </a:tr>
              <a:tr h="777878">
                <a:tc>
                  <a:txBody>
                    <a:bodyPr/>
                    <a:lstStyle/>
                    <a:p>
                      <a:r>
                        <a:rPr lang="ru-RU" dirty="0" smtClean="0"/>
                        <a:t>Социальные факторы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•</a:t>
                      </a:r>
                      <a:r>
                        <a:rPr lang="ru-RU" dirty="0" err="1" smtClean="0"/>
                        <a:t>Референтная</a:t>
                      </a:r>
                      <a:r>
                        <a:rPr lang="ru-RU" dirty="0" smtClean="0"/>
                        <a:t> группа</a:t>
                      </a:r>
                    </a:p>
                    <a:p>
                      <a:r>
                        <a:rPr lang="ru-RU" dirty="0" smtClean="0"/>
                        <a:t>•Семья</a:t>
                      </a:r>
                    </a:p>
                    <a:p>
                      <a:r>
                        <a:rPr lang="ru-RU" dirty="0" smtClean="0"/>
                        <a:t>•Роль и статус</a:t>
                      </a:r>
                      <a:endParaRPr lang="ru-RU" dirty="0"/>
                    </a:p>
                  </a:txBody>
                  <a:tcPr/>
                </a:tc>
              </a:tr>
              <a:tr h="777878">
                <a:tc>
                  <a:txBody>
                    <a:bodyPr/>
                    <a:lstStyle/>
                    <a:p>
                      <a:r>
                        <a:rPr lang="ru-RU" dirty="0" smtClean="0"/>
                        <a:t>3  Личностные  факторы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Возраст</a:t>
                      </a:r>
                    </a:p>
                    <a:p>
                      <a:r>
                        <a:rPr lang="ru-RU" dirty="0" smtClean="0"/>
                        <a:t>•Этап жизненного цикла семьи</a:t>
                      </a:r>
                    </a:p>
                    <a:p>
                      <a:r>
                        <a:rPr lang="ru-RU" dirty="0" smtClean="0"/>
                        <a:t>•Род занятий</a:t>
                      </a:r>
                    </a:p>
                    <a:p>
                      <a:r>
                        <a:rPr lang="ru-RU" dirty="0" smtClean="0"/>
                        <a:t>•Экономическое положение</a:t>
                      </a:r>
                    </a:p>
                    <a:p>
                      <a:r>
                        <a:rPr lang="ru-RU" dirty="0" smtClean="0"/>
                        <a:t>•Образ жизни</a:t>
                      </a:r>
                      <a:endParaRPr lang="ru-RU" dirty="0"/>
                    </a:p>
                  </a:txBody>
                  <a:tcPr/>
                </a:tc>
              </a:tr>
              <a:tr h="777878">
                <a:tc>
                  <a:txBody>
                    <a:bodyPr/>
                    <a:lstStyle/>
                    <a:p>
                      <a:r>
                        <a:rPr lang="ru-RU" dirty="0" smtClean="0"/>
                        <a:t>4  Психологические факторы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•Восприятие</a:t>
                      </a:r>
                    </a:p>
                    <a:p>
                      <a:r>
                        <a:rPr lang="ru-RU" dirty="0" smtClean="0"/>
                        <a:t>•Усвоение</a:t>
                      </a:r>
                    </a:p>
                    <a:p>
                      <a:r>
                        <a:rPr lang="ru-RU" dirty="0" smtClean="0"/>
                        <a:t>•Убеждение</a:t>
                      </a:r>
                    </a:p>
                    <a:p>
                      <a:r>
                        <a:rPr lang="ru-RU" dirty="0" smtClean="0"/>
                        <a:t>•Отношение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Процесс принятия решения о покупке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Осознание проблемы;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Поиск информации;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Оценка вариантов;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Решение о покупке;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Реакция на покупку:</a:t>
            </a:r>
          </a:p>
          <a:p>
            <a:pPr marL="514350" indent="-514350">
              <a:buNone/>
            </a:pPr>
            <a:r>
              <a:rPr lang="ru-RU" dirty="0"/>
              <a:t> </a:t>
            </a:r>
            <a:r>
              <a:rPr lang="ru-RU" dirty="0" smtClean="0"/>
              <a:t>   а) используют или хранят</a:t>
            </a:r>
          </a:p>
          <a:p>
            <a:pPr marL="514350" indent="-514350">
              <a:buNone/>
            </a:pPr>
            <a:r>
              <a:rPr lang="ru-RU" dirty="0"/>
              <a:t> </a:t>
            </a:r>
            <a:r>
              <a:rPr lang="ru-RU" dirty="0" smtClean="0"/>
              <a:t>   б) избавляются навсегда</a:t>
            </a:r>
          </a:p>
          <a:p>
            <a:pPr marL="514350" indent="-514350">
              <a:buNone/>
            </a:pPr>
            <a:r>
              <a:rPr lang="ru-RU" dirty="0"/>
              <a:t> </a:t>
            </a:r>
            <a:r>
              <a:rPr lang="ru-RU" dirty="0" smtClean="0"/>
              <a:t>   в)  избавляются на </a:t>
            </a:r>
            <a:r>
              <a:rPr lang="ru-RU" dirty="0"/>
              <a:t>в</a:t>
            </a:r>
            <a:r>
              <a:rPr lang="ru-RU" dirty="0" smtClean="0"/>
              <a:t>ремя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14300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4. Концепция жизненного цикла товара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2285992"/>
            <a:ext cx="7858180" cy="3786214"/>
          </a:xfrm>
        </p:spPr>
        <p:txBody>
          <a:bodyPr>
            <a:normAutofit/>
          </a:bodyPr>
          <a:lstStyle/>
          <a:p>
            <a:pPr algn="just"/>
            <a:r>
              <a:rPr lang="ru-RU" sz="3600" u="sng" dirty="0">
                <a:solidFill>
                  <a:schemeClr val="tx1"/>
                </a:solidFill>
              </a:rPr>
              <a:t>Жизненный цикл товара (ЖЦТ)</a:t>
            </a:r>
            <a:r>
              <a:rPr lang="ru-RU" sz="3600" dirty="0">
                <a:solidFill>
                  <a:schemeClr val="tx1"/>
                </a:solidFill>
              </a:rPr>
              <a:t> - время с момента </a:t>
            </a:r>
            <a:r>
              <a:rPr lang="ru-RU" sz="3600" dirty="0" smtClean="0">
                <a:solidFill>
                  <a:schemeClr val="tx1"/>
                </a:solidFill>
              </a:rPr>
              <a:t>первоначального </a:t>
            </a:r>
            <a:r>
              <a:rPr lang="ru-RU" sz="3600" dirty="0">
                <a:solidFill>
                  <a:schemeClr val="tx1"/>
                </a:solidFill>
              </a:rPr>
              <a:t>появления товара на рынке до прекращения его </a:t>
            </a:r>
            <a:r>
              <a:rPr lang="ru-RU" sz="3600" dirty="0" smtClean="0">
                <a:solidFill>
                  <a:schemeClr val="tx1"/>
                </a:solidFill>
              </a:rPr>
              <a:t>реализаций </a:t>
            </a:r>
            <a:r>
              <a:rPr lang="ru-RU" sz="3600" dirty="0">
                <a:solidFill>
                  <a:schemeClr val="tx1"/>
                </a:solidFill>
              </a:rPr>
              <a:t>на данном рынке</a:t>
            </a:r>
            <a:r>
              <a:rPr lang="ru-RU" sz="3600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tarefer.ru/works/68/100274/pics/image00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143932" cy="59769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5rik.ru/think/Zhiznennyi-cikl-tovar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072494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40246"/>
          </a:xfrm>
        </p:spPr>
        <p:txBody>
          <a:bodyPr>
            <a:normAutofit/>
          </a:bodyPr>
          <a:lstStyle/>
          <a:p>
            <a:r>
              <a:rPr lang="ru-RU" b="1" dirty="0" smtClean="0"/>
              <a:t>Маркетинговая тактика на различных стадиях жизненного цикла товара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redov.ru/delovaja_literatura/marketing_konspekt_lekcii/_3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4" y="214290"/>
            <a:ext cx="8702705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1071569"/>
          </a:xfrm>
          <a:solidFill>
            <a:schemeClr val="tx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/>
          <a:lstStyle/>
          <a:p>
            <a:r>
              <a:rPr lang="en-US" b="1" dirty="0" smtClean="0"/>
              <a:t>I</a:t>
            </a:r>
            <a:r>
              <a:rPr lang="ru-RU" b="1" dirty="0" smtClean="0"/>
              <a:t>. Задачи товарной политики: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714488"/>
            <a:ext cx="7715304" cy="3924312"/>
          </a:xfr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pPr marL="514350" indent="-514350">
              <a:spcAft>
                <a:spcPts val="1200"/>
              </a:spcAft>
              <a:buAutoNum type="arabicParenR"/>
            </a:pPr>
            <a:r>
              <a:rPr lang="ru-RU" sz="3600" b="1" dirty="0" smtClean="0">
                <a:solidFill>
                  <a:schemeClr val="tx1"/>
                </a:solidFill>
              </a:rPr>
              <a:t>управление ассортиментом и номенклатурой;</a:t>
            </a:r>
          </a:p>
          <a:p>
            <a:pPr marL="514350" indent="-514350">
              <a:spcAft>
                <a:spcPts val="1200"/>
              </a:spcAft>
              <a:buAutoNum type="arabicParenR"/>
            </a:pPr>
            <a:r>
              <a:rPr lang="ru-RU" sz="3600" b="1" dirty="0" smtClean="0">
                <a:solidFill>
                  <a:schemeClr val="tx1"/>
                </a:solidFill>
              </a:rPr>
              <a:t>управление конкурентоспособностью товара;</a:t>
            </a:r>
          </a:p>
          <a:p>
            <a:pPr marL="514350" indent="-514350">
              <a:buAutoNum type="arabicParenR"/>
            </a:pPr>
            <a:r>
              <a:rPr lang="ru-RU" sz="3600" b="1" dirty="0" smtClean="0">
                <a:solidFill>
                  <a:schemeClr val="tx1"/>
                </a:solidFill>
              </a:rPr>
              <a:t>управление ЖЦТ.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7921625" cy="12588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/>
              <a:t>ТОВАР КАК ЭЛЕМЕНТ КОМПЛЕКСА МАРКЕТИНГА</a:t>
            </a:r>
            <a:endParaRPr lang="ru-RU" dirty="0" smtClean="0"/>
          </a:p>
        </p:txBody>
      </p:sp>
      <p:sp>
        <p:nvSpPr>
          <p:cNvPr id="16387" name="WordArt 1058"/>
          <p:cNvSpPr>
            <a:spLocks noChangeArrowheads="1" noChangeShapeType="1" noTextEdit="1"/>
          </p:cNvSpPr>
          <p:nvPr/>
        </p:nvSpPr>
        <p:spPr bwMode="auto">
          <a:xfrm>
            <a:off x="5076825" y="1954213"/>
            <a:ext cx="4248150" cy="208756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34449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Товарная политика</a:t>
            </a:r>
          </a:p>
        </p:txBody>
      </p:sp>
      <p:sp>
        <p:nvSpPr>
          <p:cNvPr id="5" name="AutoShape 1052"/>
          <p:cNvSpPr>
            <a:spLocks noChangeArrowheads="1"/>
          </p:cNvSpPr>
          <p:nvPr/>
        </p:nvSpPr>
        <p:spPr bwMode="auto">
          <a:xfrm>
            <a:off x="5724525" y="2389188"/>
            <a:ext cx="3152775" cy="3375025"/>
          </a:xfrm>
          <a:prstGeom prst="wedgeRoundRectCallout">
            <a:avLst>
              <a:gd name="adj1" fmla="val -85520"/>
              <a:gd name="adj2" fmla="val 44941"/>
              <a:gd name="adj3" fmla="val 16667"/>
            </a:avLst>
          </a:prstGeom>
          <a:solidFill>
            <a:srgbClr val="000099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 anchorCtr="1">
            <a:spAutoFit/>
          </a:bodyPr>
          <a:lstStyle/>
          <a:p>
            <a:pPr marL="342900" indent="-342900" algn="l">
              <a:buFont typeface="Wingdings" pitchFamily="2" charset="2"/>
              <a:buChar char="q"/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Дизайн товара</a:t>
            </a:r>
          </a:p>
          <a:p>
            <a:pPr marL="342900" indent="-342900" algn="l">
              <a:buFont typeface="Wingdings" pitchFamily="2" charset="2"/>
              <a:buChar char="q"/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Упаковка товара</a:t>
            </a:r>
          </a:p>
          <a:p>
            <a:pPr marL="342900" indent="-342900" algn="l">
              <a:buFont typeface="Wingdings" pitchFamily="2" charset="2"/>
              <a:buChar char="q"/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товара</a:t>
            </a:r>
          </a:p>
          <a:p>
            <a:pPr marL="342900" indent="-342900" algn="l">
              <a:buFont typeface="Wingdings" pitchFamily="2" charset="2"/>
              <a:buChar char="q"/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дифференциации и вариации товара</a:t>
            </a:r>
          </a:p>
          <a:p>
            <a:pPr marL="342900" indent="-342900" algn="l">
              <a:buFont typeface="Wingdings" pitchFamily="2" charset="2"/>
              <a:buChar char="q"/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Сопутствующие услуги</a:t>
            </a:r>
          </a:p>
          <a:p>
            <a:pPr marL="342900" indent="-342900" algn="l">
              <a:buFont typeface="Wingdings" pitchFamily="2" charset="2"/>
              <a:buChar char="q"/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Сервис </a:t>
            </a:r>
          </a:p>
          <a:p>
            <a:pPr marL="342900" indent="-342900" algn="l">
              <a:buFont typeface="Wingdings" pitchFamily="2" charset="2"/>
              <a:buChar char="q"/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бренда</a:t>
            </a:r>
          </a:p>
        </p:txBody>
      </p:sp>
      <p:sp>
        <p:nvSpPr>
          <p:cNvPr id="16389" name="Freeform 1032"/>
          <p:cNvSpPr>
            <a:spLocks/>
          </p:cNvSpPr>
          <p:nvPr/>
        </p:nvSpPr>
        <p:spPr bwMode="auto">
          <a:xfrm>
            <a:off x="971550" y="2060575"/>
            <a:ext cx="2435225" cy="2070100"/>
          </a:xfrm>
          <a:custGeom>
            <a:avLst/>
            <a:gdLst>
              <a:gd name="T0" fmla="*/ 0 w 1425"/>
              <a:gd name="T1" fmla="*/ 2147483647 h 1255"/>
              <a:gd name="T2" fmla="*/ 2147483647 w 1425"/>
              <a:gd name="T3" fmla="*/ 2147483647 h 1255"/>
              <a:gd name="T4" fmla="*/ 2147483647 w 1425"/>
              <a:gd name="T5" fmla="*/ 2147483647 h 1255"/>
              <a:gd name="T6" fmla="*/ 2147483647 w 1425"/>
              <a:gd name="T7" fmla="*/ 2147483647 h 1255"/>
              <a:gd name="T8" fmla="*/ 2147483647 w 1425"/>
              <a:gd name="T9" fmla="*/ 2147483647 h 1255"/>
              <a:gd name="T10" fmla="*/ 2147483647 w 1425"/>
              <a:gd name="T11" fmla="*/ 2147483647 h 1255"/>
              <a:gd name="T12" fmla="*/ 2147483647 w 1425"/>
              <a:gd name="T13" fmla="*/ 2147483647 h 1255"/>
              <a:gd name="T14" fmla="*/ 2147483647 w 1425"/>
              <a:gd name="T15" fmla="*/ 2147483647 h 1255"/>
              <a:gd name="T16" fmla="*/ 2147483647 w 1425"/>
              <a:gd name="T17" fmla="*/ 2147483647 h 1255"/>
              <a:gd name="T18" fmla="*/ 2147483647 w 1425"/>
              <a:gd name="T19" fmla="*/ 2147483647 h 1255"/>
              <a:gd name="T20" fmla="*/ 2147483647 w 1425"/>
              <a:gd name="T21" fmla="*/ 2147483647 h 1255"/>
              <a:gd name="T22" fmla="*/ 2147483647 w 1425"/>
              <a:gd name="T23" fmla="*/ 2147483647 h 1255"/>
              <a:gd name="T24" fmla="*/ 2147483647 w 1425"/>
              <a:gd name="T25" fmla="*/ 2147483647 h 1255"/>
              <a:gd name="T26" fmla="*/ 2147483647 w 1425"/>
              <a:gd name="T27" fmla="*/ 2147483647 h 1255"/>
              <a:gd name="T28" fmla="*/ 2147483647 w 1425"/>
              <a:gd name="T29" fmla="*/ 2147483647 h 1255"/>
              <a:gd name="T30" fmla="*/ 2147483647 w 1425"/>
              <a:gd name="T31" fmla="*/ 2147483647 h 1255"/>
              <a:gd name="T32" fmla="*/ 2147483647 w 1425"/>
              <a:gd name="T33" fmla="*/ 2147483647 h 1255"/>
              <a:gd name="T34" fmla="*/ 2147483647 w 1425"/>
              <a:gd name="T35" fmla="*/ 2147483647 h 1255"/>
              <a:gd name="T36" fmla="*/ 2147483647 w 1425"/>
              <a:gd name="T37" fmla="*/ 2147483647 h 1255"/>
              <a:gd name="T38" fmla="*/ 2147483647 w 1425"/>
              <a:gd name="T39" fmla="*/ 2147483647 h 1255"/>
              <a:gd name="T40" fmla="*/ 2147483647 w 1425"/>
              <a:gd name="T41" fmla="*/ 0 h 1255"/>
              <a:gd name="T42" fmla="*/ 2147483647 w 1425"/>
              <a:gd name="T43" fmla="*/ 2147483647 h 1255"/>
              <a:gd name="T44" fmla="*/ 2147483647 w 1425"/>
              <a:gd name="T45" fmla="*/ 2147483647 h 1255"/>
              <a:gd name="T46" fmla="*/ 2147483647 w 1425"/>
              <a:gd name="T47" fmla="*/ 2147483647 h 1255"/>
              <a:gd name="T48" fmla="*/ 2147483647 w 1425"/>
              <a:gd name="T49" fmla="*/ 2147483647 h 1255"/>
              <a:gd name="T50" fmla="*/ 2147483647 w 1425"/>
              <a:gd name="T51" fmla="*/ 2147483647 h 1255"/>
              <a:gd name="T52" fmla="*/ 2147483647 w 1425"/>
              <a:gd name="T53" fmla="*/ 2147483647 h 1255"/>
              <a:gd name="T54" fmla="*/ 2147483647 w 1425"/>
              <a:gd name="T55" fmla="*/ 2147483647 h 1255"/>
              <a:gd name="T56" fmla="*/ 2147483647 w 1425"/>
              <a:gd name="T57" fmla="*/ 2147483647 h 1255"/>
              <a:gd name="T58" fmla="*/ 2147483647 w 1425"/>
              <a:gd name="T59" fmla="*/ 2147483647 h 1255"/>
              <a:gd name="T60" fmla="*/ 2147483647 w 1425"/>
              <a:gd name="T61" fmla="*/ 2147483647 h 1255"/>
              <a:gd name="T62" fmla="*/ 2147483647 w 1425"/>
              <a:gd name="T63" fmla="*/ 2147483647 h 1255"/>
              <a:gd name="T64" fmla="*/ 2147483647 w 1425"/>
              <a:gd name="T65" fmla="*/ 2147483647 h 1255"/>
              <a:gd name="T66" fmla="*/ 2147483647 w 1425"/>
              <a:gd name="T67" fmla="*/ 2147483647 h 1255"/>
              <a:gd name="T68" fmla="*/ 2147483647 w 1425"/>
              <a:gd name="T69" fmla="*/ 2147483647 h 1255"/>
              <a:gd name="T70" fmla="*/ 2147483647 w 1425"/>
              <a:gd name="T71" fmla="*/ 2147483647 h 1255"/>
              <a:gd name="T72" fmla="*/ 2147483647 w 1425"/>
              <a:gd name="T73" fmla="*/ 2147483647 h 1255"/>
              <a:gd name="T74" fmla="*/ 2147483647 w 1425"/>
              <a:gd name="T75" fmla="*/ 2147483647 h 1255"/>
              <a:gd name="T76" fmla="*/ 2147483647 w 1425"/>
              <a:gd name="T77" fmla="*/ 2147483647 h 1255"/>
              <a:gd name="T78" fmla="*/ 2147483647 w 1425"/>
              <a:gd name="T79" fmla="*/ 2147483647 h 1255"/>
              <a:gd name="T80" fmla="*/ 2147483647 w 1425"/>
              <a:gd name="T81" fmla="*/ 2147483647 h 1255"/>
              <a:gd name="T82" fmla="*/ 2147483647 w 1425"/>
              <a:gd name="T83" fmla="*/ 2147483647 h 1255"/>
              <a:gd name="T84" fmla="*/ 0 w 1425"/>
              <a:gd name="T85" fmla="*/ 2147483647 h 1255"/>
              <a:gd name="T86" fmla="*/ 0 w 1425"/>
              <a:gd name="T87" fmla="*/ 2147483647 h 125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425" h="1255">
                <a:moveTo>
                  <a:pt x="0" y="1252"/>
                </a:moveTo>
                <a:lnTo>
                  <a:pt x="336" y="1096"/>
                </a:lnTo>
                <a:lnTo>
                  <a:pt x="714" y="1254"/>
                </a:lnTo>
                <a:lnTo>
                  <a:pt x="714" y="1232"/>
                </a:lnTo>
                <a:lnTo>
                  <a:pt x="718" y="1177"/>
                </a:lnTo>
                <a:lnTo>
                  <a:pt x="724" y="1121"/>
                </a:lnTo>
                <a:lnTo>
                  <a:pt x="741" y="1065"/>
                </a:lnTo>
                <a:lnTo>
                  <a:pt x="762" y="1012"/>
                </a:lnTo>
                <a:lnTo>
                  <a:pt x="787" y="964"/>
                </a:lnTo>
                <a:lnTo>
                  <a:pt x="820" y="916"/>
                </a:lnTo>
                <a:lnTo>
                  <a:pt x="856" y="872"/>
                </a:lnTo>
                <a:lnTo>
                  <a:pt x="896" y="833"/>
                </a:lnTo>
                <a:lnTo>
                  <a:pt x="943" y="799"/>
                </a:lnTo>
                <a:lnTo>
                  <a:pt x="991" y="768"/>
                </a:lnTo>
                <a:lnTo>
                  <a:pt x="1040" y="745"/>
                </a:lnTo>
                <a:lnTo>
                  <a:pt x="1094" y="726"/>
                </a:lnTo>
                <a:lnTo>
                  <a:pt x="1152" y="714"/>
                </a:lnTo>
                <a:lnTo>
                  <a:pt x="1207" y="706"/>
                </a:lnTo>
                <a:lnTo>
                  <a:pt x="1263" y="706"/>
                </a:lnTo>
                <a:lnTo>
                  <a:pt x="1424" y="388"/>
                </a:lnTo>
                <a:lnTo>
                  <a:pt x="1259" y="0"/>
                </a:lnTo>
                <a:lnTo>
                  <a:pt x="1171" y="2"/>
                </a:lnTo>
                <a:lnTo>
                  <a:pt x="1081" y="10"/>
                </a:lnTo>
                <a:lnTo>
                  <a:pt x="992" y="25"/>
                </a:lnTo>
                <a:lnTo>
                  <a:pt x="906" y="46"/>
                </a:lnTo>
                <a:lnTo>
                  <a:pt x="822" y="73"/>
                </a:lnTo>
                <a:lnTo>
                  <a:pt x="739" y="106"/>
                </a:lnTo>
                <a:lnTo>
                  <a:pt x="657" y="146"/>
                </a:lnTo>
                <a:lnTo>
                  <a:pt x="580" y="190"/>
                </a:lnTo>
                <a:lnTo>
                  <a:pt x="507" y="240"/>
                </a:lnTo>
                <a:lnTo>
                  <a:pt x="436" y="296"/>
                </a:lnTo>
                <a:lnTo>
                  <a:pt x="369" y="355"/>
                </a:lnTo>
                <a:lnTo>
                  <a:pt x="307" y="422"/>
                </a:lnTo>
                <a:lnTo>
                  <a:pt x="252" y="491"/>
                </a:lnTo>
                <a:lnTo>
                  <a:pt x="200" y="564"/>
                </a:lnTo>
                <a:lnTo>
                  <a:pt x="154" y="641"/>
                </a:lnTo>
                <a:lnTo>
                  <a:pt x="115" y="720"/>
                </a:lnTo>
                <a:lnTo>
                  <a:pt x="79" y="802"/>
                </a:lnTo>
                <a:lnTo>
                  <a:pt x="52" y="887"/>
                </a:lnTo>
                <a:lnTo>
                  <a:pt x="27" y="975"/>
                </a:lnTo>
                <a:lnTo>
                  <a:pt x="12" y="1063"/>
                </a:lnTo>
                <a:lnTo>
                  <a:pt x="2" y="1152"/>
                </a:lnTo>
                <a:lnTo>
                  <a:pt x="0" y="1242"/>
                </a:lnTo>
                <a:lnTo>
                  <a:pt x="0" y="1252"/>
                </a:lnTo>
              </a:path>
            </a:pathLst>
          </a:custGeom>
          <a:solidFill>
            <a:srgbClr val="00808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1">
            <a:spAutoFit/>
          </a:bodyPr>
          <a:lstStyle/>
          <a:p>
            <a:endParaRPr lang="ru-RU"/>
          </a:p>
        </p:txBody>
      </p:sp>
      <p:sp>
        <p:nvSpPr>
          <p:cNvPr id="16390" name="Freeform 1033"/>
          <p:cNvSpPr>
            <a:spLocks/>
          </p:cNvSpPr>
          <p:nvPr/>
        </p:nvSpPr>
        <p:spPr bwMode="auto">
          <a:xfrm>
            <a:off x="971550" y="3868738"/>
            <a:ext cx="2133600" cy="2289175"/>
          </a:xfrm>
          <a:custGeom>
            <a:avLst/>
            <a:gdLst>
              <a:gd name="T0" fmla="*/ 0 w 1249"/>
              <a:gd name="T1" fmla="*/ 2147483647 h 1389"/>
              <a:gd name="T2" fmla="*/ 2147483647 w 1249"/>
              <a:gd name="T3" fmla="*/ 2147483647 h 1389"/>
              <a:gd name="T4" fmla="*/ 2147483647 w 1249"/>
              <a:gd name="T5" fmla="*/ 2147483647 h 1389"/>
              <a:gd name="T6" fmla="*/ 2147483647 w 1249"/>
              <a:gd name="T7" fmla="*/ 2147483647 h 1389"/>
              <a:gd name="T8" fmla="*/ 2147483647 w 1249"/>
              <a:gd name="T9" fmla="*/ 2147483647 h 1389"/>
              <a:gd name="T10" fmla="*/ 2147483647 w 1249"/>
              <a:gd name="T11" fmla="*/ 2147483647 h 1389"/>
              <a:gd name="T12" fmla="*/ 2147483647 w 1249"/>
              <a:gd name="T13" fmla="*/ 2147483647 h 1389"/>
              <a:gd name="T14" fmla="*/ 2147483647 w 1249"/>
              <a:gd name="T15" fmla="*/ 2147483647 h 1389"/>
              <a:gd name="T16" fmla="*/ 2147483647 w 1249"/>
              <a:gd name="T17" fmla="*/ 2147483647 h 1389"/>
              <a:gd name="T18" fmla="*/ 2147483647 w 1249"/>
              <a:gd name="T19" fmla="*/ 2147483647 h 1389"/>
              <a:gd name="T20" fmla="*/ 2147483647 w 1249"/>
              <a:gd name="T21" fmla="*/ 2147483647 h 1389"/>
              <a:gd name="T22" fmla="*/ 2147483647 w 1249"/>
              <a:gd name="T23" fmla="*/ 2147483647 h 1389"/>
              <a:gd name="T24" fmla="*/ 2147483647 w 1249"/>
              <a:gd name="T25" fmla="*/ 2147483647 h 1389"/>
              <a:gd name="T26" fmla="*/ 2147483647 w 1249"/>
              <a:gd name="T27" fmla="*/ 2147483647 h 1389"/>
              <a:gd name="T28" fmla="*/ 2147483647 w 1249"/>
              <a:gd name="T29" fmla="*/ 2147483647 h 1389"/>
              <a:gd name="T30" fmla="*/ 2147483647 w 1249"/>
              <a:gd name="T31" fmla="*/ 2147483647 h 1389"/>
              <a:gd name="T32" fmla="*/ 2147483647 w 1249"/>
              <a:gd name="T33" fmla="*/ 2147483647 h 1389"/>
              <a:gd name="T34" fmla="*/ 2147483647 w 1249"/>
              <a:gd name="T35" fmla="*/ 2147483647 h 1389"/>
              <a:gd name="T36" fmla="*/ 2147483647 w 1249"/>
              <a:gd name="T37" fmla="*/ 2147483647 h 1389"/>
              <a:gd name="T38" fmla="*/ 2147483647 w 1249"/>
              <a:gd name="T39" fmla="*/ 2147483647 h 1389"/>
              <a:gd name="T40" fmla="*/ 2147483647 w 1249"/>
              <a:gd name="T41" fmla="*/ 2147483647 h 1389"/>
              <a:gd name="T42" fmla="*/ 2147483647 w 1249"/>
              <a:gd name="T43" fmla="*/ 2147483647 h 1389"/>
              <a:gd name="T44" fmla="*/ 2147483647 w 1249"/>
              <a:gd name="T45" fmla="*/ 2147483647 h 1389"/>
              <a:gd name="T46" fmla="*/ 2147483647 w 1249"/>
              <a:gd name="T47" fmla="*/ 2147483647 h 1389"/>
              <a:gd name="T48" fmla="*/ 2147483647 w 1249"/>
              <a:gd name="T49" fmla="*/ 2147483647 h 1389"/>
              <a:gd name="T50" fmla="*/ 2147483647 w 1249"/>
              <a:gd name="T51" fmla="*/ 2147483647 h 1389"/>
              <a:gd name="T52" fmla="*/ 2147483647 w 1249"/>
              <a:gd name="T53" fmla="*/ 2147483647 h 1389"/>
              <a:gd name="T54" fmla="*/ 2147483647 w 1249"/>
              <a:gd name="T55" fmla="*/ 2147483647 h 1389"/>
              <a:gd name="T56" fmla="*/ 2147483647 w 1249"/>
              <a:gd name="T57" fmla="*/ 2147483647 h 1389"/>
              <a:gd name="T58" fmla="*/ 2147483647 w 1249"/>
              <a:gd name="T59" fmla="*/ 2147483647 h 1389"/>
              <a:gd name="T60" fmla="*/ 2147483647 w 1249"/>
              <a:gd name="T61" fmla="*/ 2147483647 h 1389"/>
              <a:gd name="T62" fmla="*/ 2147483647 w 1249"/>
              <a:gd name="T63" fmla="*/ 2147483647 h 1389"/>
              <a:gd name="T64" fmla="*/ 2147483647 w 1249"/>
              <a:gd name="T65" fmla="*/ 2147483647 h 1389"/>
              <a:gd name="T66" fmla="*/ 2147483647 w 1249"/>
              <a:gd name="T67" fmla="*/ 2147483647 h 1389"/>
              <a:gd name="T68" fmla="*/ 2147483647 w 1249"/>
              <a:gd name="T69" fmla="*/ 2147483647 h 1389"/>
              <a:gd name="T70" fmla="*/ 2147483647 w 1249"/>
              <a:gd name="T71" fmla="*/ 2147483647 h 1389"/>
              <a:gd name="T72" fmla="*/ 2147483647 w 1249"/>
              <a:gd name="T73" fmla="*/ 2147483647 h 1389"/>
              <a:gd name="T74" fmla="*/ 2147483647 w 1249"/>
              <a:gd name="T75" fmla="*/ 2147483647 h 1389"/>
              <a:gd name="T76" fmla="*/ 2147483647 w 1249"/>
              <a:gd name="T77" fmla="*/ 2147483647 h 1389"/>
              <a:gd name="T78" fmla="*/ 2147483647 w 1249"/>
              <a:gd name="T79" fmla="*/ 2147483647 h 1389"/>
              <a:gd name="T80" fmla="*/ 2147483647 w 1249"/>
              <a:gd name="T81" fmla="*/ 2147483647 h 1389"/>
              <a:gd name="T82" fmla="*/ 2147483647 w 1249"/>
              <a:gd name="T83" fmla="*/ 2147483647 h 1389"/>
              <a:gd name="T84" fmla="*/ 2147483647 w 1249"/>
              <a:gd name="T85" fmla="*/ 0 h 1389"/>
              <a:gd name="T86" fmla="*/ 0 w 1249"/>
              <a:gd name="T87" fmla="*/ 2147483647 h 138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249" h="1389">
                <a:moveTo>
                  <a:pt x="0" y="156"/>
                </a:moveTo>
                <a:lnTo>
                  <a:pt x="2" y="223"/>
                </a:lnTo>
                <a:lnTo>
                  <a:pt x="2" y="232"/>
                </a:lnTo>
                <a:lnTo>
                  <a:pt x="12" y="323"/>
                </a:lnTo>
                <a:lnTo>
                  <a:pt x="27" y="411"/>
                </a:lnTo>
                <a:lnTo>
                  <a:pt x="50" y="497"/>
                </a:lnTo>
                <a:lnTo>
                  <a:pt x="77" y="582"/>
                </a:lnTo>
                <a:lnTo>
                  <a:pt x="113" y="662"/>
                </a:lnTo>
                <a:lnTo>
                  <a:pt x="152" y="741"/>
                </a:lnTo>
                <a:lnTo>
                  <a:pt x="198" y="818"/>
                </a:lnTo>
                <a:lnTo>
                  <a:pt x="248" y="891"/>
                </a:lnTo>
                <a:lnTo>
                  <a:pt x="303" y="960"/>
                </a:lnTo>
                <a:lnTo>
                  <a:pt x="367" y="1025"/>
                </a:lnTo>
                <a:lnTo>
                  <a:pt x="430" y="1087"/>
                </a:lnTo>
                <a:lnTo>
                  <a:pt x="499" y="1142"/>
                </a:lnTo>
                <a:lnTo>
                  <a:pt x="574" y="1192"/>
                </a:lnTo>
                <a:lnTo>
                  <a:pt x="651" y="1236"/>
                </a:lnTo>
                <a:lnTo>
                  <a:pt x="730" y="1277"/>
                </a:lnTo>
                <a:lnTo>
                  <a:pt x="812" y="1309"/>
                </a:lnTo>
                <a:lnTo>
                  <a:pt x="896" y="1338"/>
                </a:lnTo>
                <a:lnTo>
                  <a:pt x="983" y="1359"/>
                </a:lnTo>
                <a:lnTo>
                  <a:pt x="1071" y="1376"/>
                </a:lnTo>
                <a:lnTo>
                  <a:pt x="1158" y="1384"/>
                </a:lnTo>
                <a:lnTo>
                  <a:pt x="1248" y="1388"/>
                </a:lnTo>
                <a:lnTo>
                  <a:pt x="1088" y="1002"/>
                </a:lnTo>
                <a:lnTo>
                  <a:pt x="1246" y="664"/>
                </a:lnTo>
                <a:lnTo>
                  <a:pt x="1190" y="662"/>
                </a:lnTo>
                <a:lnTo>
                  <a:pt x="1136" y="657"/>
                </a:lnTo>
                <a:lnTo>
                  <a:pt x="1083" y="641"/>
                </a:lnTo>
                <a:lnTo>
                  <a:pt x="1031" y="620"/>
                </a:lnTo>
                <a:lnTo>
                  <a:pt x="981" y="597"/>
                </a:lnTo>
                <a:lnTo>
                  <a:pt x="933" y="566"/>
                </a:lnTo>
                <a:lnTo>
                  <a:pt x="891" y="532"/>
                </a:lnTo>
                <a:lnTo>
                  <a:pt x="850" y="493"/>
                </a:lnTo>
                <a:lnTo>
                  <a:pt x="816" y="449"/>
                </a:lnTo>
                <a:lnTo>
                  <a:pt x="785" y="403"/>
                </a:lnTo>
                <a:lnTo>
                  <a:pt x="760" y="353"/>
                </a:lnTo>
                <a:lnTo>
                  <a:pt x="741" y="301"/>
                </a:lnTo>
                <a:lnTo>
                  <a:pt x="724" y="250"/>
                </a:lnTo>
                <a:lnTo>
                  <a:pt x="720" y="211"/>
                </a:lnTo>
                <a:lnTo>
                  <a:pt x="718" y="194"/>
                </a:lnTo>
                <a:lnTo>
                  <a:pt x="714" y="158"/>
                </a:lnTo>
                <a:lnTo>
                  <a:pt x="336" y="0"/>
                </a:lnTo>
                <a:lnTo>
                  <a:pt x="0" y="156"/>
                </a:lnTo>
              </a:path>
            </a:pathLst>
          </a:custGeom>
          <a:solidFill>
            <a:srgbClr val="00808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0" tIns="0" rIns="0" bIns="0" anchor="ctr" anchorCtr="1">
            <a:spAutoFit/>
          </a:bodyPr>
          <a:lstStyle/>
          <a:p>
            <a:endParaRPr lang="ru-RU"/>
          </a:p>
        </p:txBody>
      </p:sp>
      <p:sp>
        <p:nvSpPr>
          <p:cNvPr id="16391" name="Freeform 1034"/>
          <p:cNvSpPr>
            <a:spLocks/>
          </p:cNvSpPr>
          <p:nvPr/>
        </p:nvSpPr>
        <p:spPr bwMode="auto">
          <a:xfrm>
            <a:off x="3122613" y="2060575"/>
            <a:ext cx="2097087" cy="2347913"/>
          </a:xfrm>
          <a:custGeom>
            <a:avLst/>
            <a:gdLst>
              <a:gd name="T0" fmla="*/ 2147483647 w 1226"/>
              <a:gd name="T1" fmla="*/ 2147483647 h 1425"/>
              <a:gd name="T2" fmla="*/ 2147483647 w 1226"/>
              <a:gd name="T3" fmla="*/ 2147483647 h 1425"/>
              <a:gd name="T4" fmla="*/ 2147483647 w 1226"/>
              <a:gd name="T5" fmla="*/ 2147483647 h 1425"/>
              <a:gd name="T6" fmla="*/ 2147483647 w 1226"/>
              <a:gd name="T7" fmla="*/ 2147483647 h 1425"/>
              <a:gd name="T8" fmla="*/ 2147483647 w 1226"/>
              <a:gd name="T9" fmla="*/ 2147483647 h 1425"/>
              <a:gd name="T10" fmla="*/ 2147483647 w 1226"/>
              <a:gd name="T11" fmla="*/ 2147483647 h 1425"/>
              <a:gd name="T12" fmla="*/ 2147483647 w 1226"/>
              <a:gd name="T13" fmla="*/ 2147483647 h 1425"/>
              <a:gd name="T14" fmla="*/ 2147483647 w 1226"/>
              <a:gd name="T15" fmla="*/ 2147483647 h 1425"/>
              <a:gd name="T16" fmla="*/ 2147483647 w 1226"/>
              <a:gd name="T17" fmla="*/ 2147483647 h 1425"/>
              <a:gd name="T18" fmla="*/ 2147483647 w 1226"/>
              <a:gd name="T19" fmla="*/ 2147483647 h 1425"/>
              <a:gd name="T20" fmla="*/ 2147483647 w 1226"/>
              <a:gd name="T21" fmla="*/ 2147483647 h 1425"/>
              <a:gd name="T22" fmla="*/ 2147483647 w 1226"/>
              <a:gd name="T23" fmla="*/ 2147483647 h 1425"/>
              <a:gd name="T24" fmla="*/ 2147483647 w 1226"/>
              <a:gd name="T25" fmla="*/ 2147483647 h 1425"/>
              <a:gd name="T26" fmla="*/ 2147483647 w 1226"/>
              <a:gd name="T27" fmla="*/ 2147483647 h 1425"/>
              <a:gd name="T28" fmla="*/ 2147483647 w 1226"/>
              <a:gd name="T29" fmla="*/ 2147483647 h 1425"/>
              <a:gd name="T30" fmla="*/ 2147483647 w 1226"/>
              <a:gd name="T31" fmla="*/ 2147483647 h 1425"/>
              <a:gd name="T32" fmla="*/ 2147483647 w 1226"/>
              <a:gd name="T33" fmla="*/ 2147483647 h 1425"/>
              <a:gd name="T34" fmla="*/ 2147483647 w 1226"/>
              <a:gd name="T35" fmla="*/ 2147483647 h 1425"/>
              <a:gd name="T36" fmla="*/ 2147483647 w 1226"/>
              <a:gd name="T37" fmla="*/ 2147483647 h 1425"/>
              <a:gd name="T38" fmla="*/ 2147483647 w 1226"/>
              <a:gd name="T39" fmla="*/ 2147483647 h 1425"/>
              <a:gd name="T40" fmla="*/ 2147483647 w 1226"/>
              <a:gd name="T41" fmla="*/ 2147483647 h 1425"/>
              <a:gd name="T42" fmla="*/ 2147483647 w 1226"/>
              <a:gd name="T43" fmla="*/ 2147483647 h 1425"/>
              <a:gd name="T44" fmla="*/ 2147483647 w 1226"/>
              <a:gd name="T45" fmla="*/ 2147483647 h 1425"/>
              <a:gd name="T46" fmla="*/ 2147483647 w 1226"/>
              <a:gd name="T47" fmla="*/ 2147483647 h 1425"/>
              <a:gd name="T48" fmla="*/ 0 w 1226"/>
              <a:gd name="T49" fmla="*/ 0 h 1425"/>
              <a:gd name="T50" fmla="*/ 2147483647 w 1226"/>
              <a:gd name="T51" fmla="*/ 2147483647 h 1425"/>
              <a:gd name="T52" fmla="*/ 2147483647 w 1226"/>
              <a:gd name="T53" fmla="*/ 2147483647 h 1425"/>
              <a:gd name="T54" fmla="*/ 2147483647 w 1226"/>
              <a:gd name="T55" fmla="*/ 2147483647 h 1425"/>
              <a:gd name="T56" fmla="*/ 2147483647 w 1226"/>
              <a:gd name="T57" fmla="*/ 2147483647 h 1425"/>
              <a:gd name="T58" fmla="*/ 2147483647 w 1226"/>
              <a:gd name="T59" fmla="*/ 2147483647 h 1425"/>
              <a:gd name="T60" fmla="*/ 2147483647 w 1226"/>
              <a:gd name="T61" fmla="*/ 2147483647 h 1425"/>
              <a:gd name="T62" fmla="*/ 2147483647 w 1226"/>
              <a:gd name="T63" fmla="*/ 2147483647 h 1425"/>
              <a:gd name="T64" fmla="*/ 2147483647 w 1226"/>
              <a:gd name="T65" fmla="*/ 2147483647 h 1425"/>
              <a:gd name="T66" fmla="*/ 2147483647 w 1226"/>
              <a:gd name="T67" fmla="*/ 2147483647 h 1425"/>
              <a:gd name="T68" fmla="*/ 2147483647 w 1226"/>
              <a:gd name="T69" fmla="*/ 2147483647 h 1425"/>
              <a:gd name="T70" fmla="*/ 2147483647 w 1226"/>
              <a:gd name="T71" fmla="*/ 2147483647 h 1425"/>
              <a:gd name="T72" fmla="*/ 2147483647 w 1226"/>
              <a:gd name="T73" fmla="*/ 2147483647 h 1425"/>
              <a:gd name="T74" fmla="*/ 2147483647 w 1226"/>
              <a:gd name="T75" fmla="*/ 2147483647 h 1425"/>
              <a:gd name="T76" fmla="*/ 2147483647 w 1226"/>
              <a:gd name="T77" fmla="*/ 2147483647 h 1425"/>
              <a:gd name="T78" fmla="*/ 2147483647 w 1226"/>
              <a:gd name="T79" fmla="*/ 2147483647 h 1425"/>
              <a:gd name="T80" fmla="*/ 2147483647 w 1226"/>
              <a:gd name="T81" fmla="*/ 2147483647 h 1425"/>
              <a:gd name="T82" fmla="*/ 2147483647 w 1226"/>
              <a:gd name="T83" fmla="*/ 2147483647 h 1425"/>
              <a:gd name="T84" fmla="*/ 2147483647 w 1226"/>
              <a:gd name="T85" fmla="*/ 2147483647 h 1425"/>
              <a:gd name="T86" fmla="*/ 2147483647 w 1226"/>
              <a:gd name="T87" fmla="*/ 2147483647 h 1425"/>
              <a:gd name="T88" fmla="*/ 2147483647 w 1226"/>
              <a:gd name="T89" fmla="*/ 2147483647 h 142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226" h="1425">
                <a:moveTo>
                  <a:pt x="1223" y="1269"/>
                </a:moveTo>
                <a:lnTo>
                  <a:pt x="1225" y="1242"/>
                </a:lnTo>
                <a:lnTo>
                  <a:pt x="1223" y="1169"/>
                </a:lnTo>
                <a:lnTo>
                  <a:pt x="1221" y="1154"/>
                </a:lnTo>
                <a:lnTo>
                  <a:pt x="1211" y="1065"/>
                </a:lnTo>
                <a:lnTo>
                  <a:pt x="1196" y="981"/>
                </a:lnTo>
                <a:lnTo>
                  <a:pt x="1175" y="893"/>
                </a:lnTo>
                <a:lnTo>
                  <a:pt x="1146" y="812"/>
                </a:lnTo>
                <a:lnTo>
                  <a:pt x="1114" y="730"/>
                </a:lnTo>
                <a:lnTo>
                  <a:pt x="1075" y="651"/>
                </a:lnTo>
                <a:lnTo>
                  <a:pt x="1031" y="576"/>
                </a:lnTo>
                <a:lnTo>
                  <a:pt x="981" y="503"/>
                </a:lnTo>
                <a:lnTo>
                  <a:pt x="927" y="434"/>
                </a:lnTo>
                <a:lnTo>
                  <a:pt x="866" y="369"/>
                </a:lnTo>
                <a:lnTo>
                  <a:pt x="803" y="309"/>
                </a:lnTo>
                <a:lnTo>
                  <a:pt x="734" y="253"/>
                </a:lnTo>
                <a:lnTo>
                  <a:pt x="662" y="204"/>
                </a:lnTo>
                <a:lnTo>
                  <a:pt x="588" y="158"/>
                </a:lnTo>
                <a:lnTo>
                  <a:pt x="511" y="117"/>
                </a:lnTo>
                <a:lnTo>
                  <a:pt x="430" y="83"/>
                </a:lnTo>
                <a:lnTo>
                  <a:pt x="348" y="54"/>
                </a:lnTo>
                <a:lnTo>
                  <a:pt x="261" y="31"/>
                </a:lnTo>
                <a:lnTo>
                  <a:pt x="177" y="14"/>
                </a:lnTo>
                <a:lnTo>
                  <a:pt x="89" y="2"/>
                </a:lnTo>
                <a:lnTo>
                  <a:pt x="0" y="0"/>
                </a:lnTo>
                <a:lnTo>
                  <a:pt x="165" y="388"/>
                </a:lnTo>
                <a:lnTo>
                  <a:pt x="2" y="706"/>
                </a:lnTo>
                <a:lnTo>
                  <a:pt x="60" y="712"/>
                </a:lnTo>
                <a:lnTo>
                  <a:pt x="115" y="724"/>
                </a:lnTo>
                <a:lnTo>
                  <a:pt x="171" y="741"/>
                </a:lnTo>
                <a:lnTo>
                  <a:pt x="223" y="764"/>
                </a:lnTo>
                <a:lnTo>
                  <a:pt x="273" y="795"/>
                </a:lnTo>
                <a:lnTo>
                  <a:pt x="319" y="829"/>
                </a:lnTo>
                <a:lnTo>
                  <a:pt x="359" y="868"/>
                </a:lnTo>
                <a:lnTo>
                  <a:pt x="398" y="912"/>
                </a:lnTo>
                <a:lnTo>
                  <a:pt x="430" y="960"/>
                </a:lnTo>
                <a:lnTo>
                  <a:pt x="455" y="1010"/>
                </a:lnTo>
                <a:lnTo>
                  <a:pt x="478" y="1063"/>
                </a:lnTo>
                <a:lnTo>
                  <a:pt x="494" y="1119"/>
                </a:lnTo>
                <a:lnTo>
                  <a:pt x="501" y="1173"/>
                </a:lnTo>
                <a:lnTo>
                  <a:pt x="501" y="1177"/>
                </a:lnTo>
                <a:lnTo>
                  <a:pt x="505" y="1232"/>
                </a:lnTo>
                <a:lnTo>
                  <a:pt x="503" y="1263"/>
                </a:lnTo>
                <a:lnTo>
                  <a:pt x="851" y="1424"/>
                </a:lnTo>
                <a:lnTo>
                  <a:pt x="1223" y="1269"/>
                </a:lnTo>
              </a:path>
            </a:pathLst>
          </a:custGeom>
          <a:solidFill>
            <a:srgbClr val="00808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0" tIns="0" rIns="0" bIns="0" anchor="ctr" anchorCtr="1">
            <a:spAutoFit/>
          </a:bodyPr>
          <a:lstStyle/>
          <a:p>
            <a:endParaRPr lang="ru-RU"/>
          </a:p>
        </p:txBody>
      </p:sp>
      <p:sp>
        <p:nvSpPr>
          <p:cNvPr id="16392" name="Freeform 1035"/>
          <p:cNvSpPr>
            <a:spLocks/>
          </p:cNvSpPr>
          <p:nvPr/>
        </p:nvSpPr>
        <p:spPr bwMode="auto">
          <a:xfrm>
            <a:off x="2832100" y="4138613"/>
            <a:ext cx="2387600" cy="2016125"/>
          </a:xfrm>
          <a:custGeom>
            <a:avLst/>
            <a:gdLst>
              <a:gd name="T0" fmla="*/ 2147483647 w 1395"/>
              <a:gd name="T1" fmla="*/ 2147483647 h 1222"/>
              <a:gd name="T2" fmla="*/ 2147483647 w 1395"/>
              <a:gd name="T3" fmla="*/ 2147483647 h 1222"/>
              <a:gd name="T4" fmla="*/ 2147483647 w 1395"/>
              <a:gd name="T5" fmla="*/ 0 h 1222"/>
              <a:gd name="T6" fmla="*/ 2147483647 w 1395"/>
              <a:gd name="T7" fmla="*/ 2147483647 h 1222"/>
              <a:gd name="T8" fmla="*/ 2147483647 w 1395"/>
              <a:gd name="T9" fmla="*/ 2147483647 h 1222"/>
              <a:gd name="T10" fmla="*/ 2147483647 w 1395"/>
              <a:gd name="T11" fmla="*/ 2147483647 h 1222"/>
              <a:gd name="T12" fmla="*/ 2147483647 w 1395"/>
              <a:gd name="T13" fmla="*/ 2147483647 h 1222"/>
              <a:gd name="T14" fmla="*/ 2147483647 w 1395"/>
              <a:gd name="T15" fmla="*/ 2147483647 h 1222"/>
              <a:gd name="T16" fmla="*/ 2147483647 w 1395"/>
              <a:gd name="T17" fmla="*/ 2147483647 h 1222"/>
              <a:gd name="T18" fmla="*/ 2147483647 w 1395"/>
              <a:gd name="T19" fmla="*/ 2147483647 h 1222"/>
              <a:gd name="T20" fmla="*/ 2147483647 w 1395"/>
              <a:gd name="T21" fmla="*/ 2147483647 h 1222"/>
              <a:gd name="T22" fmla="*/ 2147483647 w 1395"/>
              <a:gd name="T23" fmla="*/ 2147483647 h 1222"/>
              <a:gd name="T24" fmla="*/ 2147483647 w 1395"/>
              <a:gd name="T25" fmla="*/ 2147483647 h 1222"/>
              <a:gd name="T26" fmla="*/ 2147483647 w 1395"/>
              <a:gd name="T27" fmla="*/ 2147483647 h 1222"/>
              <a:gd name="T28" fmla="*/ 2147483647 w 1395"/>
              <a:gd name="T29" fmla="*/ 2147483647 h 1222"/>
              <a:gd name="T30" fmla="*/ 2147483647 w 1395"/>
              <a:gd name="T31" fmla="*/ 2147483647 h 1222"/>
              <a:gd name="T32" fmla="*/ 2147483647 w 1395"/>
              <a:gd name="T33" fmla="*/ 2147483647 h 1222"/>
              <a:gd name="T34" fmla="*/ 0 w 1395"/>
              <a:gd name="T35" fmla="*/ 2147483647 h 1222"/>
              <a:gd name="T36" fmla="*/ 2147483647 w 1395"/>
              <a:gd name="T37" fmla="*/ 2147483647 h 1222"/>
              <a:gd name="T38" fmla="*/ 2147483647 w 1395"/>
              <a:gd name="T39" fmla="*/ 2147483647 h 1222"/>
              <a:gd name="T40" fmla="*/ 2147483647 w 1395"/>
              <a:gd name="T41" fmla="*/ 2147483647 h 1222"/>
              <a:gd name="T42" fmla="*/ 2147483647 w 1395"/>
              <a:gd name="T43" fmla="*/ 2147483647 h 1222"/>
              <a:gd name="T44" fmla="*/ 2147483647 w 1395"/>
              <a:gd name="T45" fmla="*/ 2147483647 h 1222"/>
              <a:gd name="T46" fmla="*/ 2147483647 w 1395"/>
              <a:gd name="T47" fmla="*/ 2147483647 h 1222"/>
              <a:gd name="T48" fmla="*/ 2147483647 w 1395"/>
              <a:gd name="T49" fmla="*/ 2147483647 h 1222"/>
              <a:gd name="T50" fmla="*/ 2147483647 w 1395"/>
              <a:gd name="T51" fmla="*/ 2147483647 h 1222"/>
              <a:gd name="T52" fmla="*/ 2147483647 w 1395"/>
              <a:gd name="T53" fmla="*/ 2147483647 h 1222"/>
              <a:gd name="T54" fmla="*/ 2147483647 w 1395"/>
              <a:gd name="T55" fmla="*/ 2147483647 h 1222"/>
              <a:gd name="T56" fmla="*/ 2147483647 w 1395"/>
              <a:gd name="T57" fmla="*/ 2147483647 h 1222"/>
              <a:gd name="T58" fmla="*/ 2147483647 w 1395"/>
              <a:gd name="T59" fmla="*/ 2147483647 h 1222"/>
              <a:gd name="T60" fmla="*/ 2147483647 w 1395"/>
              <a:gd name="T61" fmla="*/ 2147483647 h 1222"/>
              <a:gd name="T62" fmla="*/ 2147483647 w 1395"/>
              <a:gd name="T63" fmla="*/ 2147483647 h 1222"/>
              <a:gd name="T64" fmla="*/ 2147483647 w 1395"/>
              <a:gd name="T65" fmla="*/ 2147483647 h 1222"/>
              <a:gd name="T66" fmla="*/ 2147483647 w 1395"/>
              <a:gd name="T67" fmla="*/ 2147483647 h 1222"/>
              <a:gd name="T68" fmla="*/ 2147483647 w 1395"/>
              <a:gd name="T69" fmla="*/ 2147483647 h 1222"/>
              <a:gd name="T70" fmla="*/ 2147483647 w 1395"/>
              <a:gd name="T71" fmla="*/ 2147483647 h 1222"/>
              <a:gd name="T72" fmla="*/ 2147483647 w 1395"/>
              <a:gd name="T73" fmla="*/ 2147483647 h 1222"/>
              <a:gd name="T74" fmla="*/ 2147483647 w 1395"/>
              <a:gd name="T75" fmla="*/ 2147483647 h 1222"/>
              <a:gd name="T76" fmla="*/ 2147483647 w 1395"/>
              <a:gd name="T77" fmla="*/ 2147483647 h 1222"/>
              <a:gd name="T78" fmla="*/ 2147483647 w 1395"/>
              <a:gd name="T79" fmla="*/ 2147483647 h 1222"/>
              <a:gd name="T80" fmla="*/ 2147483647 w 1395"/>
              <a:gd name="T81" fmla="*/ 2147483647 h 122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395" h="1222">
                <a:moveTo>
                  <a:pt x="1394" y="6"/>
                </a:moveTo>
                <a:lnTo>
                  <a:pt x="1022" y="161"/>
                </a:lnTo>
                <a:lnTo>
                  <a:pt x="674" y="0"/>
                </a:lnTo>
                <a:lnTo>
                  <a:pt x="672" y="29"/>
                </a:lnTo>
                <a:lnTo>
                  <a:pt x="665" y="86"/>
                </a:lnTo>
                <a:lnTo>
                  <a:pt x="649" y="142"/>
                </a:lnTo>
                <a:lnTo>
                  <a:pt x="626" y="198"/>
                </a:lnTo>
                <a:lnTo>
                  <a:pt x="597" y="248"/>
                </a:lnTo>
                <a:lnTo>
                  <a:pt x="565" y="296"/>
                </a:lnTo>
                <a:lnTo>
                  <a:pt x="526" y="342"/>
                </a:lnTo>
                <a:lnTo>
                  <a:pt x="482" y="380"/>
                </a:lnTo>
                <a:lnTo>
                  <a:pt x="434" y="415"/>
                </a:lnTo>
                <a:lnTo>
                  <a:pt x="382" y="444"/>
                </a:lnTo>
                <a:lnTo>
                  <a:pt x="331" y="467"/>
                </a:lnTo>
                <a:lnTo>
                  <a:pt x="275" y="484"/>
                </a:lnTo>
                <a:lnTo>
                  <a:pt x="215" y="493"/>
                </a:lnTo>
                <a:lnTo>
                  <a:pt x="158" y="497"/>
                </a:lnTo>
                <a:lnTo>
                  <a:pt x="0" y="835"/>
                </a:lnTo>
                <a:lnTo>
                  <a:pt x="160" y="1221"/>
                </a:lnTo>
                <a:lnTo>
                  <a:pt x="248" y="1215"/>
                </a:lnTo>
                <a:lnTo>
                  <a:pt x="336" y="1207"/>
                </a:lnTo>
                <a:lnTo>
                  <a:pt x="423" y="1190"/>
                </a:lnTo>
                <a:lnTo>
                  <a:pt x="507" y="1167"/>
                </a:lnTo>
                <a:lnTo>
                  <a:pt x="592" y="1140"/>
                </a:lnTo>
                <a:lnTo>
                  <a:pt x="672" y="1106"/>
                </a:lnTo>
                <a:lnTo>
                  <a:pt x="753" y="1067"/>
                </a:lnTo>
                <a:lnTo>
                  <a:pt x="828" y="1019"/>
                </a:lnTo>
                <a:lnTo>
                  <a:pt x="901" y="971"/>
                </a:lnTo>
                <a:lnTo>
                  <a:pt x="968" y="916"/>
                </a:lnTo>
                <a:lnTo>
                  <a:pt x="1033" y="854"/>
                </a:lnTo>
                <a:lnTo>
                  <a:pt x="1095" y="789"/>
                </a:lnTo>
                <a:lnTo>
                  <a:pt x="1148" y="722"/>
                </a:lnTo>
                <a:lnTo>
                  <a:pt x="1198" y="647"/>
                </a:lnTo>
                <a:lnTo>
                  <a:pt x="1244" y="572"/>
                </a:lnTo>
                <a:lnTo>
                  <a:pt x="1283" y="491"/>
                </a:lnTo>
                <a:lnTo>
                  <a:pt x="1317" y="411"/>
                </a:lnTo>
                <a:lnTo>
                  <a:pt x="1346" y="326"/>
                </a:lnTo>
                <a:lnTo>
                  <a:pt x="1367" y="242"/>
                </a:lnTo>
                <a:lnTo>
                  <a:pt x="1382" y="154"/>
                </a:lnTo>
                <a:lnTo>
                  <a:pt x="1392" y="65"/>
                </a:lnTo>
                <a:lnTo>
                  <a:pt x="1394" y="6"/>
                </a:lnTo>
              </a:path>
            </a:pathLst>
          </a:custGeom>
          <a:solidFill>
            <a:srgbClr val="000099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0" tIns="0" rIns="0" bIns="0" anchor="ctr" anchorCtr="1">
            <a:spAutoFit/>
          </a:bodyPr>
          <a:lstStyle/>
          <a:p>
            <a:endParaRPr lang="ru-RU"/>
          </a:p>
        </p:txBody>
      </p:sp>
      <p:sp>
        <p:nvSpPr>
          <p:cNvPr id="10" name="Text Box 1045"/>
          <p:cNvSpPr txBox="1">
            <a:spLocks noChangeArrowheads="1"/>
          </p:cNvSpPr>
          <p:nvPr/>
        </p:nvSpPr>
        <p:spPr bwMode="auto">
          <a:xfrm>
            <a:off x="1501775" y="2522538"/>
            <a:ext cx="1672253" cy="515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>
              <a:defRPr/>
            </a:pPr>
            <a:r>
              <a:rPr lang="en-US" sz="275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Promotion</a:t>
            </a:r>
            <a:endParaRPr lang="ru-RU" sz="2750" dirty="0" smtClean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 Box 1046"/>
          <p:cNvSpPr txBox="1">
            <a:spLocks noChangeArrowheads="1"/>
          </p:cNvSpPr>
          <p:nvPr/>
        </p:nvSpPr>
        <p:spPr bwMode="auto">
          <a:xfrm>
            <a:off x="3676650" y="2779713"/>
            <a:ext cx="9220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>
              <a:defRPr/>
            </a:pPr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Price</a:t>
            </a:r>
            <a:endParaRPr lang="ru-RU" dirty="0" smtClean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 Box 1049"/>
          <p:cNvSpPr txBox="1">
            <a:spLocks noChangeArrowheads="1"/>
          </p:cNvSpPr>
          <p:nvPr/>
        </p:nvSpPr>
        <p:spPr bwMode="auto">
          <a:xfrm>
            <a:off x="1430338" y="4797425"/>
            <a:ext cx="10502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>
              <a:defRPr/>
            </a:pPr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Place </a:t>
            </a:r>
            <a:endParaRPr lang="ru-RU" dirty="0" smtClean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 Box 1050"/>
          <p:cNvSpPr txBox="1">
            <a:spLocks noChangeArrowheads="1"/>
          </p:cNvSpPr>
          <p:nvPr/>
        </p:nvSpPr>
        <p:spPr bwMode="auto">
          <a:xfrm>
            <a:off x="2987675" y="4903788"/>
            <a:ext cx="2016125" cy="674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Product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defRPr/>
            </a:pP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 Box 1051"/>
          <p:cNvSpPr txBox="1">
            <a:spLocks noChangeArrowheads="1"/>
          </p:cNvSpPr>
          <p:nvPr/>
        </p:nvSpPr>
        <p:spPr bwMode="auto">
          <a:xfrm>
            <a:off x="2124075" y="3630613"/>
            <a:ext cx="194468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Комплекс маркетинга</a:t>
            </a:r>
          </a:p>
          <a:p>
            <a:pPr algn="ctr">
              <a:defRPr/>
            </a:pPr>
            <a:r>
              <a:rPr lang="ru-RU" sz="20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«4</a:t>
            </a:r>
            <a:r>
              <a:rPr lang="en-US" sz="20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P</a:t>
            </a:r>
            <a:r>
              <a:rPr lang="ru-RU" sz="20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»</a:t>
            </a:r>
          </a:p>
        </p:txBody>
      </p:sp>
      <p:sp>
        <p:nvSpPr>
          <p:cNvPr id="16398" name="WordArt 1053"/>
          <p:cNvSpPr>
            <a:spLocks noChangeArrowheads="1" noChangeShapeType="1" noTextEdit="1"/>
          </p:cNvSpPr>
          <p:nvPr/>
        </p:nvSpPr>
        <p:spPr bwMode="auto">
          <a:xfrm rot="-2641426">
            <a:off x="611188" y="2338388"/>
            <a:ext cx="3030537" cy="18669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669026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Коммуникативная</a:t>
            </a:r>
          </a:p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 политика</a:t>
            </a:r>
          </a:p>
        </p:txBody>
      </p:sp>
      <p:sp>
        <p:nvSpPr>
          <p:cNvPr id="16399" name="WordArt 1054"/>
          <p:cNvSpPr>
            <a:spLocks noChangeArrowheads="1" noChangeShapeType="1" noTextEdit="1"/>
          </p:cNvSpPr>
          <p:nvPr/>
        </p:nvSpPr>
        <p:spPr bwMode="auto">
          <a:xfrm rot="2521816">
            <a:off x="2555875" y="2276475"/>
            <a:ext cx="3030538" cy="18669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669026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Ценовая политика</a:t>
            </a:r>
          </a:p>
        </p:txBody>
      </p:sp>
      <p:sp>
        <p:nvSpPr>
          <p:cNvPr id="16400" name="WordArt 1055"/>
          <p:cNvSpPr>
            <a:spLocks noChangeArrowheads="1" noChangeShapeType="1" noTextEdit="1"/>
          </p:cNvSpPr>
          <p:nvPr/>
        </p:nvSpPr>
        <p:spPr bwMode="auto">
          <a:xfrm rot="-7630631">
            <a:off x="461169" y="4010819"/>
            <a:ext cx="3030538" cy="18669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669026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Сбытовая политика</a:t>
            </a:r>
          </a:p>
        </p:txBody>
      </p:sp>
    </p:spTree>
    <p:extLst>
      <p:ext uri="{BB962C8B-B14F-4D97-AF65-F5344CB8AC3E}">
        <p14:creationId xmlns:p14="http://schemas.microsoft.com/office/powerpoint/2010/main" val="114920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428604"/>
          <a:ext cx="8644000" cy="578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0443"/>
                <a:gridCol w="5343557"/>
              </a:tblGrid>
              <a:tr h="1446620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Ассортимент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совокупность товаров, связанных между собой по потребительскому назначению</a:t>
                      </a:r>
                      <a:endParaRPr lang="ru-RU" sz="2800" b="1" dirty="0"/>
                    </a:p>
                  </a:txBody>
                  <a:tcPr/>
                </a:tc>
              </a:tr>
              <a:tr h="1446620"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Основной ассортимент 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товары, приносящие большую часть прибыли</a:t>
                      </a:r>
                      <a:endParaRPr lang="ru-RU" sz="2800" b="1" dirty="0"/>
                    </a:p>
                  </a:txBody>
                  <a:tcPr/>
                </a:tc>
              </a:tr>
              <a:tr h="1446620"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Дополнительный ассортимент 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сопутствующие товары</a:t>
                      </a:r>
                      <a:endParaRPr lang="ru-RU" sz="2800" b="1" dirty="0"/>
                    </a:p>
                  </a:txBody>
                  <a:tcPr/>
                </a:tc>
              </a:tr>
              <a:tr h="1446620"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Углубленный ассортимент 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товары, удовлетворяющие уникальные желания потребителей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14282" y="785794"/>
          <a:ext cx="8715436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428605"/>
            <a:ext cx="8215370" cy="1071570"/>
          </a:xfrm>
        </p:spPr>
        <p:txBody>
          <a:bodyPr/>
          <a:lstStyle/>
          <a:p>
            <a:r>
              <a:rPr lang="ru-RU" b="1" dirty="0" smtClean="0"/>
              <a:t>2. Разработка нового товара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500174"/>
            <a:ext cx="7929618" cy="464347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tx1"/>
                </a:solidFill>
              </a:rPr>
              <a:t>Под </a:t>
            </a:r>
            <a:r>
              <a:rPr lang="ru-RU" b="1" u="sng" dirty="0" smtClean="0">
                <a:solidFill>
                  <a:schemeClr val="tx1"/>
                </a:solidFill>
              </a:rPr>
              <a:t>новым товаром</a:t>
            </a:r>
            <a:r>
              <a:rPr lang="ru-RU" b="1" dirty="0" smtClean="0">
                <a:solidFill>
                  <a:schemeClr val="tx1"/>
                </a:solidFill>
              </a:rPr>
              <a:t> понимают оригинальные изделия, улучшенные варианты или модификации существующих товаров, которые потребитель воспринимает как «новые», товары рыночной новизны (старый для прежних рынков, новый для данного рынка); товары новой сферы применения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Этапы разработки товара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857250"/>
          <a:ext cx="8229600" cy="5268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500034" y="357166"/>
          <a:ext cx="8001056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571472" y="714356"/>
          <a:ext cx="7858180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428605"/>
            <a:ext cx="8286808" cy="121444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3. Конкурентоспособность товара -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500174"/>
            <a:ext cx="8001056" cy="4357718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способность товара (услуги) выдержать конкуренцию, т.е. быть выгодно реализованным наряду или вместо других конкурирующих аналогичных товаров или услуг</a:t>
            </a:r>
            <a:r>
              <a:rPr lang="ru-RU" sz="4000" dirty="0" smtClean="0">
                <a:solidFill>
                  <a:schemeClr val="tx1"/>
                </a:solidFill>
              </a:rPr>
              <a:t>.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143007"/>
          </a:xfr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>4. Формирование марочной политики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28802"/>
            <a:ext cx="7715304" cy="4357718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Марка - </a:t>
            </a:r>
            <a:r>
              <a:rPr lang="ru-RU" sz="4000" dirty="0" smtClean="0">
                <a:solidFill>
                  <a:schemeClr val="tx1"/>
                </a:solidFill>
              </a:rPr>
              <a:t>имя, термин, знак, символ, рисунок или их сочетание, присвоенное товару для его отличия от товаров конкурентов и указания на его производителя.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357167"/>
          <a:ext cx="8143932" cy="6320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2"/>
                <a:gridCol w="5357850"/>
              </a:tblGrid>
              <a:tr h="2047889">
                <a:tc>
                  <a:txBody>
                    <a:bodyPr/>
                    <a:lstStyle/>
                    <a:p>
                      <a:r>
                        <a:rPr lang="ru-RU" sz="40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Марочное имя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часть марки в виде букв, слов и/или их комбинаций, которые можно произнести</a:t>
                      </a:r>
                      <a:endParaRPr lang="ru-RU" sz="3200" dirty="0"/>
                    </a:p>
                  </a:txBody>
                  <a:tcPr/>
                </a:tc>
              </a:tr>
              <a:tr h="2047889">
                <a:tc>
                  <a:txBody>
                    <a:bodyPr/>
                    <a:lstStyle/>
                    <a:p>
                      <a:r>
                        <a:rPr lang="ru-RU" sz="40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Марочный знак (эмблема)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часть марки, которая является узнаваемой, но не произносимой</a:t>
                      </a:r>
                      <a:endParaRPr lang="ru-RU" sz="3200" dirty="0"/>
                    </a:p>
                  </a:txBody>
                  <a:tcPr/>
                </a:tc>
              </a:tr>
              <a:tr h="2047889">
                <a:tc>
                  <a:txBody>
                    <a:bodyPr/>
                    <a:lstStyle/>
                    <a:p>
                      <a:endParaRPr lang="ru-RU" sz="40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40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Товарный знак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марка или ее часть, защищенная </a:t>
                      </a:r>
                      <a:r>
                        <a:rPr lang="ru-RU" sz="280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юридически</a:t>
                      </a: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что дает продавцу исключительное право использовать марочное имя и марочный знак.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ine-extens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4" y="642918"/>
            <a:ext cx="8131201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612845"/>
            <a:ext cx="8286808" cy="563231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ru-RU" sz="3600" dirty="0" smtClean="0"/>
              <a:t>Товар и его уровни</a:t>
            </a:r>
          </a:p>
          <a:p>
            <a:pPr marL="457200" indent="-457200" algn="just"/>
            <a:r>
              <a:rPr lang="ru-RU" sz="3600" b="1" u="sng" dirty="0" smtClean="0"/>
              <a:t>Товар</a:t>
            </a:r>
            <a:r>
              <a:rPr lang="ru-RU" sz="3600" dirty="0" smtClean="0"/>
              <a:t> </a:t>
            </a:r>
            <a:r>
              <a:rPr lang="ru-RU" sz="3600" dirty="0"/>
              <a:t>– любое средство, которое можно предложить на рынке (физические предметы, услуги, идеи, предприятия, отдельные лица) для приобретения или использования с целью удовлетворения потребностей. </a:t>
            </a:r>
            <a:r>
              <a:rPr lang="ru-RU" sz="3600" dirty="0" smtClean="0"/>
              <a:t> </a:t>
            </a:r>
          </a:p>
          <a:p>
            <a:pPr algn="just"/>
            <a:r>
              <a:rPr lang="ru-RU" sz="3600" b="1" u="sng" dirty="0" smtClean="0"/>
              <a:t>Товар</a:t>
            </a:r>
            <a:r>
              <a:rPr lang="ru-RU" sz="3600" dirty="0" smtClean="0"/>
              <a:t> – рыночная категория и вне его является продуктом. </a:t>
            </a:r>
          </a:p>
          <a:p>
            <a:pPr algn="just"/>
            <a:r>
              <a:rPr lang="ru-RU" sz="3600" b="1" u="sng" dirty="0" smtClean="0"/>
              <a:t>Продукт</a:t>
            </a:r>
            <a:r>
              <a:rPr lang="ru-RU" sz="3600" dirty="0" smtClean="0"/>
              <a:t> – это потенциальный товар.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http://www.groteck.ru/attachments/news/75659/svitd54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14290"/>
            <a:ext cx="6357982" cy="664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1"/>
          <p:cNvSpPr>
            <a:spLocks noChangeArrowheads="1"/>
          </p:cNvSpPr>
          <p:nvPr/>
        </p:nvSpPr>
        <p:spPr bwMode="auto">
          <a:xfrm>
            <a:off x="500034" y="500042"/>
            <a:ext cx="814393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 степени охвата товарной номенклатуры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предприятия торговые марки делятся на: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–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единые марки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– все товары предприятие выпускает под одной маркой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–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индивидуальные марки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(т.н.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многомарочный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подход или продуктовая марочная стратегия) – присвоение каждому выпускаемому предприятием товару индивидуального  марочного названия.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–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групповые марки или коллективные марочные названия для товарных семейств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Такой политики придерживается фирма 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Сирс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» (электробытовые приборы  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Кенмор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», женская одежда  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Керрибрук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».)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–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фирменное имя + индивидуальная марка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(батарейки «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KodakPhotolife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», напиток «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RCCola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» фирмы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Royal Crown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83188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u-RU" b="1" u="sng" dirty="0" smtClean="0"/>
              <a:t>Фирменный стиль</a:t>
            </a:r>
            <a:r>
              <a:rPr lang="ru-RU" dirty="0" smtClean="0"/>
              <a:t> – совокупность приемов (графических, цветовых, языковых), которые обеспечивают определенное единство всей продукции фирмы.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http://im3-tub-ru.yandex.net/i?id=297733456-61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9726" y="571480"/>
            <a:ext cx="2358101" cy="1921416"/>
          </a:xfrm>
          <a:prstGeom prst="rect">
            <a:avLst/>
          </a:prstGeom>
          <a:noFill/>
        </p:spPr>
      </p:pic>
      <p:pic>
        <p:nvPicPr>
          <p:cNvPr id="95236" name="Picture 4" descr="http://im3-tub-ru.yandex.net/i?id=110695910-47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064" y="2492896"/>
            <a:ext cx="2305548" cy="25060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333375"/>
            <a:ext cx="8064500" cy="11144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СУЩНОСТЬ БРЕНДА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1628775"/>
            <a:ext cx="8604250" cy="1584325"/>
          </a:xfrm>
        </p:spPr>
        <p:txBody>
          <a:bodyPr>
            <a:normAutofit lnSpcReduction="1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Бренд (брэнд)</a:t>
            </a:r>
            <a:r>
              <a:rPr lang="ru-RU" sz="2000" dirty="0" smtClean="0"/>
              <a:t> – объект </a:t>
            </a:r>
            <a:r>
              <a:rPr lang="ru-RU" sz="2000" dirty="0"/>
              <a:t>(фирма, организация, продукт, услуга или их группа) с уникальным названием и символами (логотип (название), торговая марка или дизайн упаковки) и с обязательно устоявшейся положительной репутацией в сознании потребителей в региональном, национальном, международном или глобальном масштабе</a:t>
            </a:r>
            <a:r>
              <a:rPr lang="ru-RU" sz="2000" dirty="0" smtClean="0"/>
              <a:t>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ru-RU" sz="2000" dirty="0"/>
          </a:p>
        </p:txBody>
      </p:sp>
      <p:pic>
        <p:nvPicPr>
          <p:cNvPr id="51204" name="Picture 2" descr="E:\Ирина\ЮУрГУ\Дисциплины\МАРКЕТИНГ\10=Картинки для презентаций\Товарная политика\chuan-muc-cho-nhan-cach-thuong-hieu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338" y="3789363"/>
            <a:ext cx="3779837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388" y="3429000"/>
            <a:ext cx="4824412" cy="2357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0" indent="0" algn="l" eaLnBrk="0" hangingPunct="0">
              <a:lnSpc>
                <a:spcPct val="110000"/>
              </a:lnSpc>
              <a:buClr>
                <a:schemeClr val="tx1"/>
              </a:buClr>
              <a:buNone/>
              <a:defRPr sz="160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742950" indent="-285750" algn="l" eaLnBrk="0" hangingPunct="0">
              <a:lnSpc>
                <a:spcPct val="110000"/>
              </a:lnSpc>
              <a:buClr>
                <a:schemeClr val="tx1"/>
              </a:buClr>
              <a:buChar char="§"/>
              <a:defRPr>
                <a:latin typeface="+mn-lt"/>
              </a:defRPr>
            </a:lvl2pPr>
            <a:lvl3pPr marL="1143000" indent="-228600" algn="l" eaLnBrk="0" hangingPunct="0">
              <a:lnSpc>
                <a:spcPct val="110000"/>
              </a:lnSpc>
              <a:buClr>
                <a:schemeClr val="tx1"/>
              </a:buClr>
              <a:buChar char="§"/>
              <a:defRPr>
                <a:latin typeface="+mn-lt"/>
              </a:defRPr>
            </a:lvl3pPr>
            <a:lvl4pPr marL="1562100" indent="-228600" algn="l" eaLnBrk="0" hangingPunct="0">
              <a:lnSpc>
                <a:spcPct val="110000"/>
              </a:lnSpc>
              <a:buClr>
                <a:schemeClr val="tx1"/>
              </a:buClr>
              <a:buChar char="§"/>
              <a:defRPr>
                <a:latin typeface="+mn-lt"/>
              </a:defRPr>
            </a:lvl4pPr>
            <a:lvl5pPr marL="1981200" indent="-228600" algn="l" eaLnBrk="0" hangingPunct="0">
              <a:lnSpc>
                <a:spcPct val="110000"/>
              </a:lnSpc>
              <a:buClr>
                <a:schemeClr val="tx1"/>
              </a:buClr>
              <a:buChar char="§"/>
              <a:defRPr>
                <a:latin typeface="+mn-lt"/>
              </a:defRPr>
            </a:lvl5pPr>
            <a:lvl6pPr marL="2438400" indent="-2286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>
                <a:latin typeface="+mn-lt"/>
              </a:defRPr>
            </a:lvl6pPr>
            <a:lvl7pPr marL="2895600" indent="-2286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>
                <a:latin typeface="+mn-lt"/>
              </a:defRPr>
            </a:lvl7pPr>
            <a:lvl8pPr marL="3352800" indent="-2286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>
                <a:latin typeface="+mn-lt"/>
              </a:defRPr>
            </a:lvl8pPr>
            <a:lvl9pPr marL="3810000" indent="-2286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>
                <a:latin typeface="+mn-lt"/>
              </a:defRPr>
            </a:lvl9pPr>
          </a:lstStyle>
          <a:p>
            <a:pPr>
              <a:defRPr/>
            </a:pPr>
            <a:r>
              <a:rPr lang="ru-RU" sz="2000" dirty="0"/>
              <a:t>Бренд </a:t>
            </a:r>
            <a:r>
              <a:rPr lang="ru-RU" sz="2000" b="0" dirty="0">
                <a:solidFill>
                  <a:schemeClr val="tx1"/>
                </a:solidFill>
                <a:effectLst/>
              </a:rPr>
              <a:t>– совокупность материальных и нематериальных категорий, которые формируют благоприятное впечатление у потребителя и желание приобрести товар среди множества других аналогичных. </a:t>
            </a:r>
          </a:p>
          <a:p>
            <a:pPr>
              <a:defRPr/>
            </a:pPr>
            <a:r>
              <a:rPr lang="ru-RU" sz="2000" dirty="0"/>
              <a:t>Бренд </a:t>
            </a:r>
            <a:r>
              <a:rPr lang="ru-RU" sz="2000" b="0" dirty="0">
                <a:solidFill>
                  <a:schemeClr val="tx1"/>
                </a:solidFill>
                <a:effectLst/>
              </a:rPr>
              <a:t>– это марка, которую потребители узнают по дизайну и названию.</a:t>
            </a:r>
          </a:p>
          <a:p>
            <a:pPr>
              <a:defRPr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029819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333375"/>
            <a:ext cx="8064500" cy="11144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ПРЕДНАЗНАЧЕНИЕ БРЕНДОВ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9388" y="1773238"/>
            <a:ext cx="3600450" cy="504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0" indent="0" algn="l" eaLnBrk="0" hangingPunct="0">
              <a:lnSpc>
                <a:spcPct val="110000"/>
              </a:lnSpc>
              <a:buClr>
                <a:schemeClr val="tx1"/>
              </a:buClr>
              <a:buNone/>
              <a:defRPr>
                <a:latin typeface="+mn-lt"/>
              </a:defRPr>
            </a:lvl1pPr>
            <a:lvl2pPr marL="742950" indent="-285750" algn="l" eaLnBrk="0" hangingPunct="0">
              <a:lnSpc>
                <a:spcPct val="110000"/>
              </a:lnSpc>
              <a:buClr>
                <a:schemeClr val="tx1"/>
              </a:buClr>
              <a:buChar char="§"/>
              <a:defRPr>
                <a:latin typeface="+mn-lt"/>
              </a:defRPr>
            </a:lvl2pPr>
            <a:lvl3pPr marL="1143000" indent="-228600" algn="l" eaLnBrk="0" hangingPunct="0">
              <a:lnSpc>
                <a:spcPct val="110000"/>
              </a:lnSpc>
              <a:buClr>
                <a:schemeClr val="tx1"/>
              </a:buClr>
              <a:buChar char="§"/>
              <a:defRPr>
                <a:latin typeface="+mn-lt"/>
              </a:defRPr>
            </a:lvl3pPr>
            <a:lvl4pPr marL="1562100" indent="-228600" algn="l" eaLnBrk="0" hangingPunct="0">
              <a:lnSpc>
                <a:spcPct val="110000"/>
              </a:lnSpc>
              <a:buClr>
                <a:schemeClr val="tx1"/>
              </a:buClr>
              <a:buChar char="§"/>
              <a:defRPr>
                <a:latin typeface="+mn-lt"/>
              </a:defRPr>
            </a:lvl4pPr>
            <a:lvl5pPr marL="1981200" indent="-228600" algn="l" eaLnBrk="0" hangingPunct="0">
              <a:lnSpc>
                <a:spcPct val="110000"/>
              </a:lnSpc>
              <a:buClr>
                <a:schemeClr val="tx1"/>
              </a:buClr>
              <a:buChar char="§"/>
              <a:defRPr>
                <a:latin typeface="+mn-lt"/>
              </a:defRPr>
            </a:lvl5pPr>
            <a:lvl6pPr marL="2438400" indent="-2286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>
                <a:latin typeface="+mn-lt"/>
              </a:defRPr>
            </a:lvl6pPr>
            <a:lvl7pPr marL="2895600" indent="-2286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>
                <a:latin typeface="+mn-lt"/>
              </a:defRPr>
            </a:lvl7pPr>
            <a:lvl8pPr marL="3352800" indent="-2286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>
                <a:latin typeface="+mn-lt"/>
              </a:defRPr>
            </a:lvl8pPr>
            <a:lvl9pPr marL="3810000" indent="-2286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>
                <a:latin typeface="+mn-lt"/>
              </a:defRPr>
            </a:lvl9pPr>
          </a:lstStyle>
          <a:p>
            <a:pPr>
              <a:defRPr/>
            </a:pPr>
            <a:r>
              <a:rPr lang="ru-RU" sz="18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Наличие </a:t>
            </a:r>
            <a:r>
              <a:rPr lang="ru-RU" sz="18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брендированных</a:t>
            </a:r>
            <a:r>
              <a:rPr lang="ru-RU" sz="18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товаров</a:t>
            </a:r>
            <a:r>
              <a:rPr lang="ru-RU" sz="1800" b="0" dirty="0" smtClean="0"/>
              <a:t>:</a:t>
            </a:r>
          </a:p>
          <a:p>
            <a:pPr marL="342900" indent="-342900">
              <a:buFont typeface="+mj-lt"/>
              <a:buAutoNum type="arabicParenR"/>
              <a:defRPr/>
            </a:pPr>
            <a:r>
              <a:rPr lang="ru-RU" sz="1800" b="0" dirty="0" smtClean="0"/>
              <a:t>облегчает </a:t>
            </a:r>
            <a:r>
              <a:rPr lang="ru-RU" sz="1800" b="0" dirty="0"/>
              <a:t>потребителям их </a:t>
            </a:r>
            <a:r>
              <a:rPr lang="ru-RU" sz="1800" b="0" dirty="0" smtClean="0"/>
              <a:t>выбор; </a:t>
            </a:r>
          </a:p>
          <a:p>
            <a:pPr marL="342900" indent="-342900">
              <a:buFont typeface="+mj-lt"/>
              <a:buAutoNum type="arabicParenR"/>
              <a:defRPr/>
            </a:pPr>
            <a:r>
              <a:rPr lang="ru-RU" sz="1800" b="0" dirty="0" smtClean="0"/>
              <a:t>повышает </a:t>
            </a:r>
            <a:r>
              <a:rPr lang="ru-RU" sz="1800" b="0" dirty="0"/>
              <a:t>уровень лояльности потребителей по отношению к фирме и торговой </a:t>
            </a:r>
            <a:r>
              <a:rPr lang="ru-RU" sz="1800" b="0" dirty="0" smtClean="0"/>
              <a:t>марке</a:t>
            </a:r>
            <a:r>
              <a:rPr lang="ru-RU" sz="1800" b="0" dirty="0"/>
              <a:t>;</a:t>
            </a:r>
            <a:endParaRPr lang="ru-RU" sz="1800" b="0" dirty="0" smtClean="0"/>
          </a:p>
          <a:p>
            <a:pPr marL="342900" indent="-342900">
              <a:buFont typeface="+mj-lt"/>
              <a:buAutoNum type="arabicParenR"/>
              <a:defRPr/>
            </a:pPr>
            <a:r>
              <a:rPr lang="ru-RU" sz="1800" b="0" dirty="0" smtClean="0"/>
              <a:t>добавляет </a:t>
            </a:r>
            <a:r>
              <a:rPr lang="ru-RU" sz="1800" b="0" dirty="0"/>
              <a:t>товарам компании дополнительную стоимость, которая приносит ей ощутимую прибыль (на мировом рынке цена подобных изделий в среднем на 15 – 20% выше, чем </a:t>
            </a:r>
            <a:r>
              <a:rPr lang="ru-RU" sz="1800" b="0" dirty="0" smtClean="0"/>
              <a:t>у «анонимных</a:t>
            </a:r>
            <a:r>
              <a:rPr lang="ru-RU" sz="1800" b="0" dirty="0"/>
              <a:t>» товаров</a:t>
            </a:r>
            <a:r>
              <a:rPr lang="ru-RU" sz="1800" b="0" dirty="0" smtClean="0"/>
              <a:t>).</a:t>
            </a:r>
            <a:endParaRPr lang="ru-RU" sz="1800" b="0" dirty="0"/>
          </a:p>
        </p:txBody>
      </p:sp>
      <p:pic>
        <p:nvPicPr>
          <p:cNvPr id="52228" name="Picture 4" descr="E:\Ирина\ЮУрГУ\Дисциплины\МАРКЕТИНГ\10=Картинки для презентаций\Товарная политика\ba64bd939e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75" y="2220913"/>
            <a:ext cx="4440238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39748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642910" y="571480"/>
          <a:ext cx="8072494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://im2-tub-ru.yandex.net/i?id=671562875-51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285728"/>
            <a:ext cx="2800350" cy="2428892"/>
          </a:xfrm>
          <a:prstGeom prst="rect">
            <a:avLst/>
          </a:prstGeom>
          <a:noFill/>
        </p:spPr>
      </p:pic>
      <p:pic>
        <p:nvPicPr>
          <p:cNvPr id="87044" name="Picture 4" descr="http://cs304507.userapi.com/v304507376/4af3/eYKDXmnFrb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9" y="1"/>
            <a:ext cx="3500462" cy="2714620"/>
          </a:xfrm>
          <a:prstGeom prst="rect">
            <a:avLst/>
          </a:prstGeom>
          <a:noFill/>
        </p:spPr>
      </p:pic>
      <p:pic>
        <p:nvPicPr>
          <p:cNvPr id="87046" name="Picture 6" descr="http://im4-tub-ru.yandex.net/i?id=134621729-67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0"/>
            <a:ext cx="2428892" cy="2643182"/>
          </a:xfrm>
          <a:prstGeom prst="rect">
            <a:avLst/>
          </a:prstGeom>
          <a:noFill/>
        </p:spPr>
      </p:pic>
      <p:pic>
        <p:nvPicPr>
          <p:cNvPr id="87048" name="Picture 8" descr="http://im0-tub-ru.yandex.net/i?id=56163632-63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3500438"/>
            <a:ext cx="2643206" cy="1419226"/>
          </a:xfrm>
          <a:prstGeom prst="rect">
            <a:avLst/>
          </a:prstGeom>
          <a:noFill/>
        </p:spPr>
      </p:pic>
      <p:pic>
        <p:nvPicPr>
          <p:cNvPr id="87050" name="Picture 10" descr="http://im4-tub-ru.yandex.net/i?id=436876196-27-72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3357562"/>
            <a:ext cx="3071834" cy="2357454"/>
          </a:xfrm>
          <a:prstGeom prst="rect">
            <a:avLst/>
          </a:prstGeom>
          <a:noFill/>
        </p:spPr>
      </p:pic>
      <p:pic>
        <p:nvPicPr>
          <p:cNvPr id="87052" name="Picture 12" descr="http://im3-tub-ru.yandex.net/i?id=171429922-01-72&amp;n=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3286124"/>
            <a:ext cx="2500298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mi.asf.ru/Library/Book/Panova/Images/ur_to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4" y="357166"/>
            <a:ext cx="8631267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7030A0"/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2. Классификация товаров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572560" cy="4525963"/>
          </a:xfrm>
          <a:ln>
            <a:solidFill>
              <a:srgbClr val="7030A0"/>
            </a:solidFill>
          </a:ln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b="1" i="1" dirty="0" smtClean="0"/>
              <a:t>По цели применения</a:t>
            </a:r>
            <a:r>
              <a:rPr lang="ru-RU" dirty="0" smtClean="0"/>
              <a:t> (с точки зрения типа рынка, на котором происходит реализация продукта) товары подразделяют на</a:t>
            </a:r>
          </a:p>
          <a:p>
            <a:pPr>
              <a:spcBef>
                <a:spcPts val="1800"/>
              </a:spcBef>
              <a:buFontTx/>
              <a:buChar char="-"/>
            </a:pPr>
            <a:r>
              <a:rPr lang="ru-RU" b="1" u="sng" dirty="0" smtClean="0"/>
              <a:t>промышленные товары </a:t>
            </a:r>
            <a:r>
              <a:rPr lang="ru-RU" dirty="0" smtClean="0"/>
              <a:t> (используемые для продолжения производства других товаров -  материалы и детали; капитальное имущество;</a:t>
            </a:r>
          </a:p>
          <a:p>
            <a:pPr>
              <a:buNone/>
            </a:pPr>
            <a:r>
              <a:rPr lang="ru-RU" dirty="0" smtClean="0"/>
              <a:t>    вспомогательные материалы и услуги);</a:t>
            </a:r>
            <a:endParaRPr lang="ru-RU" b="1" u="sng" dirty="0" smtClean="0"/>
          </a:p>
          <a:p>
            <a:pPr marL="514350" indent="-514350">
              <a:buNone/>
            </a:pPr>
            <a:endParaRPr lang="ru-RU" dirty="0" smtClean="0"/>
          </a:p>
          <a:p>
            <a:pPr>
              <a:buFontTx/>
              <a:buChar char="-"/>
            </a:pPr>
            <a:r>
              <a:rPr lang="ru-RU" b="1" u="sng" dirty="0" smtClean="0"/>
              <a:t>потребительские товары</a:t>
            </a:r>
            <a:r>
              <a:rPr lang="ru-RU" dirty="0" smtClean="0"/>
              <a:t> (предназначенные для удовлетворения личных потребностей людей);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642918"/>
            <a:ext cx="778674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Для потребительских товаров существенным признаком с точки зрения маркетинга являются потребительские привычки. </a:t>
            </a:r>
          </a:p>
          <a:p>
            <a:pPr algn="ctr"/>
            <a:endParaRPr lang="ru-RU" sz="3200" dirty="0" smtClean="0"/>
          </a:p>
          <a:p>
            <a:pPr algn="ctr"/>
            <a:r>
              <a:rPr lang="ru-RU" sz="3200" b="1" u="sng" dirty="0" smtClean="0"/>
              <a:t> По  покупательскому спросу </a:t>
            </a:r>
            <a:r>
              <a:rPr lang="ru-RU" sz="3200" dirty="0" smtClean="0"/>
              <a:t>(потребительским привычкам) можно выделить следующие товары: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500042"/>
          <a:ext cx="8429684" cy="6000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42"/>
                <a:gridCol w="4214842"/>
              </a:tblGrid>
              <a:tr h="884768">
                <a:tc>
                  <a:txBody>
                    <a:bodyPr/>
                    <a:lstStyle/>
                    <a:p>
                      <a:r>
                        <a:rPr lang="ru-RU" sz="2400" baseline="0" dirty="0" smtClean="0"/>
                        <a:t>1. Товары повседневного спроса</a:t>
                      </a:r>
                      <a:endParaRPr lang="ru-RU" sz="24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Приобретаются регулярно, без раздумий</a:t>
                      </a:r>
                      <a:endParaRPr lang="ru-RU" sz="2400" dirty="0"/>
                    </a:p>
                  </a:txBody>
                  <a:tcPr/>
                </a:tc>
              </a:tr>
              <a:tr h="852670">
                <a:tc>
                  <a:txBody>
                    <a:bodyPr/>
                    <a:lstStyle/>
                    <a:p>
                      <a:r>
                        <a:rPr lang="ru-RU" dirty="0" smtClean="0"/>
                        <a:t>     </a:t>
                      </a:r>
                      <a:r>
                        <a:rPr lang="ru-RU" sz="2400" dirty="0" smtClean="0"/>
                        <a:t>- товары постоянного спроса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5267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   - товары импульсивной покупки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52670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sz="2400" dirty="0" smtClean="0"/>
                        <a:t>   - товары экстренного потребления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267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2. Товары</a:t>
                      </a:r>
                      <a:r>
                        <a:rPr lang="ru-RU" sz="2400" b="1" baseline="0" dirty="0" smtClean="0">
                          <a:solidFill>
                            <a:schemeClr val="bg1"/>
                          </a:solidFill>
                        </a:rPr>
                        <a:t> предварительного выбора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Сравниваются потребителем в процессе покупки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85267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3. Товары особого спроса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Товары с уникальными характеристиками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85267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4. Товары пассивного</a:t>
                      </a:r>
                      <a:r>
                        <a:rPr lang="ru-RU" sz="2400" b="1" baseline="0" dirty="0" smtClean="0">
                          <a:solidFill>
                            <a:schemeClr val="bg1"/>
                          </a:solidFill>
                        </a:rPr>
                        <a:t> спроса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Товары, о покупке которых потребитель не задумывается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2. По характеру потребления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7030A0"/>
            </a:solidFill>
          </a:ln>
        </p:spPr>
        <p:txBody>
          <a:bodyPr>
            <a:normAutofit lnSpcReduction="10000"/>
          </a:bodyPr>
          <a:lstStyle/>
          <a:p>
            <a:r>
              <a:rPr lang="ru-RU" dirty="0" smtClean="0"/>
              <a:t>1. </a:t>
            </a:r>
            <a:r>
              <a:rPr lang="ru-RU" b="1" i="1" u="sng" dirty="0" smtClean="0"/>
              <a:t>Товары краткосрочного пользования</a:t>
            </a:r>
            <a:r>
              <a:rPr lang="ru-RU" dirty="0" smtClean="0"/>
              <a:t>, используемые один или несколько раз.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2. </a:t>
            </a:r>
            <a:r>
              <a:rPr lang="ru-RU" b="1" i="1" u="sng" dirty="0" smtClean="0"/>
              <a:t>Товары длительного пользования</a:t>
            </a:r>
            <a:r>
              <a:rPr lang="ru-RU" i="1" dirty="0" smtClean="0"/>
              <a:t>,</a:t>
            </a:r>
            <a:r>
              <a:rPr lang="ru-RU" dirty="0" smtClean="0"/>
              <a:t> используются многократно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3. </a:t>
            </a:r>
            <a:r>
              <a:rPr lang="ru-RU" b="1" i="1" u="sng" dirty="0" smtClean="0"/>
              <a:t>Услуги</a:t>
            </a:r>
            <a:r>
              <a:rPr lang="ru-RU" dirty="0" smtClean="0"/>
              <a:t> – действие, приносящее полезный результат, выгоду, но не приводящее к владению чем-либо.</a:t>
            </a:r>
            <a:endParaRPr lang="ru-RU" b="1" u="sng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214445"/>
          </a:xfrm>
        </p:spPr>
        <p:txBody>
          <a:bodyPr/>
          <a:lstStyle/>
          <a:p>
            <a:r>
              <a:rPr lang="ru-RU" b="1" dirty="0" smtClean="0"/>
              <a:t>Характеристики услуг: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1643050"/>
            <a:ext cx="7358114" cy="3995750"/>
          </a:xfrm>
        </p:spPr>
        <p:txBody>
          <a:bodyPr/>
          <a:lstStyle/>
          <a:p>
            <a:pPr>
              <a:spcAft>
                <a:spcPts val="1200"/>
              </a:spcAft>
              <a:buFontTx/>
              <a:buChar char="-"/>
            </a:pPr>
            <a:r>
              <a:rPr lang="ru-RU" sz="4000" dirty="0" smtClean="0">
                <a:solidFill>
                  <a:schemeClr val="tx1"/>
                </a:solidFill>
              </a:rPr>
              <a:t>неосязаемость;</a:t>
            </a:r>
          </a:p>
          <a:p>
            <a:pPr>
              <a:spcAft>
                <a:spcPts val="1200"/>
              </a:spcAft>
              <a:buFontTx/>
              <a:buChar char="-"/>
            </a:pPr>
            <a:r>
              <a:rPr lang="ru-RU" sz="4000" dirty="0">
                <a:solidFill>
                  <a:schemeClr val="tx1"/>
                </a:solidFill>
              </a:rPr>
              <a:t>н</a:t>
            </a:r>
            <a:r>
              <a:rPr lang="ru-RU" sz="4000" dirty="0" smtClean="0">
                <a:solidFill>
                  <a:schemeClr val="tx1"/>
                </a:solidFill>
              </a:rPr>
              <a:t>еотделимость от источника;</a:t>
            </a:r>
          </a:p>
          <a:p>
            <a:pPr>
              <a:spcAft>
                <a:spcPts val="1200"/>
              </a:spcAft>
              <a:buFontTx/>
              <a:buChar char="-"/>
            </a:pPr>
            <a:r>
              <a:rPr lang="ru-RU" sz="4000" dirty="0" smtClean="0">
                <a:solidFill>
                  <a:schemeClr val="tx1"/>
                </a:solidFill>
              </a:rPr>
              <a:t> непостоянство качества;</a:t>
            </a:r>
          </a:p>
          <a:p>
            <a:pPr>
              <a:buFontTx/>
              <a:buChar char="-"/>
            </a:pPr>
            <a:r>
              <a:rPr lang="ru-RU" sz="4000" dirty="0" smtClean="0">
                <a:solidFill>
                  <a:schemeClr val="tx1"/>
                </a:solidFill>
              </a:rPr>
              <a:t> несохраняемость.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1048</Words>
  <Application>Microsoft Office PowerPoint</Application>
  <PresentationFormat>Экран (4:3)</PresentationFormat>
  <Paragraphs>153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ТОВАР И ТОВАРНАЯ ПОЛИТИКА В МАРКЕТИНГЕ </vt:lpstr>
      <vt:lpstr>ТОВАР КАК ЭЛЕМЕНТ КОМПЛЕКСА МАРКЕТИНГА</vt:lpstr>
      <vt:lpstr>Презентация PowerPoint</vt:lpstr>
      <vt:lpstr>Презентация PowerPoint</vt:lpstr>
      <vt:lpstr>2. Классификация товаров</vt:lpstr>
      <vt:lpstr>Презентация PowerPoint</vt:lpstr>
      <vt:lpstr>Презентация PowerPoint</vt:lpstr>
      <vt:lpstr>2. По характеру потребления</vt:lpstr>
      <vt:lpstr>Характеристики услуг:</vt:lpstr>
      <vt:lpstr>Презентация PowerPoint</vt:lpstr>
      <vt:lpstr>Презентация PowerPoint</vt:lpstr>
      <vt:lpstr>Презентация PowerPoint</vt:lpstr>
      <vt:lpstr>Процесс принятия решения о покупке</vt:lpstr>
      <vt:lpstr>4. Концепция жизненного цикла товара</vt:lpstr>
      <vt:lpstr>Презентация PowerPoint</vt:lpstr>
      <vt:lpstr>Презентация PowerPoint</vt:lpstr>
      <vt:lpstr>Маркетинговая тактика на различных стадиях жизненного цикла товара</vt:lpstr>
      <vt:lpstr>Презентация PowerPoint</vt:lpstr>
      <vt:lpstr>I. Задачи товарной политики:</vt:lpstr>
      <vt:lpstr>Презентация PowerPoint</vt:lpstr>
      <vt:lpstr>Презентация PowerPoint</vt:lpstr>
      <vt:lpstr>2. Разработка нового товара</vt:lpstr>
      <vt:lpstr>Этапы разработки товара</vt:lpstr>
      <vt:lpstr>Презентация PowerPoint</vt:lpstr>
      <vt:lpstr>Презентация PowerPoint</vt:lpstr>
      <vt:lpstr>3. Конкурентоспособность товара - </vt:lpstr>
      <vt:lpstr>4. Формирование марочной политики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Фирменный стиль – совокупность приемов (графических, цветовых, языковых), которые обеспечивают определенное единство всей продукции фирмы.</vt:lpstr>
      <vt:lpstr>Презентация PowerPoint</vt:lpstr>
      <vt:lpstr>СУЩНОСТЬ БРЕНДА</vt:lpstr>
      <vt:lpstr>ПРЕДНАЗНАЧЕНИЕ БРЕНДОВ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ТОВАР И ТОВАРНАЯ ПОЛИТИКА В МАРКЕТИНГЕ</dc:title>
  <dc:creator>AES</dc:creator>
  <cp:lastModifiedBy>User</cp:lastModifiedBy>
  <cp:revision>121</cp:revision>
  <dcterms:created xsi:type="dcterms:W3CDTF">2014-04-08T14:23:52Z</dcterms:created>
  <dcterms:modified xsi:type="dcterms:W3CDTF">2021-03-16T04:49:47Z</dcterms:modified>
</cp:coreProperties>
</file>