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2"/>
  </p:notesMasterIdLst>
  <p:sldIdLst>
    <p:sldId id="263" r:id="rId2"/>
    <p:sldId id="257" r:id="rId3"/>
    <p:sldId id="272" r:id="rId4"/>
    <p:sldId id="299" r:id="rId5"/>
    <p:sldId id="277" r:id="rId6"/>
    <p:sldId id="283" r:id="rId7"/>
    <p:sldId id="285" r:id="rId8"/>
    <p:sldId id="300" r:id="rId9"/>
    <p:sldId id="301" r:id="rId10"/>
    <p:sldId id="30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66FFFF"/>
    <a:srgbClr val="00FFFF"/>
    <a:srgbClr val="E00000"/>
    <a:srgbClr val="FF4949"/>
    <a:srgbClr val="FFFF00"/>
    <a:srgbClr val="CC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2" autoAdjust="0"/>
    <p:restoredTop sz="92437" autoAdjust="0"/>
  </p:normalViewPr>
  <p:slideViewPr>
    <p:cSldViewPr>
      <p:cViewPr>
        <p:scale>
          <a:sx n="100" d="100"/>
          <a:sy n="100" d="100"/>
        </p:scale>
        <p:origin x="-2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1AFDE-258E-42D0-8F8F-5E2790869102}" type="datetimeFigureOut">
              <a:rPr lang="ru-RU" smtClean="0"/>
              <a:pPr/>
              <a:t>02.09.2020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67C2C-57BB-4E24-92E6-C1DB2D7644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944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547277-31CF-4280-A197-41B8A528ED4B}" type="slidenum">
              <a:rPr lang="ru-RU"/>
              <a:pPr/>
              <a:t>3</a:t>
            </a:fld>
            <a:endParaRPr lang="ru-RU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6D039D-1529-4DE5-B623-4909D63A1176}" type="slidenum">
              <a:rPr lang="ru-RU"/>
              <a:pPr/>
              <a:t>5</a:t>
            </a:fld>
            <a:endParaRPr lang="ru-RU"/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67C2C-57BB-4E24-92E6-C1DB2D76445B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161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56FB121-36E0-4E8F-A4A6-E7E8C66E242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E3FC2B-4415-4EBB-BD4C-1DA8D8A1396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B6564205-4842-48F9-A75E-DC1DB20EDAD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0B3462-CBFD-438E-89BA-8826B889E9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A6B9E623-75EE-4405-8495-721F66C1E4D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5D4DA1BC-D691-4878-820F-2259056290E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2AF70-C970-400E-99A0-4A38951BFC6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5523C5A3-353D-4111-AE7F-5F13F9BF3E5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111DC856-845A-4640-9816-402E48438D6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BF38762-6B33-4981-95E9-76C6FEF9AE7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87B2B26-11A9-49DE-9DD5-40CDC83A8A6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68692C0C-BDD0-4BF8-A4F3-B6BC3772802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E648322-2374-4E0B-A01B-B29631FF14F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FFFF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marL="320040" indent="-320040">
              <a:buClr>
                <a:schemeClr val="accent6">
                  <a:lumMod val="75000"/>
                </a:schemeClr>
              </a:buClr>
              <a:defRPr/>
            </a:pPr>
            <a:r>
              <a:rPr lang="ru-RU" sz="4800" b="1" dirty="0"/>
              <a:t>Экономическая сущность налогов</a:t>
            </a:r>
            <a:endParaRPr lang="ru-RU" altLang="ru-RU" sz="4800" b="1" i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32770" name="Picture 2" descr="Картинки по запросу налог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04864"/>
            <a:ext cx="6264696" cy="4156811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bg2"/>
                </a:solidFill>
              </a:rPr>
              <a:t>Контрольные вопросы</a:t>
            </a:r>
            <a:r>
              <a:rPr lang="ru-RU" dirty="0" smtClean="0">
                <a:solidFill>
                  <a:schemeClr val="bg2"/>
                </a:solidFill>
              </a:rPr>
              <a:t>: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В </a:t>
            </a:r>
            <a:r>
              <a:rPr lang="ru-RU" dirty="0">
                <a:solidFill>
                  <a:schemeClr val="bg1"/>
                </a:solidFill>
              </a:rPr>
              <a:t>чем заключается экономическая сущность налогов?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Опишите принципы распределения налогового бремени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Охарактеризуйте современные принципы налогообложения РК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Какие функции выполняют налоги?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В чем суть налоговой политики государства?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Опишите виды налоговой политики. Какая политика применяется в РК?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14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251520" y="1628800"/>
            <a:ext cx="8568951" cy="1200329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altLang="ru-RU" sz="2400" b="1" dirty="0" smtClean="0">
                <a:solidFill>
                  <a:schemeClr val="bg1"/>
                </a:solidFill>
              </a:rPr>
              <a:t>Налоги -</a:t>
            </a:r>
            <a:r>
              <a:rPr lang="ru-RU" altLang="ru-RU" sz="2400" b="1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2400" dirty="0"/>
              <a:t>это обязательные платежи, устанавливаемые государством и взимаемые в определенных размерах и в установленные сроки</a:t>
            </a:r>
            <a:endParaRPr lang="ru-RU" alt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228600"/>
            <a:ext cx="6624736" cy="758952"/>
          </a:xfrm>
        </p:spPr>
        <p:txBody>
          <a:bodyPr/>
          <a:lstStyle/>
          <a:p>
            <a:r>
              <a:rPr lang="ru-RU" altLang="ru-RU" sz="3200" b="1" dirty="0" smtClean="0">
                <a:solidFill>
                  <a:srgbClr val="002060"/>
                </a:solidFill>
              </a:rPr>
              <a:t>Налоги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236290" y="3254514"/>
            <a:ext cx="8568951" cy="156966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i="1" u="sng" dirty="0"/>
              <a:t>Экономическая сущность налогов</a:t>
            </a:r>
            <a:r>
              <a:rPr lang="ru-RU" sz="2400" u="sng" dirty="0"/>
              <a:t> </a:t>
            </a:r>
            <a:r>
              <a:rPr lang="ru-RU" sz="2400" dirty="0"/>
              <a:t>состоит в том, что они представляют собой часть национального дохода, которая аккумулируется государством для осуществления своих функций и задач.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9632" y="332656"/>
            <a:ext cx="6624736" cy="75895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Характерные черты 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налога как платежа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0" y="1700808"/>
            <a:ext cx="4248472" cy="41764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ru-RU" sz="2800" b="1" dirty="0">
                <a:latin typeface="Times New Roman" pitchFamily="18" charset="0"/>
              </a:rPr>
              <a:t>- обязательность</a:t>
            </a:r>
          </a:p>
          <a:p>
            <a:pPr>
              <a:buFont typeface="Wingdings" pitchFamily="2" charset="2"/>
              <a:buNone/>
            </a:pPr>
            <a:r>
              <a:rPr lang="ru-RU" sz="2800" b="1" dirty="0">
                <a:latin typeface="Times New Roman" pitchFamily="18" charset="0"/>
              </a:rPr>
              <a:t>- индивидуальная безвозмездность</a:t>
            </a:r>
          </a:p>
          <a:p>
            <a:pPr>
              <a:buFont typeface="Wingdings" pitchFamily="2" charset="2"/>
              <a:buNone/>
            </a:pPr>
            <a:r>
              <a:rPr lang="ru-RU" sz="2800" b="1" dirty="0">
                <a:latin typeface="Times New Roman" pitchFamily="18" charset="0"/>
              </a:rPr>
              <a:t>- отчуждение денежных средств</a:t>
            </a:r>
          </a:p>
          <a:p>
            <a:pPr>
              <a:buFont typeface="Wingdings" pitchFamily="2" charset="2"/>
              <a:buNone/>
            </a:pPr>
            <a:r>
              <a:rPr lang="ru-RU" sz="2800" b="1" dirty="0">
                <a:latin typeface="Times New Roman" pitchFamily="18" charset="0"/>
              </a:rPr>
              <a:t>- направленность на финансирование деятельности государства</a:t>
            </a:r>
          </a:p>
        </p:txBody>
      </p:sp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937273" cy="3559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556792"/>
            <a:ext cx="8640959" cy="4896544"/>
          </a:xfrm>
        </p:spPr>
        <p:txBody>
          <a:bodyPr>
            <a:normAutofit/>
          </a:bodyPr>
          <a:lstStyle/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Принцип</a:t>
            </a: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   справедливости   в   </a:t>
            </a: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налогообложении</a:t>
            </a:r>
            <a:r>
              <a:rPr lang="ru-RU" sz="1600" b="1" dirty="0" smtClean="0">
                <a:solidFill>
                  <a:srgbClr val="FFC000"/>
                </a:solidFill>
                <a:latin typeface="+mj-lt"/>
              </a:rPr>
              <a:t> -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налог должен взиматься в соответствии с доходом каждого налогоплательщика </a:t>
            </a:r>
            <a:endParaRPr lang="ru-RU" sz="1600" b="1" dirty="0" smtClean="0">
              <a:solidFill>
                <a:schemeClr val="bg1"/>
              </a:solidFill>
              <a:latin typeface="+mj-lt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Принцип </a:t>
            </a: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простоты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-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налогоплательщику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должны быть понятны назначение и содержание налога</a:t>
            </a:r>
            <a:endParaRPr lang="ru-RU" sz="1600" b="1" i="1" u="sng" dirty="0" smtClean="0">
              <a:solidFill>
                <a:schemeClr val="bg1"/>
              </a:solidFill>
              <a:latin typeface="+mj-lt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Принцип определенности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-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размер налога и сроки выплаты должны быть заранее и точно определены </a:t>
            </a:r>
            <a:endParaRPr lang="ru-RU" sz="1600" b="1" i="1" u="sng" dirty="0" smtClean="0">
              <a:solidFill>
                <a:schemeClr val="bg1"/>
              </a:solidFill>
              <a:latin typeface="+mj-lt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Минимум </a:t>
            </a: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налоговых </a:t>
            </a: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льгот 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-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государство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не должно поощрять или наказывать плательщиков через систему налогов</a:t>
            </a:r>
            <a:endParaRPr lang="ru-RU" sz="1600" i="1" u="sng" dirty="0" smtClean="0">
              <a:solidFill>
                <a:schemeClr val="bg1"/>
              </a:solidFill>
              <a:latin typeface="+mj-lt"/>
            </a:endParaRP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Экономическая приемлемость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-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налоги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не должны препятствовать улучшению функционирования экономики и росту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капиталовложений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Сопоставимость </a:t>
            </a: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налоговых ставок 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-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по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основным видам налогов с другими странами - партнерами данной страны по экономическим 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отношениям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Обязательность</a:t>
            </a:r>
            <a:r>
              <a:rPr lang="ru-RU" sz="1600" b="1" i="1" dirty="0">
                <a:solidFill>
                  <a:srgbClr val="FFC000"/>
                </a:solidFill>
                <a:latin typeface="+mj-lt"/>
              </a:rPr>
              <a:t> -</a:t>
            </a:r>
            <a:r>
              <a:rPr lang="ru-RU" sz="1600" b="1" i="1" dirty="0">
                <a:latin typeface="+mj-lt"/>
              </a:rPr>
              <a:t> </a:t>
            </a:r>
            <a:r>
              <a:rPr lang="ru-RU" sz="1600" b="1" i="1" dirty="0">
                <a:solidFill>
                  <a:schemeClr val="bg1"/>
                </a:solidFill>
                <a:latin typeface="+mj-lt"/>
              </a:rPr>
              <a:t>неизбежность выплаты налога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Единство налоговой системы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-</a:t>
            </a:r>
            <a:r>
              <a:rPr lang="ru-RU" sz="1600" b="1" i="1" dirty="0" smtClean="0">
                <a:latin typeface="+mj-lt"/>
              </a:rPr>
              <a:t> </a:t>
            </a:r>
            <a:r>
              <a:rPr lang="ru-RU" sz="1600" b="1" i="1" dirty="0" smtClean="0">
                <a:solidFill>
                  <a:schemeClr val="bg1"/>
                </a:solidFill>
                <a:latin typeface="+mj-lt"/>
              </a:rPr>
              <a:t>охват налогами всех экономических субъектов</a:t>
            </a:r>
          </a:p>
          <a:p>
            <a:pPr marL="609600" indent="-609600" algn="just">
              <a:lnSpc>
                <a:spcPct val="90000"/>
              </a:lnSpc>
              <a:buFontTx/>
              <a:buAutoNum type="arabicPeriod"/>
              <a:defRPr/>
            </a:pP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Г</a:t>
            </a: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ласность </a:t>
            </a:r>
            <a:r>
              <a:rPr lang="ru-RU" sz="1600" b="1" i="1" u="sng" dirty="0">
                <a:solidFill>
                  <a:srgbClr val="FFC000"/>
                </a:solidFill>
                <a:latin typeface="+mj-lt"/>
              </a:rPr>
              <a:t>налогового </a:t>
            </a:r>
            <a:r>
              <a:rPr lang="ru-RU" sz="1600" b="1" i="1" u="sng" dirty="0" smtClean="0">
                <a:solidFill>
                  <a:srgbClr val="FFC000"/>
                </a:solidFill>
                <a:latin typeface="+mj-lt"/>
              </a:rPr>
              <a:t>законодательства</a:t>
            </a:r>
            <a:r>
              <a:rPr lang="ru-RU" sz="1600" b="1" i="1" dirty="0" smtClean="0">
                <a:solidFill>
                  <a:srgbClr val="FFC000"/>
                </a:solidFill>
                <a:latin typeface="+mj-lt"/>
              </a:rPr>
              <a:t> – </a:t>
            </a:r>
            <a:r>
              <a:rPr lang="ru-RU" sz="1600" b="1" i="1" dirty="0" smtClean="0">
                <a:solidFill>
                  <a:schemeClr val="bg1"/>
                </a:solidFill>
                <a:latin typeface="+mj-lt"/>
              </a:rPr>
              <a:t>открытость информации Налогового Кодекса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332656"/>
            <a:ext cx="75864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ru-RU" sz="4000" b="1" i="1" dirty="0">
                <a:solidFill>
                  <a:schemeClr val="tx2">
                    <a:lumMod val="75000"/>
                  </a:schemeClr>
                </a:solidFill>
                <a:ea typeface="+mj-ea"/>
                <a:cs typeface="+mj-cs"/>
              </a:rPr>
              <a:t>Принципы налогообложения</a:t>
            </a:r>
          </a:p>
        </p:txBody>
      </p:sp>
    </p:spTree>
    <p:extLst>
      <p:ext uri="{BB962C8B-B14F-4D97-AF65-F5344CB8AC3E}">
        <p14:creationId xmlns:p14="http://schemas.microsoft.com/office/powerpoint/2010/main" val="1252488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419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419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19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0"/>
                                        <p:tgtEl>
                                          <p:spTgt spid="419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2400" dirty="0" smtClean="0">
                <a:latin typeface="Times New Roman" pitchFamily="18" charset="0"/>
              </a:rPr>
              <a:t>Фискальная 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Распределительная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2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sz="2800" dirty="0" smtClean="0">
                <a:latin typeface="Times New Roman" pitchFamily="18" charset="0"/>
              </a:rPr>
              <a:t>- </a:t>
            </a:r>
            <a:r>
              <a:rPr lang="ru-RU" sz="2800" dirty="0" smtClean="0"/>
              <a:t>финансирование государственных расходов, пополнение бюджета</a:t>
            </a:r>
            <a:r>
              <a:rPr lang="ru-RU" sz="2800" dirty="0" smtClean="0">
                <a:latin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перераспределение доходов между разными со­циальными слоями с целью сглаживания нера­венства в обществе.</a:t>
            </a:r>
            <a:endParaRPr lang="ru-RU" dirty="0"/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Функции налогов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11"/>
          <p:cNvSpPr>
            <a:spLocks noGrp="1"/>
          </p:cNvSpPr>
          <p:nvPr>
            <p:ph type="body" idx="1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/>
              <a:t>Стимулирующая </a:t>
            </a:r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/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Социально-воспитательная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400" dirty="0" smtClean="0"/>
              <a:t>стимулирование развития научно-технического прогресса, увеличения числа рабочих мест, капиталовложений в расширение производства путем применения льготного налогообложения.</a:t>
            </a:r>
            <a:endParaRPr lang="ru-RU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sz="quarter" idx="4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сдерживание потребления вредных для здоровья продуктов путем установления на них повышен­ных налогов.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Функции налогов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555776" y="1412776"/>
            <a:ext cx="4040188" cy="732974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 smtClean="0"/>
              <a:t>Контрольная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/>
            <a:r>
              <a:rPr lang="ru-RU" sz="2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Позволяет государству отслеживать своевременность и полноту поступления в бюджет налоговых платежей, сопоставлять их величину с потребностями в финансовых ресурсах.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Через эту функцию определяется необходимость реформирования налоговой системы и бюджетной политики.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8600"/>
            <a:ext cx="6624736" cy="75895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Функции налогов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chemeClr val="bg2"/>
                </a:solidFill>
              </a:rPr>
              <a:t>Налоговая политика</a:t>
            </a:r>
            <a:r>
              <a:rPr lang="ru-RU" altLang="ru-RU" dirty="0">
                <a:solidFill>
                  <a:schemeClr val="bg2"/>
                </a:solidFill>
              </a:rPr>
              <a:t> 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660" y="1556792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Tx/>
              <a:buNone/>
            </a:pPr>
            <a:r>
              <a:rPr lang="ru-RU" altLang="ru-RU" sz="2400" dirty="0" smtClean="0">
                <a:solidFill>
                  <a:schemeClr val="bg1"/>
                </a:solidFill>
              </a:rPr>
              <a:t>- комплекс </a:t>
            </a:r>
            <a:r>
              <a:rPr lang="ru-RU" altLang="ru-RU" sz="2400" dirty="0">
                <a:solidFill>
                  <a:schemeClr val="bg1"/>
                </a:solidFill>
              </a:rPr>
              <a:t>стратегических и тактических мер в области управления налогами, налоговым процессом, как на уровне государства, так и на уровне организаций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7079" y="3068960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buFontTx/>
              <a:buNone/>
              <a:defRPr/>
            </a:pPr>
            <a:r>
              <a:rPr lang="ru-RU" sz="2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Налоговая политика государства</a:t>
            </a:r>
            <a:r>
              <a:rPr lang="ru-RU" sz="2000" dirty="0">
                <a:solidFill>
                  <a:schemeClr val="bg1"/>
                </a:solidFill>
              </a:rPr>
              <a:t> –     </a:t>
            </a:r>
            <a:r>
              <a:rPr lang="ru-RU" sz="2000" b="1" dirty="0">
                <a:solidFill>
                  <a:schemeClr val="bg1"/>
                </a:solidFill>
              </a:rPr>
              <a:t>это система мер, проводимых государством в области налогов и налогообложения для обеспечения доходной части государственного бюджета и защиты налогового суверенитета. </a:t>
            </a:r>
          </a:p>
        </p:txBody>
      </p:sp>
    </p:spTree>
    <p:extLst>
      <p:ext uri="{BB962C8B-B14F-4D97-AF65-F5344CB8AC3E}">
        <p14:creationId xmlns:p14="http://schemas.microsoft.com/office/powerpoint/2010/main" val="420173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dirty="0">
                <a:solidFill>
                  <a:schemeClr val="bg2"/>
                </a:solidFill>
              </a:rPr>
              <a:t>Типы налоговой политики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1396" y="335699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hangingPunct="1"/>
            <a:endParaRPr lang="ru-RU" alt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51520" y="1628800"/>
            <a:ext cx="864096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600" b="1" dirty="0"/>
              <a:t>Первый тип - политика максимальных налогов, </a:t>
            </a:r>
            <a:r>
              <a:rPr lang="ru-RU" altLang="ru-RU" sz="1600" dirty="0"/>
              <a:t>характеризующаяся принципом “взять все, что можно”.  При этом государству уготовлена “налоговая ловушка”, когда повышение налогов не сопровождается </a:t>
            </a:r>
            <a:r>
              <a:rPr lang="ru-RU" altLang="ru-RU" sz="1600" dirty="0" smtClean="0"/>
              <a:t>приростом государственных </a:t>
            </a:r>
            <a:r>
              <a:rPr lang="ru-RU" altLang="ru-RU" sz="1600" dirty="0"/>
              <a:t>доходов. Предельная граница ставок определена и зависит от множества факторов в каждом  конкретном случае. Зарубежные ученые называют предельную ставку в 50%.</a:t>
            </a:r>
          </a:p>
          <a:p>
            <a:pPr algn="ctr"/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69826" y="3284984"/>
            <a:ext cx="864096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600" b="1" dirty="0"/>
              <a:t>Второй тип - политика разумных налогов.</a:t>
            </a:r>
            <a:r>
              <a:rPr lang="ru-RU" altLang="ru-RU" sz="1600" dirty="0"/>
              <a:t> </a:t>
            </a:r>
            <a:r>
              <a:rPr lang="ru-RU" altLang="ru-RU" sz="1600" dirty="0" smtClean="0"/>
              <a:t>Она </a:t>
            </a:r>
            <a:r>
              <a:rPr lang="ru-RU" altLang="ru-RU" sz="1600" dirty="0"/>
              <a:t>способствует развитию предпринимательства, </a:t>
            </a:r>
            <a:r>
              <a:rPr lang="ru-RU" altLang="ru-RU" sz="1600" dirty="0" smtClean="0"/>
              <a:t>обеспечивая </a:t>
            </a:r>
            <a:r>
              <a:rPr lang="ru-RU" altLang="ru-RU" sz="1600" dirty="0"/>
              <a:t>ему благоприятный налоговый климат. </a:t>
            </a:r>
          </a:p>
          <a:p>
            <a:pPr algn="just" eaLnBrk="1" hangingPunct="1"/>
            <a:r>
              <a:rPr lang="ru-RU" altLang="ru-RU" sz="1600" dirty="0"/>
              <a:t>Предприниматель  максимально выводится из-под </a:t>
            </a:r>
            <a:r>
              <a:rPr lang="ru-RU" altLang="ru-RU" sz="1600" dirty="0" smtClean="0"/>
              <a:t>налогообложения</a:t>
            </a:r>
            <a:r>
              <a:rPr lang="ru-RU" altLang="ru-RU" sz="1600" dirty="0"/>
              <a:t>, но это ведет к ограничению </a:t>
            </a:r>
            <a:r>
              <a:rPr lang="ru-RU" altLang="ru-RU" sz="1600" dirty="0" smtClean="0"/>
              <a:t>социальных </a:t>
            </a:r>
            <a:r>
              <a:rPr lang="ru-RU" altLang="ru-RU" sz="1600" dirty="0"/>
              <a:t>программ, поскольку государственные </a:t>
            </a:r>
          </a:p>
          <a:p>
            <a:pPr algn="just" eaLnBrk="1" hangingPunct="1"/>
            <a:r>
              <a:rPr lang="ru-RU" altLang="ru-RU" sz="1600" dirty="0"/>
              <a:t>поступления сокращаются.</a:t>
            </a:r>
          </a:p>
          <a:p>
            <a:pPr algn="just"/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4096" y="4869160"/>
            <a:ext cx="8640960" cy="13681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eaLnBrk="1" hangingPunct="1"/>
            <a:r>
              <a:rPr lang="ru-RU" altLang="ru-RU" sz="1600" b="1" dirty="0"/>
              <a:t>Третий тип - налоговая политика</a:t>
            </a:r>
            <a:r>
              <a:rPr lang="ru-RU" altLang="ru-RU" sz="1600" dirty="0"/>
              <a:t>, </a:t>
            </a:r>
            <a:r>
              <a:rPr lang="ru-RU" altLang="ru-RU" sz="1600" dirty="0" smtClean="0"/>
              <a:t>предусматривающая </a:t>
            </a:r>
            <a:r>
              <a:rPr lang="ru-RU" altLang="ru-RU" sz="1600" dirty="0"/>
              <a:t>достаточно высокий уровень </a:t>
            </a:r>
            <a:r>
              <a:rPr lang="ru-RU" altLang="ru-RU" sz="1600" dirty="0" smtClean="0"/>
              <a:t>обложения</a:t>
            </a:r>
            <a:r>
              <a:rPr lang="ru-RU" altLang="ru-RU" sz="1600" dirty="0"/>
              <a:t>, но при значительной социальной защите. </a:t>
            </a:r>
          </a:p>
          <a:p>
            <a:pPr algn="just" eaLnBrk="1" hangingPunct="1"/>
            <a:r>
              <a:rPr lang="ru-RU" altLang="ru-RU" sz="1600" dirty="0"/>
              <a:t>Налоговые доходы направляются на увеличение </a:t>
            </a:r>
            <a:r>
              <a:rPr lang="ru-RU" altLang="ru-RU" sz="1600" dirty="0" smtClean="0"/>
              <a:t>различных </a:t>
            </a:r>
            <a:r>
              <a:rPr lang="ru-RU" altLang="ru-RU" sz="1600" dirty="0"/>
              <a:t>социальных фондов. Такая политика введет </a:t>
            </a:r>
            <a:r>
              <a:rPr lang="ru-RU" altLang="ru-RU" sz="1600" dirty="0" smtClean="0"/>
              <a:t>к </a:t>
            </a:r>
            <a:r>
              <a:rPr lang="ru-RU" altLang="ru-RU" sz="1600" dirty="0"/>
              <a:t>раскручиванию инфляционной спирали.</a:t>
            </a:r>
          </a:p>
          <a:p>
            <a:pPr algn="just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7562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Другая 20">
      <a:dk1>
        <a:sysClr val="windowText" lastClr="000000"/>
      </a:dk1>
      <a:lt1>
        <a:sysClr val="window" lastClr="FFFFFF"/>
      </a:lt1>
      <a:dk2>
        <a:srgbClr val="646B86"/>
      </a:dk2>
      <a:lt2>
        <a:srgbClr val="2B6F6F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2106</TotalTime>
  <Words>390</Words>
  <Application>Microsoft Office PowerPoint</Application>
  <PresentationFormat>Экран (4:3)</PresentationFormat>
  <Paragraphs>53</Paragraphs>
  <Slides>10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Экономическая сущность налогов</vt:lpstr>
      <vt:lpstr>Налоги</vt:lpstr>
      <vt:lpstr>Характерные черты  налога как платежа </vt:lpstr>
      <vt:lpstr>Презентация PowerPoint</vt:lpstr>
      <vt:lpstr>Функции налогов</vt:lpstr>
      <vt:lpstr>Функции налогов</vt:lpstr>
      <vt:lpstr>Функции налогов</vt:lpstr>
      <vt:lpstr>Налоговая политика </vt:lpstr>
      <vt:lpstr>Типы налоговой политики</vt:lpstr>
      <vt:lpstr>Контрольные вопросы:</vt:lpstr>
    </vt:vector>
  </TitlesOfParts>
  <Company>School # 517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user10</dc:creator>
  <cp:lastModifiedBy>User</cp:lastModifiedBy>
  <cp:revision>48</cp:revision>
  <dcterms:created xsi:type="dcterms:W3CDTF">2005-02-02T07:55:40Z</dcterms:created>
  <dcterms:modified xsi:type="dcterms:W3CDTF">2020-09-02T07:41:49Z</dcterms:modified>
</cp:coreProperties>
</file>