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77" r:id="rId2"/>
    <p:sldId id="257" r:id="rId3"/>
    <p:sldId id="258" r:id="rId4"/>
    <p:sldId id="259" r:id="rId5"/>
    <p:sldId id="260" r:id="rId6"/>
    <p:sldId id="275" r:id="rId7"/>
    <p:sldId id="263" r:id="rId8"/>
    <p:sldId id="264" r:id="rId9"/>
    <p:sldId id="274" r:id="rId10"/>
    <p:sldId id="265" r:id="rId11"/>
    <p:sldId id="269" r:id="rId12"/>
    <p:sldId id="271" r:id="rId13"/>
    <p:sldId id="272" r:id="rId14"/>
    <p:sldId id="261" r:id="rId15"/>
    <p:sldId id="278" r:id="rId16"/>
    <p:sldId id="266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14" autoAdjust="0"/>
    <p:restoredTop sz="94660"/>
  </p:normalViewPr>
  <p:slideViewPr>
    <p:cSldViewPr snapToGrid="0">
      <p:cViewPr>
        <p:scale>
          <a:sx n="78" d="100"/>
          <a:sy n="78" d="100"/>
        </p:scale>
        <p:origin x="-396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260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4453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5531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578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88465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5010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082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551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7076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268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807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DDB72C1E-AAB3-46CA-BEBC-D320A2313B7B}" type="datetimeFigureOut">
              <a:rPr lang="ru-RU" smtClean="0"/>
              <a:pPr/>
              <a:t>23.09.2020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38CE2BB-E4B3-4F42-A33A-B0CB070E903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66747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8000">
              <a:srgbClr val="00B0F0"/>
            </a:gs>
            <a:gs pos="100000">
              <a:schemeClr val="accent1">
                <a:lumMod val="30000"/>
                <a:lumOff val="7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0498" y="1364566"/>
            <a:ext cx="102412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«Налог на добавленную стоимость»</a:t>
            </a:r>
            <a:endParaRPr lang="ru-RU" sz="66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6524" y="360608"/>
            <a:ext cx="1012457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Парикмахерская оказала услуги на 120 000 тенге (цена без НДС), закупила краски, химикаты, инструменты на 76 000 тенге (цена с НДС). </a:t>
            </a: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сумму НДС в бюджет.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76000*12/112 =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120000*12/100 = 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067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9483" y="1026942"/>
            <a:ext cx="953789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НДС в выручке 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120 000*12% = 14 400 тенге.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НДС в сырье и материалах 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76 000 * 12% / 112% = 8143 тенге.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НДС в бюджет   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14400 – 8143 = 6257тенге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4704" y="824248"/>
            <a:ext cx="105864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Фирма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импортировала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 автомобилей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Таможенная стоимость одного автомобиля – 800 $. Ставка акциза 10%, ставка таможенной пошлины -5%, таможенный сбор – 0,2 %. Курс доллара –152 тенге.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Рассчитать сумму НДС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6017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6823" y="257577"/>
            <a:ext cx="111144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база:80*800*152=9728000 тенге, 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акциза 9728000*10%=972800 тенге,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пошлины 9728000*5%=486400 тенге,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сбора 9728000*0,2%=19456 тенге,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НДС (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9728000+972800+486400+19456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)*12%=1344799 тенге.</a:t>
            </a:r>
          </a:p>
        </p:txBody>
      </p:sp>
    </p:spTree>
    <p:extLst>
      <p:ext uri="{BB962C8B-B14F-4D97-AF65-F5344CB8AC3E}">
        <p14:creationId xmlns:p14="http://schemas.microsoft.com/office/powerpoint/2010/main" val="26865855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9146" y="270463"/>
            <a:ext cx="9720774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Счет-фактура является обязательным документом для всех плательщиков НДС.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счете-фактуре должны быть указаны: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-порядковый номер СФ;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-дата составления;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фамилия, имя, отчество или наименование, адрес и регистрационный номер поставщика и получателя и номер свидетельства о постановке на учет по НДС;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-идентификационный номер поставщика и получателя товаров, работ и услуг;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наименование реализуемых товаров, работ, услуг;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размер облагаемого оборота;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ставка НДС;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-сумма налога на добавленную стоимость;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-стоимость товаров, работ, услуг с учетом НДС.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993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" t="28750" r="48800" b="11438"/>
          <a:stretch/>
        </p:blipFill>
        <p:spPr bwMode="auto">
          <a:xfrm>
            <a:off x="2560320" y="102376"/>
            <a:ext cx="7059168" cy="6755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66054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9916" y="253218"/>
            <a:ext cx="9813701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Налоговый период по НДС – календарный квартал.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уплаты НДС: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за каждый налоговый период не позднее 25 числа второго месяца, следующего за отчетным периодом;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по импортируемым товарам в день или до сдачи таможенной декларации (согласно Таможенному кодексу РК).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Декларация по НДС предоставляется до 15 числа второго месяца, следующего за отчетным периодом.</a:t>
            </a: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7989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4248" y="850006"/>
            <a:ext cx="11062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Основную роль в казахстанской налоговой системе играют косвенные налоги, занимающие определяющее место в доходах бюджета.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	Наиболее существенным из применяемых В РК косвенных налогов является НДС.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НДС способен значительно увеличить поступления в бюджет страны  по сравнению с другими налогами.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Изобретатель налога на добавленную стоимость — французский экономист Морис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Лоре,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 он был введен во французской колонии Кот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д* 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Ивуаре  в 1954 году. После получения положительного результата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1958 году 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 введен во Франции. После введения во Франции этот налог получил распространение в странах – членах ЕЭС и некоторых других промышленно-развитых странах мира. 	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января 1992 г. на этапе реформирования экономики НДС был введен в Республике Казахстан.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Переход к косвенному налогообложению был обусловлен необходимостью: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гармонизации налоговой системы страны с налоговыми системами стран Западной Европы;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наличие стабильного источника бюджетных доходов;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систематизации доходов.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42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2885" y="669700"/>
            <a:ext cx="9955369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НДС – косвенный многоступенчатый налог, взимаемый с каждого акта продажи, начиная с производственного и распределительного циклов и заканчивая продажей потребителю.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Суть косвенных налогов заключается в том, что государство обязывает лицо, реализующее товар (работы, услуги), уплатить определенную сумму с этой реализации, включив эту сумму в цену товара. В результате получается, что хотя юридически плательщиком этих налогов выступает продавец товара, в конечном итоге эти налоги оплачиваются покупателем товара, поскольку сумма налога включается в цену данного товара.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через механизм ценообразования имеет место переложение налога с налогоплательщика – продавца на другое лицо, т.е. покупателя, который выступает фактическим носителем налогового бремени.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2580" y="592427"/>
            <a:ext cx="10998558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Плательщиками НДС являются: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лица, по которым произведена постановка на регистрационный учет по НДС в РК: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индивидуальные предприниматели;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-юридические лица – резиденты, за исключением государственных учреждений;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нерезиденты, осуществляющие деятельность в РК через филиал, представительство;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доверительные управляющие, осуществляющие обороты по реализации товаров, работ, услуг по договорам доверительного управления с учредителями доверительного управления, либо с выгодоприобретателями в иных случаях возникновения доверительного управления.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лица, импортирующие товары на территорию РК в соответствии с таможенным законодательством РК.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317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4856" y="566670"/>
            <a:ext cx="1023870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Объектами обложения НДС являются: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облагаемый оборот;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облагаемый импорт.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Облагаемым оборотом является оборот, совершаемый плательщиком налога на добавленную стоимость: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по реализации товаров, работ, услуг в РК, за исключением необлагаемого оборота;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2)по приобретению работ, услуг от нерезидента, не являющегося плательщиком НДС в РК и не осуществляющего деятельность через филиал, представительство.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Облагаемым импортом являются товары, ввозимые или ввезенные на территорию РК, подлежащие декларированию в соответствии с таможенным законодательством РК.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3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11369" y="450761"/>
            <a:ext cx="1106295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облагаемого импорта включается таможенная стоимость импортируемых товаров, определяемая в соответствии с таможенным законодательством РК, а также суммы налогов и других обязательных платежей, подлежащих уплате в бюджет при импорте товаров в РК.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налоговой службы лицо становится на учет по НДС  в обязательном порядке и добровольно, если размер оборота превышает в течение календарного года  минимум оборота.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Минимум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оборота составляет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30000-кратный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МРП, установленного на соответствующий финансовый год законом о республиканском бюджете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(МРП с 01.04.2020 =2778 тенге * 30 000 = 83 340 000 тенге)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5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65161" y="528033"/>
            <a:ext cx="1014855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Важным элементом налога являются его ставки.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настоящее время установлены две ставки НДС: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12%;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2)0%, применяется: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 экспорте товаров;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налогообложении международных перевозок;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налогообложении товаров, реализуемых на территории специальных экономических зон.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73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6992" y="502276"/>
            <a:ext cx="11170963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Формулы для исчисления суммы НДС: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Нанизывания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ОО * 12% / 100%, </a:t>
            </a:r>
          </a:p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ОО – облагаемый оборот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100000 (без НДС) = 100000*12/100 = 12000тг =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ндс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Вытаскивания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ОО *12% / 112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</a:p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100000 (с НДС) = 100000*12/112 = 10714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тг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ндс</a:t>
            </a:r>
            <a:endParaRPr lang="ru-RU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84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377" y="109728"/>
            <a:ext cx="1141703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А приобрело у предприятия Б,  продукцию на 120 000 тенге, из которых 12857 тенге – НДС по ставке 12%.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Б, получив 120 000 тенге за реализованный товар, обязано заплатить сумму налога в размере 12857 тенге в бюджет.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Предприятие А заплатило НДС в бюджет через предприятие Б.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120 000*12%/112%=12857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Затем предприятие А получило доход от реализации собственного товара в сумме 180 000 тенге (180 000 *12% / 112% = 19 286 тенге).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НДС составляет 19 286 тенге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предприятие А обязано заплатить сумму НДС в бюджет.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ранее заплатило предприятию Б НДС в сумме 12857 тенге, в данном случае предприятие А должно бюджету только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6429 тенге.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19286(НДС по реализации)-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12857(НДС 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приобретению)=6429 тенге.(НДС к уплате)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НДС по приобретенным товарам называется еще суммой зачета.</a:t>
            </a:r>
          </a:p>
        </p:txBody>
      </p:sp>
    </p:spTree>
    <p:extLst>
      <p:ext uri="{BB962C8B-B14F-4D97-AF65-F5344CB8AC3E}">
        <p14:creationId xmlns:p14="http://schemas.microsoft.com/office/powerpoint/2010/main" val="2096344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лосы">
  <a:themeElements>
    <a:clrScheme name="Полосы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Полосы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Полосы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TM03090430[[fn=Окаймление]]</Template>
  <TotalTime>707</TotalTime>
  <Words>337</Words>
  <Application>Microsoft Office PowerPoint</Application>
  <PresentationFormat>Произвольный</PresentationFormat>
  <Paragraphs>103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Полосы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Налог на добавленную стоимость</dc:title>
  <dc:creator>307</dc:creator>
  <cp:lastModifiedBy>User</cp:lastModifiedBy>
  <cp:revision>73</cp:revision>
  <dcterms:created xsi:type="dcterms:W3CDTF">2016-11-28T06:19:45Z</dcterms:created>
  <dcterms:modified xsi:type="dcterms:W3CDTF">2020-09-23T07:07:11Z</dcterms:modified>
</cp:coreProperties>
</file>