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78" d="100"/>
          <a:sy n="78" d="100"/>
        </p:scale>
        <p:origin x="-114" y="-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3556000" y="0"/>
            <a:ext cx="8636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127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4489157" y="533400"/>
            <a:ext cx="68072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4472589" y="3539864"/>
            <a:ext cx="6819704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7828299" y="6557946"/>
            <a:ext cx="2669952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3759200" y="6557946"/>
            <a:ext cx="3903629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0507845" y="6556248"/>
            <a:ext cx="784448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37600" y="274956"/>
            <a:ext cx="2032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657088" y="6557946"/>
            <a:ext cx="2669952" cy="226902"/>
          </a:xfrm>
        </p:spPr>
        <p:txBody>
          <a:bodyPr/>
          <a:lstStyle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9600" y="6556248"/>
            <a:ext cx="48768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39328" y="6553200"/>
            <a:ext cx="78444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2400" y="2821838"/>
            <a:ext cx="8340651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2400" y="1905001"/>
            <a:ext cx="8340651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298984" y="6556810"/>
            <a:ext cx="2669952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313811" y="6556810"/>
            <a:ext cx="38608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78603" y="6555112"/>
            <a:ext cx="784448" cy="228600"/>
          </a:xfrm>
        </p:spPr>
        <p:txBody>
          <a:bodyPr/>
          <a:lstStyle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71744" y="1600201"/>
            <a:ext cx="469392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571744" y="5867400"/>
            <a:ext cx="469392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9600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571744" y="1711840"/>
            <a:ext cx="469392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6064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786384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497416"/>
            <a:ext cx="786384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609600" y="2133600"/>
            <a:ext cx="9652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797292" y="1004669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795609" y="998817"/>
            <a:ext cx="5759369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85464" y="1143000"/>
            <a:ext cx="4572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85464" y="3283634"/>
            <a:ext cx="4572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884909" y="1041002"/>
            <a:ext cx="560832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10871200" y="0"/>
            <a:ext cx="13208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609600" y="1609416"/>
            <a:ext cx="9652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5661248" y="6557946"/>
            <a:ext cx="2669952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0D03ED2F-3534-44E0-B01E-9143D7C6F11C}" type="datetimeFigureOut">
              <a:rPr lang="ru-RU" smtClean="0"/>
              <a:t>09.10.2020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609600" y="6557946"/>
            <a:ext cx="48768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8335264" y="6556248"/>
            <a:ext cx="784448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C6E0318-0B1A-4415-8418-060C597409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034" y="669702"/>
            <a:ext cx="10586434" cy="350305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Comic Sans MS" panose="030F0702030302020204" pitchFamily="66" charset="0"/>
              </a:rPr>
              <a:t>Индивидуальный подоходный налог в Республике Казахстан 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157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455" y="321972"/>
            <a:ext cx="11243257" cy="1595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Кто должен подавать Декларацию по ИПН и социальному налогу  и в какие сроки?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0455" y="2052918"/>
            <a:ext cx="11694017" cy="448955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Comic Sans MS" panose="030F0702030302020204" pitchFamily="66" charset="0"/>
              </a:rPr>
              <a:t>Декларация </a:t>
            </a:r>
            <a:r>
              <a:rPr lang="ru-RU" sz="2800" dirty="0">
                <a:latin typeface="Comic Sans MS" panose="030F0702030302020204" pitchFamily="66" charset="0"/>
              </a:rPr>
              <a:t>подается в налоговые органы по месту уплаты налога не позднее </a:t>
            </a:r>
            <a:r>
              <a:rPr lang="ru-RU" sz="2800" b="1" dirty="0">
                <a:latin typeface="Comic Sans MS" panose="030F0702030302020204" pitchFamily="66" charset="0"/>
              </a:rPr>
              <a:t>25 числа</a:t>
            </a:r>
            <a:r>
              <a:rPr lang="ru-RU" sz="2800" dirty="0">
                <a:latin typeface="Comic Sans MS" panose="030F0702030302020204" pitchFamily="66" charset="0"/>
              </a:rPr>
              <a:t> второго месяца, следующего за </a:t>
            </a:r>
            <a:r>
              <a:rPr lang="ru-RU" sz="2800" dirty="0" smtClean="0">
                <a:latin typeface="Comic Sans MS" panose="030F0702030302020204" pitchFamily="66" charset="0"/>
              </a:rPr>
              <a:t>отчетным.  </a:t>
            </a:r>
            <a:endParaRPr lang="ru-RU" sz="2800" dirty="0" smtClean="0">
              <a:latin typeface="Comic Sans MS" panose="030F0702030302020204" pitchFamily="66" charset="0"/>
            </a:endParaRPr>
          </a:p>
          <a:p>
            <a:r>
              <a:rPr lang="ru-RU" sz="2800" b="1" dirty="0" smtClean="0">
                <a:latin typeface="Comic Sans MS" panose="030F0702030302020204" pitchFamily="66" charset="0"/>
              </a:rPr>
              <a:t>Налоговым </a:t>
            </a:r>
            <a:r>
              <a:rPr lang="ru-RU" sz="2800" b="1" dirty="0">
                <a:latin typeface="Comic Sans MS" panose="030F0702030302020204" pitchFamily="66" charset="0"/>
              </a:rPr>
              <a:t>периодом установлен </a:t>
            </a:r>
            <a:r>
              <a:rPr lang="ru-RU" sz="2800" b="1">
                <a:latin typeface="Comic Sans MS" panose="030F0702030302020204" pitchFamily="66" charset="0"/>
              </a:rPr>
              <a:t>календарный </a:t>
            </a:r>
            <a:r>
              <a:rPr lang="ru-RU" sz="2800" b="1" smtClean="0">
                <a:latin typeface="Comic Sans MS" panose="030F0702030302020204" pitchFamily="66" charset="0"/>
              </a:rPr>
              <a:t>месяц</a:t>
            </a:r>
            <a:r>
              <a:rPr lang="ru-RU" sz="2800" smtClean="0">
                <a:latin typeface="Comic Sans MS" panose="030F0702030302020204" pitchFamily="66" charset="0"/>
              </a:rPr>
              <a:t>.</a:t>
            </a:r>
            <a:endParaRPr lang="ru-RU" sz="2800" dirty="0">
              <a:latin typeface="Comic Sans MS" panose="030F0702030302020204" pitchFamily="66" charset="0"/>
            </a:endParaRPr>
          </a:p>
          <a:p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4018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20040"/>
            <a:ext cx="9652000" cy="728472"/>
          </a:xfrm>
        </p:spPr>
        <p:txBody>
          <a:bodyPr/>
          <a:lstStyle/>
          <a:p>
            <a:r>
              <a:rPr lang="ru-RU" dirty="0" smtClean="0"/>
              <a:t>Корректировка налога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8912" y="1097280"/>
            <a:ext cx="99242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С 1 января 2019 года, по поручению Главы государства для снижения налогового бремени работников, с доходом до 25 МРП, пункт 1 статьи 341 Налогового кодекса РК дополнен подпунктом 49), согласно которому из дохода физического лица, подлежащего налогообложению, исключается облагаемый доход работника, не превышающий 25-кратный размер месячного расчетного показателя (в 2020 году - 69 450 тенге), в размере 90% от суммы такого дохода (ИПН составляет 200 тенге</a:t>
            </a:r>
            <a:r>
              <a:rPr lang="ru-RU" sz="2400" dirty="0" smtClean="0">
                <a:latin typeface="Comic Sans MS" panose="030F0702030302020204" pitchFamily="66" charset="0"/>
              </a:rPr>
              <a:t>).</a:t>
            </a:r>
          </a:p>
          <a:p>
            <a:r>
              <a:rPr lang="ru-RU" sz="2400" dirty="0" smtClean="0">
                <a:latin typeface="Comic Sans MS" panose="030F0702030302020204" pitchFamily="66" charset="0"/>
              </a:rPr>
              <a:t>Например: зарплата 69000 тенге</a:t>
            </a:r>
          </a:p>
          <a:p>
            <a:r>
              <a:rPr lang="ru-RU" sz="2400" dirty="0"/>
              <a:t>Корректировка = (З/</a:t>
            </a:r>
            <a:r>
              <a:rPr lang="ru-RU" sz="2400" dirty="0" err="1"/>
              <a:t>пл</a:t>
            </a:r>
            <a:r>
              <a:rPr lang="ru-RU" sz="2400" dirty="0"/>
              <a:t>-ОПВ-</a:t>
            </a:r>
            <a:r>
              <a:rPr lang="ru-RU" sz="2400" dirty="0" err="1"/>
              <a:t>минЗ</a:t>
            </a:r>
            <a:r>
              <a:rPr lang="ru-RU" sz="2400" dirty="0"/>
              <a:t>/</a:t>
            </a:r>
            <a:r>
              <a:rPr lang="ru-RU" sz="2400" dirty="0" err="1"/>
              <a:t>пл</a:t>
            </a:r>
            <a:r>
              <a:rPr lang="ru-RU" sz="2400" dirty="0"/>
              <a:t>)*0,9 = (</a:t>
            </a:r>
            <a:r>
              <a:rPr lang="ru-RU" sz="2400" dirty="0" smtClean="0"/>
              <a:t>69000-69000*10</a:t>
            </a:r>
            <a:r>
              <a:rPr lang="ru-RU" sz="2400" dirty="0"/>
              <a:t>%-42500)*0,9 = </a:t>
            </a:r>
            <a:r>
              <a:rPr lang="ru-RU" sz="2400" dirty="0" smtClean="0"/>
              <a:t>17640 </a:t>
            </a:r>
            <a:r>
              <a:rPr lang="ru-RU" sz="2400" dirty="0"/>
              <a:t>тенге</a:t>
            </a:r>
          </a:p>
          <a:p>
            <a:r>
              <a:rPr lang="ru-RU" sz="2400" dirty="0"/>
              <a:t>ИПН = (З/</a:t>
            </a:r>
            <a:r>
              <a:rPr lang="ru-RU" sz="2400" dirty="0" err="1"/>
              <a:t>пл</a:t>
            </a:r>
            <a:r>
              <a:rPr lang="ru-RU" sz="2400" dirty="0"/>
              <a:t>-ОПВ-</a:t>
            </a:r>
            <a:r>
              <a:rPr lang="ru-RU" sz="2400" dirty="0" err="1"/>
              <a:t>минЗ</a:t>
            </a:r>
            <a:r>
              <a:rPr lang="ru-RU" sz="2400" dirty="0"/>
              <a:t>/</a:t>
            </a:r>
            <a:r>
              <a:rPr lang="ru-RU" sz="2400" dirty="0" err="1"/>
              <a:t>пл</a:t>
            </a:r>
            <a:r>
              <a:rPr lang="ru-RU" sz="2400" dirty="0"/>
              <a:t>- корректировка)*0,1 = (</a:t>
            </a:r>
            <a:r>
              <a:rPr lang="ru-RU" sz="2400" dirty="0" smtClean="0"/>
              <a:t>69000-6900-42500-17640</a:t>
            </a:r>
            <a:r>
              <a:rPr lang="ru-RU" sz="2400" dirty="0"/>
              <a:t>)*0,1 = </a:t>
            </a:r>
            <a:r>
              <a:rPr lang="ru-RU" sz="2400" dirty="0" smtClean="0"/>
              <a:t>196 </a:t>
            </a:r>
            <a:r>
              <a:rPr lang="ru-RU" sz="2400" dirty="0"/>
              <a:t>тенге</a:t>
            </a:r>
          </a:p>
        </p:txBody>
      </p:sp>
    </p:spTree>
    <p:extLst>
      <p:ext uri="{BB962C8B-B14F-4D97-AF65-F5344CB8AC3E}">
        <p14:creationId xmlns:p14="http://schemas.microsoft.com/office/powerpoint/2010/main" val="3628910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Индивидуальный подоходный налог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899" y="1723734"/>
            <a:ext cx="10869769" cy="4644096"/>
          </a:xfrm>
        </p:spPr>
        <p:txBody>
          <a:bodyPr>
            <a:normAutofit fontScale="92500"/>
          </a:bodyPr>
          <a:lstStyle/>
          <a:p>
            <a:r>
              <a:rPr lang="ru-RU" dirty="0"/>
              <a:t>     </a:t>
            </a:r>
            <a:r>
              <a:rPr lang="ru-RU" sz="2800" dirty="0">
                <a:latin typeface="Comic Sans MS" panose="030F0702030302020204" pitchFamily="66" charset="0"/>
              </a:rPr>
              <a:t> Плательщиками </a:t>
            </a:r>
            <a:r>
              <a:rPr lang="ru-RU" sz="2800" b="1" u="sng" dirty="0">
                <a:latin typeface="Comic Sans MS" panose="030F0702030302020204" pitchFamily="66" charset="0"/>
              </a:rPr>
              <a:t>индивидуального подоходного налога</a:t>
            </a:r>
            <a:r>
              <a:rPr lang="ru-RU" sz="2800" dirty="0">
                <a:latin typeface="Comic Sans MS" panose="030F0702030302020204" pitchFamily="66" charset="0"/>
              </a:rPr>
              <a:t> являются </a:t>
            </a:r>
            <a:r>
              <a:rPr lang="ru-RU" sz="2800" dirty="0" smtClean="0">
                <a:latin typeface="Comic Sans MS" panose="030F0702030302020204" pitchFamily="66" charset="0"/>
              </a:rPr>
              <a:t>физ. </a:t>
            </a:r>
            <a:r>
              <a:rPr lang="ru-RU" sz="2800" dirty="0">
                <a:latin typeface="Comic Sans MS" panose="030F0702030302020204" pitchFamily="66" charset="0"/>
              </a:rPr>
              <a:t>лица, имеющие объекты налогообложения.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      Объектами обложения индивидуальным подоходным налогом являются доходы физического лица в виде: 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      - доходов, облагаемых у источника выплаты, 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      - доходов, не облагаемых у источника выплаты. </a:t>
            </a:r>
            <a:endParaRPr lang="ru-RU" sz="2800" dirty="0" smtClean="0">
              <a:latin typeface="Comic Sans MS" panose="030F0702030302020204" pitchFamily="66" charset="0"/>
            </a:endParaRPr>
          </a:p>
          <a:p>
            <a:r>
              <a:rPr lang="ru-RU" sz="2800" dirty="0">
                <a:latin typeface="Comic Sans MS" panose="030F0702030302020204" pitchFamily="66" charset="0"/>
              </a:rPr>
              <a:t>Индивидуальный подоходный налог исчисляется </a:t>
            </a:r>
            <a:r>
              <a:rPr lang="ru-RU" sz="2800" b="1" u="sng" dirty="0">
                <a:latin typeface="Comic Sans MS" panose="030F0702030302020204" pitchFamily="66" charset="0"/>
              </a:rPr>
              <a:t>по ставке 10 %</a:t>
            </a:r>
            <a:r>
              <a:rPr lang="ru-RU" sz="2800" dirty="0">
                <a:latin typeface="Comic Sans MS" panose="030F0702030302020204" pitchFamily="66" charset="0"/>
              </a:rPr>
              <a:t>. Доходы в виде дивидендов, полученные из источников в РК и за ее пределами, облагаются по ставке 5 %.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>
                <a:latin typeface="Comic Sans MS" panose="030F0702030302020204" pitchFamily="66" charset="0"/>
              </a:rPr>
              <a:t/>
            </a:r>
            <a:br>
              <a:rPr lang="ru-RU" sz="2800" dirty="0">
                <a:latin typeface="Comic Sans MS" panose="030F0702030302020204" pitchFamily="66" charset="0"/>
              </a:rPr>
            </a:b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4115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262295" cy="17238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latin typeface="Comic Sans MS" panose="030F0702030302020204" pitchFamily="66" charset="0"/>
              </a:rPr>
              <a:t>К доходам, облагаемым у источника выплаты, относятся следующие виды доходов: </a:t>
            </a:r>
            <a:br>
              <a:rPr lang="ru-RU" sz="3600" dirty="0">
                <a:latin typeface="Comic Sans MS" panose="030F0702030302020204" pitchFamily="66" charset="0"/>
              </a:rPr>
            </a:b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476" y="1725426"/>
            <a:ext cx="10975204" cy="4456090"/>
          </a:xfrm>
        </p:spPr>
        <p:txBody>
          <a:bodyPr>
            <a:noAutofit/>
          </a:bodyPr>
          <a:lstStyle/>
          <a:p>
            <a:r>
              <a:rPr lang="ru-RU" sz="2800" dirty="0">
                <a:latin typeface="Comic Sans MS" panose="030F0702030302020204" pitchFamily="66" charset="0"/>
              </a:rPr>
              <a:t>      - доход работника,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      - доход физического лица от налогового агента,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      - пенсионные выплаты из накопительных пенсионных фондов,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      - доход в виде дивидендов, вознаграждений, выигрышей,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      - стипендии,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      - доход, по договорам накопительного страхования</a:t>
            </a:r>
            <a:r>
              <a:rPr lang="ru-RU" sz="2800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ru-RU" sz="2800" dirty="0"/>
              <a:t>      </a:t>
            </a:r>
            <a:r>
              <a:rPr lang="ru-RU" sz="2800" dirty="0">
                <a:latin typeface="Comic Sans MS" panose="030F0702030302020204" pitchFamily="66" charset="0"/>
              </a:rPr>
              <a:t>Исчисление ИПН производится налоговым агентом по доходам, облагаемым у источника выплаты, при начислении дохода, подлежащего налогообложению.</a:t>
            </a:r>
          </a:p>
          <a:p>
            <a:pPr marL="0" indent="0">
              <a:buNone/>
            </a:pPr>
            <a:r>
              <a:rPr lang="ru-RU" sz="2800" dirty="0">
                <a:latin typeface="Comic Sans MS" panose="030F0702030302020204" pitchFamily="66" charset="0"/>
              </a:rPr>
              <a:t/>
            </a:r>
            <a:br>
              <a:rPr lang="ru-RU" sz="2800" dirty="0">
                <a:latin typeface="Comic Sans MS" panose="030F0702030302020204" pitchFamily="66" charset="0"/>
              </a:rPr>
            </a:b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1450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Удержание налога</a:t>
            </a:r>
            <a:r>
              <a:rPr lang="ru-RU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5007" y="1760310"/>
            <a:ext cx="10970633" cy="4463792"/>
          </a:xfrm>
        </p:spPr>
        <p:txBody>
          <a:bodyPr>
            <a:noAutofit/>
          </a:bodyPr>
          <a:lstStyle/>
          <a:p>
            <a:r>
              <a:rPr lang="ru-RU" sz="2800" dirty="0">
                <a:latin typeface="Comic Sans MS" panose="030F0702030302020204" pitchFamily="66" charset="0"/>
              </a:rPr>
              <a:t>производится не позднее дня выплаты дохода, облагаемого у источника выплаты, если иное не предусмотрено Налоговым Кодексом.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      Перечисление налога в бюджет осуществляется до 25-го числа месяца, следующего за месяцем выплаты, по месту своего нахождения.</a:t>
            </a:r>
            <a:br>
              <a:rPr lang="ru-RU" sz="2800" dirty="0">
                <a:latin typeface="Comic Sans MS" panose="030F0702030302020204" pitchFamily="66" charset="0"/>
              </a:rPr>
            </a:br>
            <a:r>
              <a:rPr lang="ru-RU" sz="2800" dirty="0">
                <a:latin typeface="Comic Sans MS" panose="030F0702030302020204" pitchFamily="66" charset="0"/>
              </a:rPr>
              <a:t>      По доходам работника структурных подразделений уплата налога производится в соответствующие бюджеты по месту нахождения структурных подразделений.</a:t>
            </a:r>
          </a:p>
          <a:p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584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967" y="256032"/>
            <a:ext cx="10506993" cy="110947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Какие налоговые вычеты предусмотрены при исчислении ИПН?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214" y="1782460"/>
            <a:ext cx="10591242" cy="4966069"/>
          </a:xfrm>
        </p:spPr>
        <p:txBody>
          <a:bodyPr>
            <a:noAutofit/>
          </a:bodyPr>
          <a:lstStyle/>
          <a:p>
            <a:r>
              <a:rPr lang="ru-RU" sz="2400" dirty="0">
                <a:latin typeface="Comic Sans MS" panose="030F0702030302020204" pitchFamily="66" charset="0"/>
              </a:rPr>
              <a:t>сумма в размере минимальной заработной платы, установленной законодательным актом Республики Казахстан на соответствующий месяц начисления дохода (на </a:t>
            </a:r>
            <a:r>
              <a:rPr lang="ru-RU" sz="2400" dirty="0" smtClean="0">
                <a:latin typeface="Comic Sans MS" panose="030F0702030302020204" pitchFamily="66" charset="0"/>
              </a:rPr>
              <a:t>2020 </a:t>
            </a:r>
            <a:r>
              <a:rPr lang="ru-RU" sz="2400" dirty="0">
                <a:latin typeface="Comic Sans MS" panose="030F0702030302020204" pitchFamily="66" charset="0"/>
              </a:rPr>
              <a:t>год размер минимальной заработной платыустановлен </a:t>
            </a:r>
            <a:r>
              <a:rPr lang="ru-RU" sz="2400" b="1" dirty="0" smtClean="0"/>
              <a:t>42500</a:t>
            </a:r>
            <a:r>
              <a:rPr lang="ru-RU" sz="2400" dirty="0">
                <a:latin typeface="Comic Sans MS" panose="030F0702030302020204" pitchFamily="66" charset="0"/>
              </a:rPr>
              <a:t> тенге)</a:t>
            </a:r>
          </a:p>
          <a:p>
            <a:r>
              <a:rPr lang="ru-RU" sz="2400" dirty="0">
                <a:latin typeface="Comic Sans MS" panose="030F0702030302020204" pitchFamily="66" charset="0"/>
              </a:rPr>
              <a:t>обязательные пенсионные взносы в накопительные пенсионные фонды в размере, установленном законодательством Республики Казахстан – 10% от дохода</a:t>
            </a:r>
          </a:p>
          <a:p>
            <a:r>
              <a:rPr lang="ru-RU" sz="2400" dirty="0">
                <a:latin typeface="Comic Sans MS" panose="030F0702030302020204" pitchFamily="66" charset="0"/>
              </a:rPr>
              <a:t>добровольные пенсионные взносы, вносимые в свою пользу</a:t>
            </a:r>
          </a:p>
          <a:p>
            <a:r>
              <a:rPr lang="ru-RU" sz="2400" dirty="0">
                <a:latin typeface="Comic Sans MS" panose="030F0702030302020204" pitchFamily="66" charset="0"/>
              </a:rPr>
              <a:t>страховые премии, вносимые в свою пользу физическим лицом по договорам накопительного страхования</a:t>
            </a:r>
          </a:p>
          <a:p>
            <a:r>
              <a:rPr lang="ru-RU" sz="2400" dirty="0">
                <a:latin typeface="Comic Sans MS" panose="030F0702030302020204" pitchFamily="66" charset="0"/>
              </a:rPr>
              <a:t>суммы, направленные на погашение вознаграждения по жилищным займам</a:t>
            </a:r>
          </a:p>
          <a:p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0762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Право на вычет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47731" y="1493950"/>
            <a:ext cx="10576301" cy="4934754"/>
          </a:xfrm>
        </p:spPr>
        <p:txBody>
          <a:bodyPr>
            <a:normAutofit lnSpcReduction="10000"/>
          </a:bodyPr>
          <a:lstStyle/>
          <a:p>
            <a:pPr marL="0" lvl="0" indent="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Предоставляется </a:t>
            </a:r>
            <a:r>
              <a:rPr lang="ru-RU" altLang="ru-RU" sz="2400" dirty="0">
                <a:latin typeface="Comic Sans MS" panose="030F0702030302020204" pitchFamily="66" charset="0"/>
                <a:cs typeface="Arial" panose="020B0604020202020204" pitchFamily="34" charset="0"/>
              </a:rPr>
              <a:t>налогоплательщику по доходам, получаемым у одного из работодателей на основании поданного им заявления и подтверждающих документов, представленных налогоплательщиком.</a:t>
            </a:r>
            <a:endParaRPr lang="ru-RU" altLang="ru-RU" sz="2400" dirty="0">
              <a:latin typeface="Comic Sans MS" panose="030F0702030302020204" pitchFamily="66" charset="0"/>
            </a:endParaRPr>
          </a:p>
          <a:p>
            <a:pPr marL="0" lvl="0" indent="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2400" dirty="0">
                <a:latin typeface="Comic Sans MS" panose="030F0702030302020204" pitchFamily="66" charset="0"/>
                <a:cs typeface="Arial" panose="020B0604020202020204" pitchFamily="34" charset="0"/>
              </a:rPr>
              <a:t>При определении дохода, облагаемого у источника выплаты, работника, проработавшего менее пятнадцати дней месяца, налоговый вычет не производится.</a:t>
            </a:r>
            <a:endParaRPr lang="ru-RU" altLang="ru-RU" sz="2400" dirty="0">
              <a:latin typeface="Comic Sans MS" panose="030F0702030302020204" pitchFamily="66" charset="0"/>
            </a:endParaRPr>
          </a:p>
          <a:p>
            <a:pPr marL="0" lvl="0" indent="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2400" dirty="0">
                <a:latin typeface="Comic Sans MS" panose="030F0702030302020204" pitchFamily="66" charset="0"/>
                <a:cs typeface="Arial" panose="020B0604020202020204" pitchFamily="34" charset="0"/>
              </a:rPr>
              <a:t>Если  сумма  налогового  вычета, превышает определенную за месяц сумму дохода работника, подлежащего налогообложению, с учетом корректировок, предусмотренных статьей 156  НК РК, уменьшенного на сумму обязательных пенсионных взносов, то сумма превышения последовательно переносится на последующие месяцы в пределах календарного года для уменьшения налогооблагаемого дохода работника</a:t>
            </a:r>
            <a:endParaRPr lang="ru-RU" altLang="ru-RU" sz="2400" dirty="0">
              <a:latin typeface="Comic Sans MS" panose="030F0702030302020204" pitchFamily="66" charset="0"/>
            </a:endParaRPr>
          </a:p>
          <a:p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0703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880" y="112776"/>
            <a:ext cx="9652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Какие сроки удержания и уплаты ИПН?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456" y="1427905"/>
            <a:ext cx="105948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Исчисление и удержание индивидуального подоходного налога производится налоговыми агентами не позднее дня выплаты дохода, облагаемого у источника выплаты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Comic Sans MS" panose="030F0702030302020204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По налогу, удерживаемому у источника выплаты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  - 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не позднее 25 числа следующего за месяцем выплаты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, по месту своего нахождения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Comic Sans MS" panose="030F0702030302020204" pitchFamily="66" charset="0"/>
              <a:cs typeface="Tahoma" panose="020B060403050404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По налогу, не облагаемому у источника выплаты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 - исчисляется налогоплательщиком самостоятельно по ставке 10 % и уплачивается по итогам налогового года 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не позднее десяти рабочих дней после 31 марта года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, следующего за отчетным.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Comic Sans MS" panose="030F0702030302020204" pitchFamily="66" charset="0"/>
              <a:cs typeface="Tahoma" panose="020B060403050404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ИПН по доходам адвокатов и частных нотариусов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 исчисляется ежемесячно путем применения ставки 10 % к сумме полученного дохода и подлежит уплате </a:t>
            </a: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не позднее 5-го числа месяца,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Arial" panose="020B0604020202020204" pitchFamily="34" charset="0"/>
              </a:rPr>
              <a:t> следующего за отчетным.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Comic Sans MS" panose="030F0702030302020204" pitchFamily="66" charset="0"/>
              <a:cs typeface="Tahoma" panose="020B060403050404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effectLst/>
                <a:latin typeface="Comic Sans MS" panose="030F0702030302020204" pitchFamily="66" charset="0"/>
                <a:cs typeface="Tahoma" panose="020B0604030504040204" pitchFamily="34" charset="0"/>
              </a:rPr>
              <a:t> 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103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214" y="285293"/>
            <a:ext cx="10934163" cy="1400530"/>
          </a:xfrm>
        </p:spPr>
        <p:txBody>
          <a:bodyPr/>
          <a:lstStyle/>
          <a:p>
            <a:pPr algn="ctr"/>
            <a:r>
              <a:rPr lang="ru-RU" sz="3600" b="1" dirty="0">
                <a:latin typeface="Comic Sans MS" panose="030F0702030302020204" pitchFamily="66" charset="0"/>
              </a:rPr>
              <a:t>Доходы не облагаемые у источника выплаты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Comic Sans MS" panose="030F0702030302020204" pitchFamily="66" charset="0"/>
              </a:rPr>
              <a:t>имущественный </a:t>
            </a:r>
            <a:r>
              <a:rPr lang="ru-RU" sz="3600" dirty="0" smtClean="0">
                <a:latin typeface="Comic Sans MS" panose="030F0702030302020204" pitchFamily="66" charset="0"/>
              </a:rPr>
              <a:t>доход</a:t>
            </a:r>
            <a:endParaRPr lang="ru-RU" sz="3600" dirty="0">
              <a:latin typeface="Comic Sans MS" panose="030F0702030302020204" pitchFamily="66" charset="0"/>
            </a:endParaRPr>
          </a:p>
          <a:p>
            <a:r>
              <a:rPr lang="ru-RU" sz="3600" dirty="0" smtClean="0">
                <a:latin typeface="Comic Sans MS" panose="030F0702030302020204" pitchFamily="66" charset="0"/>
              </a:rPr>
              <a:t>доход </a:t>
            </a:r>
            <a:r>
              <a:rPr lang="ru-RU" sz="3600" dirty="0">
                <a:latin typeface="Comic Sans MS" panose="030F0702030302020204" pitchFamily="66" charset="0"/>
              </a:rPr>
              <a:t>индивидуального </a:t>
            </a:r>
            <a:r>
              <a:rPr lang="ru-RU" sz="3600" dirty="0" smtClean="0">
                <a:latin typeface="Comic Sans MS" panose="030F0702030302020204" pitchFamily="66" charset="0"/>
              </a:rPr>
              <a:t>предпринимателя</a:t>
            </a:r>
            <a:endParaRPr lang="ru-RU" sz="3600" dirty="0">
              <a:latin typeface="Comic Sans MS" panose="030F0702030302020204" pitchFamily="66" charset="0"/>
            </a:endParaRPr>
          </a:p>
          <a:p>
            <a:r>
              <a:rPr lang="ru-RU" sz="3600" dirty="0" smtClean="0">
                <a:latin typeface="Comic Sans MS" panose="030F0702030302020204" pitchFamily="66" charset="0"/>
              </a:rPr>
              <a:t> </a:t>
            </a:r>
            <a:r>
              <a:rPr lang="ru-RU" sz="3600" dirty="0">
                <a:latin typeface="Comic Sans MS" panose="030F0702030302020204" pitchFamily="66" charset="0"/>
              </a:rPr>
              <a:t>доход частных нотариусов, частных судебных исполнителей и </a:t>
            </a:r>
            <a:r>
              <a:rPr lang="ru-RU" sz="3600" dirty="0" smtClean="0">
                <a:latin typeface="Comic Sans MS" panose="030F0702030302020204" pitchFamily="66" charset="0"/>
              </a:rPr>
              <a:t>адвокатов</a:t>
            </a:r>
          </a:p>
          <a:p>
            <a:r>
              <a:rPr lang="ru-RU" sz="3600" dirty="0" smtClean="0">
                <a:latin typeface="Comic Sans MS" panose="030F0702030302020204" pitchFamily="66" charset="0"/>
              </a:rPr>
              <a:t>прочие </a:t>
            </a:r>
            <a:r>
              <a:rPr lang="ru-RU" sz="3600" dirty="0">
                <a:latin typeface="Comic Sans MS" panose="030F0702030302020204" pitchFamily="66" charset="0"/>
              </a:rPr>
              <a:t>доходы.</a:t>
            </a:r>
          </a:p>
        </p:txBody>
      </p:sp>
    </p:spTree>
    <p:extLst>
      <p:ext uri="{BB962C8B-B14F-4D97-AF65-F5344CB8AC3E}">
        <p14:creationId xmlns:p14="http://schemas.microsoft.com/office/powerpoint/2010/main" val="1513688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657" y="143625"/>
            <a:ext cx="9404723" cy="140053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Кто должен подавать декларацию по ИПН и в какие сроки?</a:t>
            </a:r>
            <a:endParaRPr lang="ru-RU" dirty="0">
              <a:latin typeface="Comic Sans MS" panose="030F0702030302020204" pitchFamily="66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31819" y="1660065"/>
            <a:ext cx="10655637" cy="4805082"/>
          </a:xfrm>
        </p:spPr>
        <p:txBody>
          <a:bodyPr>
            <a:noAutofit/>
          </a:bodyPr>
          <a:lstStyle/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налогоплательщики-резиденты</a:t>
            </a:r>
            <a:r>
              <a:rPr lang="ru-RU" altLang="ru-RU" sz="2400" dirty="0">
                <a:latin typeface="Comic Sans MS" panose="030F0702030302020204" pitchFamily="66" charset="0"/>
                <a:cs typeface="Arial" panose="020B0604020202020204" pitchFamily="34" charset="0"/>
              </a:rPr>
              <a:t>, имеющие доходы, не облагаемые у источника </a:t>
            </a:r>
            <a:r>
              <a:rPr lang="ru-RU" altLang="ru-RU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выплаты;</a:t>
            </a:r>
            <a:endParaRPr lang="ru-RU" altLang="ru-RU" sz="2400" dirty="0" smtClean="0">
              <a:latin typeface="Comic Sans MS" panose="030F0702030302020204" pitchFamily="66" charset="0"/>
              <a:cs typeface="Tahoma" panose="020B0604030504040204" pitchFamily="34" charset="0"/>
            </a:endParaRPr>
          </a:p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физические </a:t>
            </a:r>
            <a:r>
              <a:rPr lang="ru-RU" altLang="ru-RU" sz="2400" dirty="0">
                <a:latin typeface="Comic Sans MS" panose="030F0702030302020204" pitchFamily="66" charset="0"/>
                <a:cs typeface="Arial" panose="020B0604020202020204" pitchFamily="34" charset="0"/>
              </a:rPr>
              <a:t>лица, получающие доходы за пределами Республики </a:t>
            </a:r>
            <a:r>
              <a:rPr lang="ru-RU" altLang="ru-RU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Казахстан;</a:t>
            </a:r>
            <a:endParaRPr lang="ru-RU" altLang="ru-RU" sz="2400" dirty="0" smtClean="0">
              <a:latin typeface="Comic Sans MS" panose="030F0702030302020204" pitchFamily="66" charset="0"/>
              <a:cs typeface="Tahoma" panose="020B0604030504040204" pitchFamily="34" charset="0"/>
            </a:endParaRPr>
          </a:p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физические </a:t>
            </a:r>
            <a:r>
              <a:rPr lang="ru-RU" altLang="ru-RU" sz="2400" dirty="0">
                <a:latin typeface="Comic Sans MS" panose="030F0702030302020204" pitchFamily="66" charset="0"/>
                <a:cs typeface="Arial" panose="020B0604020202020204" pitchFamily="34" charset="0"/>
              </a:rPr>
              <a:t>лица, имеющие деньги на счетах в иностранных банках, находящихся за пределами Республики </a:t>
            </a:r>
            <a:r>
              <a:rPr lang="ru-RU" altLang="ru-RU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Казахстан;</a:t>
            </a:r>
            <a:endParaRPr lang="ru-RU" altLang="ru-RU" sz="2400" dirty="0" smtClean="0">
              <a:latin typeface="Comic Sans MS" panose="030F0702030302020204" pitchFamily="66" charset="0"/>
              <a:cs typeface="Tahoma" panose="020B0604030504040204" pitchFamily="34" charset="0"/>
            </a:endParaRPr>
          </a:p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лица</a:t>
            </a:r>
            <a:r>
              <a:rPr lang="ru-RU" altLang="ru-RU" sz="2400" dirty="0">
                <a:latin typeface="Comic Sans MS" panose="030F0702030302020204" pitchFamily="66" charset="0"/>
                <a:cs typeface="Arial" panose="020B0604020202020204" pitchFamily="34" charset="0"/>
              </a:rPr>
              <a:t>, на которых возложена обязанность по подаче декларации в соответствии с законодательным актом Республики Казахстан о борьбе с </a:t>
            </a:r>
            <a:r>
              <a:rPr lang="ru-RU" altLang="ru-RU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коррупцией;</a:t>
            </a:r>
            <a:endParaRPr lang="ru-RU" altLang="ru-RU" sz="2400" dirty="0" smtClean="0">
              <a:latin typeface="Comic Sans MS" panose="030F0702030302020204" pitchFamily="66" charset="0"/>
              <a:cs typeface="Tahoma" panose="020B0604030504040204" pitchFamily="34" charset="0"/>
            </a:endParaRPr>
          </a:p>
          <a:p>
            <a:pPr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 smtClean="0">
                <a:latin typeface="Comic Sans MS" panose="030F0702030302020204" pitchFamily="66" charset="0"/>
                <a:cs typeface="Arial" panose="020B0604020202020204" pitchFamily="34" charset="0"/>
              </a:rPr>
              <a:t>депутаты </a:t>
            </a:r>
            <a:r>
              <a:rPr lang="ru-RU" altLang="ru-RU" sz="2400" dirty="0">
                <a:latin typeface="Comic Sans MS" panose="030F0702030302020204" pitchFamily="66" charset="0"/>
                <a:cs typeface="Arial" panose="020B0604020202020204" pitchFamily="34" charset="0"/>
              </a:rPr>
              <a:t>Парламента Республики Казахстан, судьи;</a:t>
            </a:r>
            <a:endParaRPr lang="ru-RU" altLang="ru-RU" sz="2400" dirty="0">
              <a:latin typeface="Comic Sans MS" panose="030F0702030302020204" pitchFamily="66" charset="0"/>
              <a:cs typeface="Tahoma" panose="020B0604030504040204" pitchFamily="34" charset="0"/>
            </a:endParaRPr>
          </a:p>
          <a:p>
            <a:pPr marL="0" lvl="0" indent="0" algn="just"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2400" dirty="0">
                <a:latin typeface="Comic Sans MS" panose="030F0702030302020204" pitchFamily="66" charset="0"/>
                <a:cs typeface="Arial" panose="020B0604020202020204" pitchFamily="34" charset="0"/>
              </a:rPr>
              <a:t>не позднее </a:t>
            </a:r>
            <a:r>
              <a:rPr lang="ru-RU" altLang="ru-RU" sz="2400" b="1" dirty="0">
                <a:latin typeface="Comic Sans MS" panose="030F0702030302020204" pitchFamily="66" charset="0"/>
                <a:cs typeface="Arial" panose="020B0604020202020204" pitchFamily="34" charset="0"/>
              </a:rPr>
              <a:t>31 марта года</a:t>
            </a:r>
            <a:r>
              <a:rPr lang="ru-RU" altLang="ru-RU" sz="2400" dirty="0">
                <a:latin typeface="Comic Sans MS" panose="030F0702030302020204" pitchFamily="66" charset="0"/>
                <a:cs typeface="Arial" panose="020B0604020202020204" pitchFamily="34" charset="0"/>
              </a:rPr>
              <a:t>, следующего за налоговым годом. </a:t>
            </a:r>
            <a:r>
              <a:rPr lang="ru-RU" altLang="ru-RU" sz="2400" b="1" dirty="0">
                <a:latin typeface="Comic Sans MS" panose="030F0702030302020204" pitchFamily="66" charset="0"/>
                <a:cs typeface="Arial" panose="020B0604020202020204" pitchFamily="34" charset="0"/>
              </a:rPr>
              <a:t>Налоговым периодом установлен календарный год.</a:t>
            </a:r>
            <a:endParaRPr lang="ru-RU" altLang="ru-RU" sz="2400" dirty="0">
              <a:latin typeface="Comic Sans MS" panose="030F0702030302020204" pitchFamily="66" charset="0"/>
            </a:endParaRPr>
          </a:p>
          <a:p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5499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49</TotalTime>
  <Words>310</Words>
  <Application>Microsoft Office PowerPoint</Application>
  <PresentationFormat>Произвольный</PresentationFormat>
  <Paragraphs>46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Индивидуальный подоходный налог в Республике Казахстан </vt:lpstr>
      <vt:lpstr>Индивидуальный подоходный налог</vt:lpstr>
      <vt:lpstr>К доходам, облагаемым у источника выплаты, относятся следующие виды доходов:  </vt:lpstr>
      <vt:lpstr>Удержание налога </vt:lpstr>
      <vt:lpstr>Какие налоговые вычеты предусмотрены при исчислении ИПН?</vt:lpstr>
      <vt:lpstr>Право на вычет</vt:lpstr>
      <vt:lpstr>Какие сроки удержания и уплаты ИПН?</vt:lpstr>
      <vt:lpstr>Доходы не облагаемые у источника выплаты</vt:lpstr>
      <vt:lpstr>Кто должен подавать декларацию по ИПН и в какие сроки?</vt:lpstr>
      <vt:lpstr>Кто должен подавать Декларацию по ИПН и социальному налогу  и в какие сроки?</vt:lpstr>
      <vt:lpstr>Корректировка налога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подоходный налог в Республике Казахстан и его учет</dc:title>
  <dc:creator>Daniyal Sarsembayev</dc:creator>
  <cp:lastModifiedBy>User</cp:lastModifiedBy>
  <cp:revision>10</cp:revision>
  <dcterms:created xsi:type="dcterms:W3CDTF">2014-11-01T07:04:17Z</dcterms:created>
  <dcterms:modified xsi:type="dcterms:W3CDTF">2020-10-09T05:13:12Z</dcterms:modified>
</cp:coreProperties>
</file>