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9" r:id="rId9"/>
    <p:sldId id="267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0660B408-B3CF-4A94-85FC-2B1E0A45F4A2}" styleName="Темный стиль 2 - акцент 1/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544" autoAdjust="0"/>
    <p:restoredTop sz="94660"/>
  </p:normalViewPr>
  <p:slideViewPr>
    <p:cSldViewPr>
      <p:cViewPr>
        <p:scale>
          <a:sx n="103" d="100"/>
          <a:sy n="103" d="100"/>
        </p:scale>
        <p:origin x="-8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15.10.2020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15.10.2020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15.10.2020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15.10.2020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15.10.2020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15.10.2020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39752" y="1412776"/>
            <a:ext cx="6172200" cy="1894362"/>
          </a:xfrm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/>
            </a:r>
            <a:br>
              <a:rPr lang="ru-RU" sz="540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</a:br>
            <a:r>
              <a:rPr lang="ru-RU" sz="540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Земельный налог</a:t>
            </a:r>
            <a:endParaRPr lang="ru-RU" sz="5400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0"/>
            <a:ext cx="7848872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ru-RU" sz="2400" b="1" i="1" u="sng" dirty="0" smtClean="0"/>
              <a:t>В целях налогообложения </a:t>
            </a:r>
            <a:r>
              <a:rPr lang="ru-RU" sz="2400" dirty="0" smtClean="0"/>
              <a:t>все земли рассматриваются в зависимости от их целевого назначения и принадлежности к следующим категориям:</a:t>
            </a: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51520" y="2708920"/>
            <a:ext cx="108012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земли сельскохозяйственного назначения;</a:t>
            </a:r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763688" y="2492896"/>
            <a:ext cx="129614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земли населенных пунктов;</a:t>
            </a:r>
          </a:p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059832" y="1772816"/>
            <a:ext cx="151216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земли промышленности, транспорта, связи, обороны и иного несельскохозяйственного назначения </a:t>
            </a:r>
          </a:p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4716016" y="1772816"/>
            <a:ext cx="1656184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земли особо охраняемых природных территорий, земли оздоровительного, рекреационного и историко-культурного назначения </a:t>
            </a:r>
          </a:p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1115616" y="4941168"/>
            <a:ext cx="18722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земли лесного фонда;</a:t>
            </a:r>
          </a:p>
          <a:p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6516216" y="1772816"/>
            <a:ext cx="15841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земли водного фонда;</a:t>
            </a:r>
          </a:p>
          <a:p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7236296" y="4221088"/>
            <a:ext cx="12961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земли запаса</a:t>
            </a:r>
            <a:endParaRPr lang="ru-RU" dirty="0"/>
          </a:p>
        </p:txBody>
      </p:sp>
      <p:sp>
        <p:nvSpPr>
          <p:cNvPr id="13" name="Стрелка вниз 12"/>
          <p:cNvSpPr/>
          <p:nvPr/>
        </p:nvSpPr>
        <p:spPr>
          <a:xfrm>
            <a:off x="683568" y="1628800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низ 13"/>
          <p:cNvSpPr/>
          <p:nvPr/>
        </p:nvSpPr>
        <p:spPr>
          <a:xfrm>
            <a:off x="2051720" y="1556792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низ 14"/>
          <p:cNvSpPr/>
          <p:nvPr/>
        </p:nvSpPr>
        <p:spPr>
          <a:xfrm>
            <a:off x="1403648" y="1628800"/>
            <a:ext cx="484632" cy="316835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низ 15"/>
          <p:cNvSpPr/>
          <p:nvPr/>
        </p:nvSpPr>
        <p:spPr>
          <a:xfrm>
            <a:off x="3347864" y="1124744"/>
            <a:ext cx="484632" cy="7200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низ 16"/>
          <p:cNvSpPr/>
          <p:nvPr/>
        </p:nvSpPr>
        <p:spPr>
          <a:xfrm>
            <a:off x="5148064" y="1124744"/>
            <a:ext cx="484632" cy="7200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низ 17"/>
          <p:cNvSpPr/>
          <p:nvPr/>
        </p:nvSpPr>
        <p:spPr>
          <a:xfrm>
            <a:off x="6660232" y="1124744"/>
            <a:ext cx="484632" cy="7200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низ 18"/>
          <p:cNvSpPr/>
          <p:nvPr/>
        </p:nvSpPr>
        <p:spPr>
          <a:xfrm>
            <a:off x="7596336" y="1196752"/>
            <a:ext cx="484632" cy="302433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188640"/>
            <a:ext cx="5472608" cy="724942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Плательщики</a:t>
            </a:r>
            <a:endParaRPr lang="ru-RU" sz="4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187624" y="2060848"/>
            <a:ext cx="23762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Физические лица</a:t>
            </a:r>
            <a:endParaRPr lang="ru-RU" sz="2800" dirty="0"/>
          </a:p>
        </p:txBody>
      </p:sp>
      <p:sp>
        <p:nvSpPr>
          <p:cNvPr id="17" name="TextBox 16"/>
          <p:cNvSpPr txBox="1"/>
          <p:nvPr/>
        </p:nvSpPr>
        <p:spPr>
          <a:xfrm>
            <a:off x="4716016" y="2132856"/>
            <a:ext cx="273630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Юридические лица</a:t>
            </a:r>
            <a:endParaRPr lang="ru-RU" sz="2800" dirty="0"/>
          </a:p>
        </p:txBody>
      </p:sp>
      <p:sp>
        <p:nvSpPr>
          <p:cNvPr id="18" name="Выгнутая влево стрелка 17"/>
          <p:cNvSpPr/>
          <p:nvPr/>
        </p:nvSpPr>
        <p:spPr>
          <a:xfrm>
            <a:off x="179512" y="2420888"/>
            <a:ext cx="936104" cy="1512168"/>
          </a:xfrm>
          <a:prstGeom prst="curvedRightArrow">
            <a:avLst>
              <a:gd name="adj1" fmla="val 25000"/>
              <a:gd name="adj2" fmla="val 51588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9" name="Выгнутая вправо стрелка 18"/>
          <p:cNvSpPr/>
          <p:nvPr/>
        </p:nvSpPr>
        <p:spPr>
          <a:xfrm>
            <a:off x="7380312" y="2492896"/>
            <a:ext cx="1008112" cy="1368152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0" name="Стрелка вниз 19"/>
          <p:cNvSpPr/>
          <p:nvPr/>
        </p:nvSpPr>
        <p:spPr>
          <a:xfrm>
            <a:off x="1979712" y="1124744"/>
            <a:ext cx="576064" cy="100811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низ 20"/>
          <p:cNvSpPr/>
          <p:nvPr/>
        </p:nvSpPr>
        <p:spPr>
          <a:xfrm>
            <a:off x="5508104" y="1124744"/>
            <a:ext cx="576064" cy="100811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/>
          <p:cNvSpPr txBox="1"/>
          <p:nvPr/>
        </p:nvSpPr>
        <p:spPr>
          <a:xfrm>
            <a:off x="1907704" y="3212976"/>
            <a:ext cx="4680520" cy="34163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fontAlgn="base"/>
            <a:r>
              <a:rPr lang="ru-RU" sz="2400" dirty="0" smtClean="0"/>
              <a:t>Имеющие объекты обложения:</a:t>
            </a:r>
          </a:p>
          <a:p>
            <a:pPr marL="342900" indent="-342900" fontAlgn="base">
              <a:buClr>
                <a:schemeClr val="accent1"/>
              </a:buClr>
              <a:buFont typeface="Wingdings" pitchFamily="2" charset="2"/>
              <a:buChar char="ü"/>
            </a:pPr>
            <a:r>
              <a:rPr lang="ru-RU" sz="2400" dirty="0" smtClean="0"/>
              <a:t>на праве собственности;</a:t>
            </a:r>
          </a:p>
          <a:p>
            <a:pPr marL="342900" indent="-342900" fontAlgn="base">
              <a:buClr>
                <a:schemeClr val="accent1"/>
              </a:buClr>
              <a:buFont typeface="Wingdings" pitchFamily="2" charset="2"/>
              <a:buChar char="ü"/>
            </a:pPr>
            <a:r>
              <a:rPr lang="ru-RU" sz="2400" dirty="0" smtClean="0"/>
              <a:t>на праве постоянного землепользования;</a:t>
            </a:r>
          </a:p>
          <a:p>
            <a:pPr fontAlgn="base">
              <a:buClr>
                <a:schemeClr val="accent1"/>
              </a:buClr>
              <a:buFont typeface="Wingdings" pitchFamily="2" charset="2"/>
              <a:buChar char="ü"/>
            </a:pPr>
            <a:r>
              <a:rPr lang="ru-RU" sz="2400" dirty="0" smtClean="0"/>
              <a:t>на праве первичного безвозмездного временного землепользования.</a:t>
            </a:r>
          </a:p>
          <a:p>
            <a:endParaRPr lang="ru-RU" sz="2400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400" b="1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Объект </a:t>
            </a:r>
            <a:r>
              <a:rPr lang="ru-RU" sz="4400" b="1" cap="none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налогооблажения</a:t>
            </a:r>
            <a:endParaRPr lang="ru-RU" sz="4400" b="1" cap="none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67544" y="1700808"/>
            <a:ext cx="7776864" cy="396044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4000" u="sng" dirty="0" smtClean="0"/>
              <a:t>Объектом налогообложения является </a:t>
            </a:r>
            <a:r>
              <a:rPr lang="ru-RU" sz="4000" dirty="0" smtClean="0">
                <a:solidFill>
                  <a:srgbClr val="FF0000"/>
                </a:solidFill>
              </a:rPr>
              <a:t>земельный участок </a:t>
            </a:r>
            <a:r>
              <a:rPr lang="ru-RU" sz="4000" dirty="0" smtClean="0"/>
              <a:t>(при общей долевой собственности на земельный участок - земельная доля).</a:t>
            </a:r>
          </a:p>
          <a:p>
            <a:endParaRPr lang="ru-RU" dirty="0"/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7467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Не являются объектом налогообложения:</a:t>
            </a:r>
            <a:r>
              <a:rPr lang="ru-RU" b="1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/>
            </a:r>
            <a:br>
              <a:rPr lang="ru-RU" b="1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endParaRPr lang="ru-RU" b="1" cap="none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4" name="Стрелка вниз 3"/>
          <p:cNvSpPr/>
          <p:nvPr/>
        </p:nvSpPr>
        <p:spPr>
          <a:xfrm>
            <a:off x="251520" y="1412776"/>
            <a:ext cx="648072" cy="7200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низ 4"/>
          <p:cNvSpPr/>
          <p:nvPr/>
        </p:nvSpPr>
        <p:spPr>
          <a:xfrm>
            <a:off x="7020272" y="1340768"/>
            <a:ext cx="648072" cy="7200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низ 5"/>
          <p:cNvSpPr/>
          <p:nvPr/>
        </p:nvSpPr>
        <p:spPr>
          <a:xfrm>
            <a:off x="4644008" y="1340768"/>
            <a:ext cx="648072" cy="7200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низ 6"/>
          <p:cNvSpPr/>
          <p:nvPr/>
        </p:nvSpPr>
        <p:spPr>
          <a:xfrm>
            <a:off x="2483768" y="1340768"/>
            <a:ext cx="648072" cy="7200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179512" y="2348880"/>
            <a:ext cx="1800200" cy="175432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земельные участки общего пользования населенных пунктов.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2267744" y="2348880"/>
            <a:ext cx="1656184" cy="286232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земельные участки, занятые сетью государственных автомобильных дорог общего пользования.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4283968" y="2348880"/>
            <a:ext cx="1872208" cy="313932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земельные участки, занятые под объекты, находящиеся на консервации по решению Правительства Республики Казахстан;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6948264" y="2276872"/>
            <a:ext cx="1368152" cy="230832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земельные участки, приобретенные для содержания арендных домов.</a:t>
            </a:r>
            <a:endParaRPr lang="ru-RU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243408"/>
            <a:ext cx="7467600" cy="1143000"/>
          </a:xfrm>
        </p:spPr>
        <p:txBody>
          <a:bodyPr/>
          <a:lstStyle/>
          <a:p>
            <a:pPr algn="ctr"/>
            <a:r>
              <a:rPr lang="ru-RU" b="1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Порядок</a:t>
            </a:r>
            <a:r>
              <a:rPr lang="ru-RU" b="1" dirty="0" smtClean="0"/>
              <a:t> </a:t>
            </a:r>
            <a:r>
              <a:rPr lang="ru-RU" b="1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исчисления и уплаты земельного налога</a:t>
            </a: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478907"/>
              </p:ext>
            </p:extLst>
          </p:nvPr>
        </p:nvGraphicFramePr>
        <p:xfrm>
          <a:off x="179512" y="908720"/>
          <a:ext cx="8496944" cy="484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75658"/>
                <a:gridCol w="5921286"/>
              </a:tblGrid>
              <a:tr h="2592288">
                <a:tc>
                  <a:txBody>
                    <a:bodyPr/>
                    <a:lstStyle/>
                    <a:p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Юридические лица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обязаны исчислять и уплачивать в течение налогового периода текущие платежи по земельному налогу. Суммы текущих платежей подлежат уплате равными долями в сроки не позднее </a:t>
                      </a:r>
                      <a:r>
                        <a:rPr kumimoji="0" lang="ru-RU" sz="1800" b="1" i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25 февраля, 25 мая, 25 августа, 25 ноября текущего года.</a:t>
                      </a:r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Окончательный расчет и уплата земельного налога производится в срок не позднее десяти дней после наступления срока представления декларации за налоговый период.</a:t>
                      </a:r>
                    </a:p>
                  </a:txBody>
                  <a:tcPr/>
                </a:tc>
              </a:tr>
              <a:tr h="1433577">
                <a:tc>
                  <a:txBody>
                    <a:bodyPr/>
                    <a:lstStyle/>
                    <a:p>
                      <a:r>
                        <a:rPr lang="ru-RU" dirty="0" smtClean="0"/>
                        <a:t>Физические лица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Исчисление земельного налога, подлежащего уплате физическими лицами, производится налоговыми органами исходя из соответствующих ставок налога и налоговой базы в срок не позднее 1 июля. У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плачивают </a:t>
                      </a: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 бюджет земельный налог, исчисленный налоговыми органами, </a:t>
                      </a:r>
                      <a:r>
                        <a:rPr kumimoji="0" lang="ru-RU" sz="1800" b="1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не позднее 1 октября текущего года. </a:t>
                      </a:r>
                      <a:endParaRPr lang="ru-RU" i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0"/>
            <a:ext cx="6491064" cy="836712"/>
          </a:xfrm>
        </p:spPr>
        <p:txBody>
          <a:bodyPr>
            <a:noAutofit/>
          </a:bodyPr>
          <a:lstStyle/>
          <a:p>
            <a:r>
              <a:rPr lang="ru-RU" sz="3200" b="1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Ставки земельного налога</a:t>
            </a:r>
            <a:endParaRPr lang="ru-RU" sz="3200" b="1" cap="none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51520" y="1124744"/>
          <a:ext cx="8496944" cy="539496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4248472"/>
                <a:gridCol w="4248472"/>
              </a:tblGrid>
              <a:tr h="288031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n w="10541" cmpd="sng">
                            <a:solidFill>
                              <a:schemeClr val="accent1">
                                <a:shade val="88000"/>
                                <a:satMod val="110000"/>
                              </a:schemeClr>
                            </a:solidFill>
                            <a:prstDash val="solid"/>
                          </a:ln>
                        </a:rPr>
                        <a:t>Базовые налоговые ставки на земли сельскохозяйственного назначения</a:t>
                      </a:r>
                      <a:r>
                        <a:rPr lang="ru-RU" sz="1800" u="sng" dirty="0" smtClean="0"/>
                        <a:t>, предоставленные физическим лицам для ведения личного домашнего (подсобного) хозяйства, садоводства и дачного строительства</a:t>
                      </a:r>
                      <a:r>
                        <a:rPr lang="ru-RU" sz="1800" dirty="0" smtClean="0"/>
                        <a:t>, включая земли, занятые под постройки, устанавливаются в следующих размерах: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  <a:buFont typeface="Wingdings" pitchFamily="2" charset="2"/>
                        <a:buChar char="Ø"/>
                      </a:pPr>
                      <a:r>
                        <a:rPr lang="ru-RU" sz="1800" dirty="0" smtClean="0"/>
                        <a:t>при площади до 0,50 гектара включительно - 20 тенге за 0,01 гектара;</a:t>
                      </a:r>
                    </a:p>
                    <a:p>
                      <a:pPr>
                        <a:buClr>
                          <a:schemeClr val="accent1"/>
                        </a:buClr>
                        <a:buFont typeface="Wingdings" pitchFamily="2" charset="2"/>
                        <a:buChar char="Ø"/>
                      </a:pPr>
                      <a:r>
                        <a:rPr lang="ru-RU" sz="1800" dirty="0" smtClean="0"/>
                        <a:t>на площадь, превышающую 0,50 гектара, - 100 тенге за 0,01 гектара.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  <a:tr h="445214">
                <a:tc>
                  <a:txBody>
                    <a:bodyPr/>
                    <a:lstStyle/>
                    <a:p>
                      <a:r>
                        <a:rPr lang="ru-RU" sz="1800" b="1" dirty="0" smtClean="0"/>
                        <a:t>Базовые налоговые ставки на земли населенных пунктов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устанавливаются в расчете на один квадратный метр площади в зависимости от расположения и названия населенного пункта, 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</a:rPr>
                        <a:t>например</a:t>
                      </a:r>
                      <a:r>
                        <a:rPr lang="ru-RU" sz="1800" dirty="0" smtClean="0"/>
                        <a:t> в г. </a:t>
                      </a:r>
                      <a:r>
                        <a:rPr lang="ru-RU" sz="1800" dirty="0" err="1" smtClean="0"/>
                        <a:t>Алматы</a:t>
                      </a:r>
                      <a:r>
                        <a:rPr lang="ru-RU" sz="1800" dirty="0" smtClean="0"/>
                        <a:t> ставка равна 28,95тенге, а в Павлодаре ставка равна 9,65, поселки - 0,96 тенге, села - 0,48 тенге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3342127"/>
              </p:ext>
            </p:extLst>
          </p:nvPr>
        </p:nvGraphicFramePr>
        <p:xfrm>
          <a:off x="13537" y="369798"/>
          <a:ext cx="8964488" cy="639048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4482244"/>
                <a:gridCol w="4482244"/>
              </a:tblGrid>
              <a:tr h="233152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Налоговые ставки на земельные участки, занятые под:</a:t>
                      </a:r>
                    </a:p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Clr>
                          <a:schemeClr val="accent1"/>
                        </a:buClr>
                        <a:buFont typeface="Wingdings" pitchFamily="2" charset="2"/>
                        <a:buChar char="Ø"/>
                      </a:pPr>
                      <a:r>
                        <a:rPr lang="ru-RU" sz="1400" b="1" dirty="0" smtClean="0"/>
                        <a:t>автостоянки, автозаправочные станции – </a:t>
                      </a:r>
                      <a:r>
                        <a:rPr lang="ru-RU" sz="1400" dirty="0" smtClean="0"/>
                        <a:t>земли</a:t>
                      </a:r>
                      <a:r>
                        <a:rPr lang="ru-RU" sz="1400" b="1" dirty="0" smtClean="0"/>
                        <a:t> </a:t>
                      </a:r>
                      <a:r>
                        <a:rPr lang="ru-RU" sz="1400" dirty="0" smtClean="0"/>
                        <a:t>населенных пунктов подлежат налогообложению по базовым ставкам на земли населенных пунктов </a:t>
                      </a:r>
                      <a:r>
                        <a:rPr lang="ru-RU" sz="1400" b="1" dirty="0" smtClean="0"/>
                        <a:t>увеличенным в 10 раз</a:t>
                      </a:r>
                      <a:endParaRPr lang="ru-RU" sz="1400" dirty="0" smtClean="0"/>
                    </a:p>
                    <a:p>
                      <a:pPr>
                        <a:buClr>
                          <a:schemeClr val="accent1"/>
                        </a:buClr>
                        <a:buFont typeface="Wingdings" pitchFamily="2" charset="2"/>
                        <a:buChar char="Ø"/>
                      </a:pPr>
                      <a:r>
                        <a:rPr lang="ru-RU" sz="1400" b="1" dirty="0" smtClean="0"/>
                        <a:t>казино</a:t>
                      </a:r>
                      <a:r>
                        <a:rPr lang="ru-RU" sz="1400" dirty="0" smtClean="0"/>
                        <a:t> - земли населенных пунктов, занятые под казино, подлежат налогообложению по базовым ставкам на земли населенных пунктов </a:t>
                      </a:r>
                      <a:r>
                        <a:rPr lang="ru-RU" sz="1400" b="1" dirty="0" smtClean="0"/>
                        <a:t>увеличенным в 10 раз</a:t>
                      </a:r>
                      <a:r>
                        <a:rPr lang="ru-RU" sz="1400" dirty="0" smtClean="0"/>
                        <a:t>.</a:t>
                      </a:r>
                    </a:p>
                    <a:p>
                      <a:endParaRPr lang="ru-RU" sz="1400" dirty="0"/>
                    </a:p>
                  </a:txBody>
                  <a:tcPr/>
                </a:tc>
              </a:tr>
              <a:tr h="395208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Придомовые земельные участки подлежат налогообложению по следующим базовым налоговым ставкам:</a:t>
                      </a:r>
                    </a:p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1)</a:t>
                      </a:r>
                      <a:r>
                        <a:rPr lang="ru-RU" sz="1400" dirty="0" smtClean="0"/>
                        <a:t> для городов </a:t>
                      </a:r>
                      <a:r>
                        <a:rPr lang="ru-RU" sz="1400" dirty="0" err="1" smtClean="0"/>
                        <a:t>Нур</a:t>
                      </a:r>
                      <a:r>
                        <a:rPr lang="ru-RU" sz="1400" dirty="0" smtClean="0"/>
                        <a:t>-Султан, </a:t>
                      </a:r>
                      <a:r>
                        <a:rPr lang="ru-RU" sz="1400" dirty="0" smtClean="0"/>
                        <a:t>Алматы и городов областного значения:</a:t>
                      </a:r>
                    </a:p>
                    <a:p>
                      <a:pPr>
                        <a:buClr>
                          <a:schemeClr val="accent1"/>
                        </a:buClr>
                        <a:buSzPct val="200000"/>
                        <a:buFont typeface="Arial" pitchFamily="34" charset="0"/>
                        <a:buChar char="•"/>
                      </a:pPr>
                      <a:r>
                        <a:rPr lang="ru-RU" sz="1400" dirty="0" smtClean="0"/>
                        <a:t>при площади до 1000 квадратных метров включительно - 0,20 тенге за 1 квадратный метр;</a:t>
                      </a:r>
                    </a:p>
                    <a:p>
                      <a:pPr>
                        <a:buClr>
                          <a:schemeClr val="accent1"/>
                        </a:buClr>
                        <a:buSzPct val="200000"/>
                        <a:buFont typeface="Arial" pitchFamily="34" charset="0"/>
                        <a:buChar char="•"/>
                      </a:pPr>
                      <a:r>
                        <a:rPr lang="ru-RU" sz="1400" dirty="0" smtClean="0"/>
                        <a:t>при площади, превышающей 1000 квадратных метров, - 6,00 тенге за 1 квадратный метр.</a:t>
                      </a:r>
                    </a:p>
                    <a:p>
                      <a:r>
                        <a:rPr lang="ru-RU" sz="1400" dirty="0" smtClean="0"/>
                        <a:t>По решению местных представительных органов ставки налога на земельные участки, превышающие 1000 квадратных метров, могут быть снижены с 6,00 до 0,20 тенге за 1 квадратный метр;</a:t>
                      </a:r>
                    </a:p>
                    <a:p>
                      <a:r>
                        <a:rPr lang="ru-RU" sz="1400" b="1" dirty="0" smtClean="0"/>
                        <a:t>2)</a:t>
                      </a:r>
                      <a:r>
                        <a:rPr lang="ru-RU" sz="1400" dirty="0" smtClean="0"/>
                        <a:t> для остальных населенных пунктов:</a:t>
                      </a:r>
                    </a:p>
                    <a:p>
                      <a:pPr>
                        <a:buClr>
                          <a:schemeClr val="accent1"/>
                        </a:buClr>
                        <a:buSzPct val="200000"/>
                        <a:buFont typeface="Arial" pitchFamily="34" charset="0"/>
                        <a:buChar char="•"/>
                      </a:pPr>
                      <a:r>
                        <a:rPr lang="ru-RU" sz="1400" dirty="0" smtClean="0"/>
                        <a:t>при площади до 5000 квадратных метров включительно - 0,20 тенге за 1 квадратный метр;</a:t>
                      </a:r>
                    </a:p>
                    <a:p>
                      <a:pPr>
                        <a:buClr>
                          <a:schemeClr val="accent1"/>
                        </a:buClr>
                        <a:buSzPct val="200000"/>
                        <a:buFont typeface="Arial" pitchFamily="34" charset="0"/>
                        <a:buChar char="•"/>
                      </a:pPr>
                      <a:r>
                        <a:rPr lang="ru-RU" sz="1400" dirty="0" smtClean="0"/>
                        <a:t>при площади, превышающей 5000 квадратных метров, - 1,00 тенге за 1 квадратный метр.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0"/>
            <a:ext cx="7467600" cy="792088"/>
          </a:xfrm>
        </p:spPr>
        <p:txBody>
          <a:bodyPr>
            <a:normAutofit/>
          </a:bodyPr>
          <a:lstStyle/>
          <a:p>
            <a:pPr algn="ctr"/>
            <a:r>
              <a:rPr lang="ru-RU" sz="4400" b="1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Налоговая отчетность</a:t>
            </a:r>
            <a:endParaRPr lang="ru-RU" sz="44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79512" y="764704"/>
          <a:ext cx="8568952" cy="582168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4284476"/>
                <a:gridCol w="4284476"/>
              </a:tblGrid>
              <a:tr h="1872208">
                <a:tc>
                  <a:txBody>
                    <a:bodyPr/>
                    <a:lstStyle/>
                    <a:p>
                      <a:r>
                        <a:rPr kumimoji="0" lang="ru-RU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Декларация по земельному налогу 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представляется (за исключением юридических лиц, осуществляющих расчеты с бюджетом в специальном налоговом режиме для производителей сельскохозяйственной продукции) в налоговый орган по местонахождению объектов обложения не позднее 31 марта года, следующего за отчетным.</a:t>
                      </a:r>
                    </a:p>
                    <a:p>
                      <a:endParaRPr lang="ru-RU" sz="1400" dirty="0"/>
                    </a:p>
                  </a:txBody>
                  <a:tcPr/>
                </a:tc>
              </a:tr>
              <a:tr h="1488077">
                <a:tc>
                  <a:txBody>
                    <a:bodyPr/>
                    <a:lstStyle/>
                    <a:p>
                      <a:r>
                        <a:rPr kumimoji="0" lang="ru-RU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Расчет </a:t>
                      </a: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текущих платежей по земельному налогу 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представляется не позднее </a:t>
                      </a:r>
                      <a:r>
                        <a:rPr kumimoji="0" lang="ru-RU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 февраля</a:t>
                      </a: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текущего налогового периода. Вновь созданные налогоплательщики, за исключением налогоплательщиков, созданных после последнего срока уплаты текущих платежей, представляют расчет текущих платежей не позднее </a:t>
                      </a:r>
                      <a:r>
                        <a:rPr kumimoji="0" lang="ru-RU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 числа месяца</a:t>
                      </a: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следующего за месяцем государственной регистрации налогоплательщика.</a:t>
                      </a:r>
                    </a:p>
                    <a:p>
                      <a:endParaRPr lang="ru-RU" sz="1400" dirty="0"/>
                    </a:p>
                  </a:txBody>
                  <a:tcPr/>
                </a:tc>
              </a:tr>
              <a:tr h="1488077">
                <a:tc>
                  <a:txBody>
                    <a:bodyPr/>
                    <a:lstStyle/>
                    <a:p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При </a:t>
                      </a:r>
                      <a:r>
                        <a:rPr kumimoji="0" lang="ru-RU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изменении</a:t>
                      </a: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налоговых обязательств по земельному налогу течение налогового периода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расчет текущих платежей представляется не позднее </a:t>
                      </a:r>
                      <a:r>
                        <a:rPr kumimoji="0" lang="ru-RU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 февраля, 15 мая, 15 августа и 15 ноября </a:t>
                      </a: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текущего налогового периода по объектам обложения по состоянию на 1 февраля, 1 мая, 1 августа и 1 ноября соответственно</a:t>
                      </a:r>
                    </a:p>
                    <a:p>
                      <a:endParaRPr lang="ru-RU" sz="1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83</TotalTime>
  <Words>396</Words>
  <Application>Microsoft Office PowerPoint</Application>
  <PresentationFormat>Экран (4:3)</PresentationFormat>
  <Paragraphs>52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Эркер</vt:lpstr>
      <vt:lpstr> Земельный налог</vt:lpstr>
      <vt:lpstr>Презентация PowerPoint</vt:lpstr>
      <vt:lpstr>Плательщики</vt:lpstr>
      <vt:lpstr>Объект налогооблажения</vt:lpstr>
      <vt:lpstr>Не являются объектом налогообложения: </vt:lpstr>
      <vt:lpstr>Порядок исчисления и уплаты земельного налога</vt:lpstr>
      <vt:lpstr>Ставки земельного налога</vt:lpstr>
      <vt:lpstr>Презентация PowerPoint</vt:lpstr>
      <vt:lpstr>Налоговая отчетность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Земельный налог</dc:title>
  <dc:creator>www.MRMARKER.ru</dc:creator>
  <cp:lastModifiedBy>User</cp:lastModifiedBy>
  <cp:revision>26</cp:revision>
  <dcterms:modified xsi:type="dcterms:W3CDTF">2020-10-15T11:53:32Z</dcterms:modified>
</cp:coreProperties>
</file>