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3"/>
  </p:handoutMasterIdLst>
  <p:sldIdLst>
    <p:sldId id="256" r:id="rId2"/>
    <p:sldId id="264" r:id="rId3"/>
    <p:sldId id="265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73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42C7C62C-6075-426B-B9CE-B65FA7FF71B9}">
          <p14:sldIdLst>
            <p14:sldId id="256"/>
            <p14:sldId id="264"/>
            <p14:sldId id="265"/>
            <p14:sldId id="266"/>
            <p14:sldId id="267"/>
            <p14:sldId id="268"/>
            <p14:sldId id="269"/>
            <p14:sldId id="270"/>
            <p14:sldId id="271"/>
            <p14:sldId id="272"/>
            <p14:sldId id="273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C8D9E"/>
    <a:srgbClr val="8A5A4D"/>
    <a:srgbClr val="44668D"/>
    <a:srgbClr val="36639A"/>
    <a:srgbClr val="1A356C"/>
    <a:srgbClr val="12254A"/>
    <a:srgbClr val="CDDAF3"/>
    <a:srgbClr val="3A5896"/>
    <a:srgbClr val="EB752B"/>
    <a:srgbClr val="F1F1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249" autoAdjust="0"/>
  </p:normalViewPr>
  <p:slideViewPr>
    <p:cSldViewPr snapToGrid="0">
      <p:cViewPr>
        <p:scale>
          <a:sx n="102" d="100"/>
          <a:sy n="102" d="100"/>
        </p:scale>
        <p:origin x="-138" y="-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2952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D688C98-49D0-4AC3-9180-135811E6FFC6}" type="doc">
      <dgm:prSet loTypeId="urn:microsoft.com/office/officeart/2005/8/layout/vList2" loCatId="list" qsTypeId="urn:microsoft.com/office/officeart/2005/8/quickstyle/simple1" qsCatId="simple" csTypeId="urn:microsoft.com/office/officeart/2005/8/colors/accent5_2" csCatId="accent5" phldr="1"/>
      <dgm:spPr/>
      <dgm:t>
        <a:bodyPr/>
        <a:lstStyle/>
        <a:p>
          <a:endParaRPr lang="ru-RU"/>
        </a:p>
      </dgm:t>
    </dgm:pt>
    <dgm:pt modelId="{32529725-5B74-4113-9F4A-730C70155194}">
      <dgm:prSet custT="1"/>
      <dgm:spPr/>
      <dgm:t>
        <a:bodyPr/>
        <a:lstStyle/>
        <a:p>
          <a:pPr rtl="0"/>
          <a:r>
            <a:rPr lang="ru-RU" sz="2200" b="0" u="sng" cap="none" spc="0" dirty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Юридические лица </a:t>
          </a:r>
          <a:r>
            <a:rPr lang="ru-RU" sz="2200" b="0" cap="none" spc="0" dirty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производят уплату сумм текущих платежей по месту регистрации объектов обложения посредством внесения текущих платеж ей </a:t>
          </a:r>
          <a:r>
            <a:rPr lang="ru-RU" sz="2200" b="0" i="1" cap="none" spc="0" dirty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не позднее 5 июля </a:t>
          </a:r>
          <a:r>
            <a:rPr lang="ru-RU" sz="2200" b="0" cap="none" spc="0" dirty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налогового периода(п.1 ст. 496 НК РК)</a:t>
          </a:r>
        </a:p>
      </dgm:t>
    </dgm:pt>
    <dgm:pt modelId="{DD25239C-D57D-4148-A99E-00972CD54EE9}" type="parTrans" cxnId="{B9F9CE73-18A4-43D8-95B7-1348BF3BD76F}">
      <dgm:prSet/>
      <dgm:spPr/>
      <dgm:t>
        <a:bodyPr/>
        <a:lstStyle/>
        <a:p>
          <a:endParaRPr lang="ru-RU"/>
        </a:p>
      </dgm:t>
    </dgm:pt>
    <dgm:pt modelId="{184EF12F-C6F3-4BB7-AA0D-83CE8544DA79}" type="sibTrans" cxnId="{B9F9CE73-18A4-43D8-95B7-1348BF3BD76F}">
      <dgm:prSet/>
      <dgm:spPr/>
      <dgm:t>
        <a:bodyPr/>
        <a:lstStyle/>
        <a:p>
          <a:endParaRPr lang="ru-RU"/>
        </a:p>
      </dgm:t>
    </dgm:pt>
    <dgm:pt modelId="{28C0FD8C-63E3-411A-B687-307C7FFA0216}">
      <dgm:prSet custT="1"/>
      <dgm:spPr/>
      <dgm:t>
        <a:bodyPr/>
        <a:lstStyle/>
        <a:p>
          <a:pPr rtl="0"/>
          <a:r>
            <a:rPr lang="ru-RU" sz="2200" b="0" cap="none" spc="0" dirty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Если транспортное средство было приобретено после 1 июля налогового периода, то  расчет по налогу осуществляется в течение 10 календарный после наступления срока представления Декларации за налоговый период (п.2 ст. 494 НК РК)</a:t>
          </a:r>
        </a:p>
      </dgm:t>
    </dgm:pt>
    <dgm:pt modelId="{6CA80E41-9529-4DD0-991B-35AC609E17E2}" type="parTrans" cxnId="{C4B1C154-80C7-41C5-ACB3-572857C7203A}">
      <dgm:prSet/>
      <dgm:spPr/>
      <dgm:t>
        <a:bodyPr/>
        <a:lstStyle/>
        <a:p>
          <a:endParaRPr lang="ru-RU"/>
        </a:p>
      </dgm:t>
    </dgm:pt>
    <dgm:pt modelId="{DF63BF3F-BD6F-4948-8EDB-7E7A7451CB9E}" type="sibTrans" cxnId="{C4B1C154-80C7-41C5-ACB3-572857C7203A}">
      <dgm:prSet/>
      <dgm:spPr/>
      <dgm:t>
        <a:bodyPr/>
        <a:lstStyle/>
        <a:p>
          <a:endParaRPr lang="ru-RU"/>
        </a:p>
      </dgm:t>
    </dgm:pt>
    <dgm:pt modelId="{DFCA45AF-9542-4DE3-AF3D-9FDAF78CC043}">
      <dgm:prSet custT="1"/>
      <dgm:spPr/>
      <dgm:t>
        <a:bodyPr/>
        <a:lstStyle/>
        <a:p>
          <a:pPr rtl="0"/>
          <a:r>
            <a:rPr lang="ru-RU" sz="2200" b="0" u="sng" cap="none" spc="0" dirty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Физические лица </a:t>
          </a:r>
          <a:r>
            <a:rPr lang="ru-RU" sz="2200" b="0" cap="none" spc="0" dirty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уплачивают налог на транспортные средства </a:t>
          </a:r>
          <a:r>
            <a:rPr lang="ru-RU" sz="2200" b="0" i="1" u="sng" cap="none" spc="0" dirty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не позднее 31 декабря </a:t>
          </a:r>
          <a:r>
            <a:rPr lang="ru-RU" sz="2200" b="0" cap="none" spc="0" dirty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отчетного налогового периода по месту жительства (п.4 ст. 494 НК РК)</a:t>
          </a:r>
        </a:p>
      </dgm:t>
    </dgm:pt>
    <dgm:pt modelId="{8EFA9083-FB6A-45E6-9199-B12AFBA810EB}" type="parTrans" cxnId="{5B533DC0-E922-48A0-91A8-12AEF7D0D9CB}">
      <dgm:prSet/>
      <dgm:spPr/>
      <dgm:t>
        <a:bodyPr/>
        <a:lstStyle/>
        <a:p>
          <a:endParaRPr lang="ru-RU"/>
        </a:p>
      </dgm:t>
    </dgm:pt>
    <dgm:pt modelId="{25C5E4F0-3457-4D94-9D3A-BB3B49B6DFA5}" type="sibTrans" cxnId="{5B533DC0-E922-48A0-91A8-12AEF7D0D9CB}">
      <dgm:prSet/>
      <dgm:spPr/>
      <dgm:t>
        <a:bodyPr/>
        <a:lstStyle/>
        <a:p>
          <a:endParaRPr lang="ru-RU"/>
        </a:p>
      </dgm:t>
    </dgm:pt>
    <dgm:pt modelId="{C1A8D4F6-CEBE-4BC0-A058-2905D3D6CC07}" type="pres">
      <dgm:prSet presAssocID="{4D688C98-49D0-4AC3-9180-135811E6FFC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B2EC56C-E221-46AA-9A27-2372CCFBF6DC}" type="pres">
      <dgm:prSet presAssocID="{32529725-5B74-4113-9F4A-730C70155194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61BCD9-FFF2-4838-A6CF-ADEE40DDBC1F}" type="pres">
      <dgm:prSet presAssocID="{184EF12F-C6F3-4BB7-AA0D-83CE8544DA79}" presName="spacer" presStyleCnt="0"/>
      <dgm:spPr/>
    </dgm:pt>
    <dgm:pt modelId="{813FAAC5-9136-41AC-A94A-1B03DAFC61E0}" type="pres">
      <dgm:prSet presAssocID="{28C0FD8C-63E3-411A-B687-307C7FFA0216}" presName="parentText" presStyleLbl="node1" presStyleIdx="1" presStyleCnt="3" custLinFactNeighborX="382" custLinFactNeighborY="-2326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D54E7E-509B-43E8-A232-887E6FF045B2}" type="pres">
      <dgm:prSet presAssocID="{DF63BF3F-BD6F-4948-8EDB-7E7A7451CB9E}" presName="spacer" presStyleCnt="0"/>
      <dgm:spPr/>
    </dgm:pt>
    <dgm:pt modelId="{B8BDA7E2-2424-43E3-A715-D69A1F414D65}" type="pres">
      <dgm:prSet presAssocID="{DFCA45AF-9542-4DE3-AF3D-9FDAF78CC043}" presName="parentText" presStyleLbl="node1" presStyleIdx="2" presStyleCnt="3" custLinFactY="12634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B533DC0-E922-48A0-91A8-12AEF7D0D9CB}" srcId="{4D688C98-49D0-4AC3-9180-135811E6FFC6}" destId="{DFCA45AF-9542-4DE3-AF3D-9FDAF78CC043}" srcOrd="2" destOrd="0" parTransId="{8EFA9083-FB6A-45E6-9199-B12AFBA810EB}" sibTransId="{25C5E4F0-3457-4D94-9D3A-BB3B49B6DFA5}"/>
    <dgm:cxn modelId="{DFE387D6-B823-48E3-8253-1DAEA4B2B049}" type="presOf" srcId="{28C0FD8C-63E3-411A-B687-307C7FFA0216}" destId="{813FAAC5-9136-41AC-A94A-1B03DAFC61E0}" srcOrd="0" destOrd="0" presId="urn:microsoft.com/office/officeart/2005/8/layout/vList2"/>
    <dgm:cxn modelId="{308DA88F-820A-4392-8DA7-94A52D9AE846}" type="presOf" srcId="{DFCA45AF-9542-4DE3-AF3D-9FDAF78CC043}" destId="{B8BDA7E2-2424-43E3-A715-D69A1F414D65}" srcOrd="0" destOrd="0" presId="urn:microsoft.com/office/officeart/2005/8/layout/vList2"/>
    <dgm:cxn modelId="{B9F9CE73-18A4-43D8-95B7-1348BF3BD76F}" srcId="{4D688C98-49D0-4AC3-9180-135811E6FFC6}" destId="{32529725-5B74-4113-9F4A-730C70155194}" srcOrd="0" destOrd="0" parTransId="{DD25239C-D57D-4148-A99E-00972CD54EE9}" sibTransId="{184EF12F-C6F3-4BB7-AA0D-83CE8544DA79}"/>
    <dgm:cxn modelId="{9D0C06C7-C989-48A9-8DA4-8F7B5D02DFA1}" type="presOf" srcId="{32529725-5B74-4113-9F4A-730C70155194}" destId="{6B2EC56C-E221-46AA-9A27-2372CCFBF6DC}" srcOrd="0" destOrd="0" presId="urn:microsoft.com/office/officeart/2005/8/layout/vList2"/>
    <dgm:cxn modelId="{31F55EB6-77AF-4F50-8833-209E67D684C5}" type="presOf" srcId="{4D688C98-49D0-4AC3-9180-135811E6FFC6}" destId="{C1A8D4F6-CEBE-4BC0-A058-2905D3D6CC07}" srcOrd="0" destOrd="0" presId="urn:microsoft.com/office/officeart/2005/8/layout/vList2"/>
    <dgm:cxn modelId="{C4B1C154-80C7-41C5-ACB3-572857C7203A}" srcId="{4D688C98-49D0-4AC3-9180-135811E6FFC6}" destId="{28C0FD8C-63E3-411A-B687-307C7FFA0216}" srcOrd="1" destOrd="0" parTransId="{6CA80E41-9529-4DD0-991B-35AC609E17E2}" sibTransId="{DF63BF3F-BD6F-4948-8EDB-7E7A7451CB9E}"/>
    <dgm:cxn modelId="{5E9A27CC-A25F-48DA-8211-1F140EBC0EF4}" type="presParOf" srcId="{C1A8D4F6-CEBE-4BC0-A058-2905D3D6CC07}" destId="{6B2EC56C-E221-46AA-9A27-2372CCFBF6DC}" srcOrd="0" destOrd="0" presId="urn:microsoft.com/office/officeart/2005/8/layout/vList2"/>
    <dgm:cxn modelId="{5A2D82EC-18E8-4016-BF8E-CF95704BC966}" type="presParOf" srcId="{C1A8D4F6-CEBE-4BC0-A058-2905D3D6CC07}" destId="{7561BCD9-FFF2-4838-A6CF-ADEE40DDBC1F}" srcOrd="1" destOrd="0" presId="urn:microsoft.com/office/officeart/2005/8/layout/vList2"/>
    <dgm:cxn modelId="{5DD65357-AF00-4D01-BFBB-D863EAA92A84}" type="presParOf" srcId="{C1A8D4F6-CEBE-4BC0-A058-2905D3D6CC07}" destId="{813FAAC5-9136-41AC-A94A-1B03DAFC61E0}" srcOrd="2" destOrd="0" presId="urn:microsoft.com/office/officeart/2005/8/layout/vList2"/>
    <dgm:cxn modelId="{97BF5D72-D4D0-43D3-8ABC-2AF8BCFB6977}" type="presParOf" srcId="{C1A8D4F6-CEBE-4BC0-A058-2905D3D6CC07}" destId="{C4D54E7E-509B-43E8-A232-887E6FF045B2}" srcOrd="3" destOrd="0" presId="urn:microsoft.com/office/officeart/2005/8/layout/vList2"/>
    <dgm:cxn modelId="{FCF9CC73-AB6E-4E55-83AB-D1F14244861E}" type="presParOf" srcId="{C1A8D4F6-CEBE-4BC0-A058-2905D3D6CC07}" destId="{B8BDA7E2-2424-43E3-A715-D69A1F414D65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EA1FF49-D2CD-4BC3-A377-E8D7256D2A05}" type="doc">
      <dgm:prSet loTypeId="urn:microsoft.com/office/officeart/2005/8/layout/vList3" loCatId="list" qsTypeId="urn:microsoft.com/office/officeart/2005/8/quickstyle/simple3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21153B91-23CE-4E77-A0BA-CE0D0D19C3B2}">
      <dgm:prSet/>
      <dgm:spPr/>
      <dgm:t>
        <a:bodyPr/>
        <a:lstStyle/>
        <a:p>
          <a:pPr rtl="0"/>
          <a:r>
            <a:rPr lang="ru-RU" b="1" u="sng" dirty="0">
              <a:solidFill>
                <a:schemeClr val="bg1"/>
              </a:solidFill>
            </a:rPr>
            <a:t>Налоговым периодом</a:t>
          </a:r>
          <a:r>
            <a:rPr lang="ru-RU" dirty="0">
              <a:solidFill>
                <a:schemeClr val="bg1"/>
              </a:solidFill>
            </a:rPr>
            <a:t> для исчисления налога на транспортные средства является календарный год с 1 января по 31 декабря – ст. 495 НК РК</a:t>
          </a:r>
        </a:p>
      </dgm:t>
    </dgm:pt>
    <dgm:pt modelId="{83749BBA-DF1D-4608-9C0A-455E3F92AE88}" type="parTrans" cxnId="{A4E53026-7EA9-4B7A-AF2B-6B8F1466C338}">
      <dgm:prSet/>
      <dgm:spPr/>
      <dgm:t>
        <a:bodyPr/>
        <a:lstStyle/>
        <a:p>
          <a:endParaRPr lang="ru-RU"/>
        </a:p>
      </dgm:t>
    </dgm:pt>
    <dgm:pt modelId="{B0CAEB63-0B9A-468A-8672-FA650FE75297}" type="sibTrans" cxnId="{A4E53026-7EA9-4B7A-AF2B-6B8F1466C338}">
      <dgm:prSet/>
      <dgm:spPr/>
      <dgm:t>
        <a:bodyPr/>
        <a:lstStyle/>
        <a:p>
          <a:endParaRPr lang="ru-RU"/>
        </a:p>
      </dgm:t>
    </dgm:pt>
    <dgm:pt modelId="{4F0ADF6F-7157-4A4B-A88B-20E141486835}">
      <dgm:prSet/>
      <dgm:spPr/>
      <dgm:t>
        <a:bodyPr/>
        <a:lstStyle/>
        <a:p>
          <a:pPr rtl="0"/>
          <a:r>
            <a:rPr lang="ru-RU" b="1" u="sng" dirty="0">
              <a:solidFill>
                <a:schemeClr val="bg1"/>
              </a:solidFill>
            </a:rPr>
            <a:t>Плательщики - юридические лица </a:t>
          </a:r>
          <a:r>
            <a:rPr lang="ru-RU" dirty="0">
              <a:solidFill>
                <a:schemeClr val="bg1"/>
              </a:solidFill>
            </a:rPr>
            <a:t>представляют  </a:t>
          </a:r>
          <a:r>
            <a:rPr lang="ru-RU" b="1" i="1" dirty="0">
              <a:solidFill>
                <a:schemeClr val="bg1"/>
              </a:solidFill>
            </a:rPr>
            <a:t>декларацию не позднее 31 марта </a:t>
          </a:r>
          <a:r>
            <a:rPr lang="ru-RU" dirty="0">
              <a:solidFill>
                <a:schemeClr val="bg1"/>
              </a:solidFill>
            </a:rPr>
            <a:t>года, следующего за отчетным (п.1 ст. 496 НК РК)</a:t>
          </a:r>
        </a:p>
      </dgm:t>
    </dgm:pt>
    <dgm:pt modelId="{0A67F0CC-0DB6-43BB-A1B7-DEB9BBF853CD}" type="parTrans" cxnId="{FEBCCCE5-3EDA-4F4B-BD55-1CDDAF051293}">
      <dgm:prSet/>
      <dgm:spPr/>
      <dgm:t>
        <a:bodyPr/>
        <a:lstStyle/>
        <a:p>
          <a:endParaRPr lang="ru-RU"/>
        </a:p>
      </dgm:t>
    </dgm:pt>
    <dgm:pt modelId="{AFCDCFBC-A074-4E22-8EC4-BD2D23DEF00E}" type="sibTrans" cxnId="{FEBCCCE5-3EDA-4F4B-BD55-1CDDAF051293}">
      <dgm:prSet/>
      <dgm:spPr/>
      <dgm:t>
        <a:bodyPr/>
        <a:lstStyle/>
        <a:p>
          <a:endParaRPr lang="ru-RU"/>
        </a:p>
      </dgm:t>
    </dgm:pt>
    <dgm:pt modelId="{26DF0509-2670-4538-BDD8-CBA364886351}">
      <dgm:prSet/>
      <dgm:spPr/>
      <dgm:t>
        <a:bodyPr/>
        <a:lstStyle/>
        <a:p>
          <a:pPr rtl="0"/>
          <a:r>
            <a:rPr lang="ru-RU" b="1" u="sng" dirty="0">
              <a:solidFill>
                <a:schemeClr val="bg1"/>
              </a:solidFill>
            </a:rPr>
            <a:t>Физические лица </a:t>
          </a:r>
          <a:r>
            <a:rPr lang="ru-RU" dirty="0">
              <a:solidFill>
                <a:schemeClr val="bg1"/>
              </a:solidFill>
            </a:rPr>
            <a:t>не представляют сведения по рассчитанной и уплаченной сумме налога (п. 9 ст. 493 НК РК)</a:t>
          </a:r>
          <a:r>
            <a:rPr lang="ru-RU" dirty="0"/>
            <a:t/>
          </a:r>
          <a:br>
            <a:rPr lang="ru-RU" dirty="0"/>
          </a:br>
          <a:endParaRPr lang="ru-RU" dirty="0"/>
        </a:p>
      </dgm:t>
    </dgm:pt>
    <dgm:pt modelId="{D029CA2D-2756-4AE6-B656-49959C16AAD9}" type="parTrans" cxnId="{1EDA02A9-C401-4AE3-8771-399D7C3E1BEB}">
      <dgm:prSet/>
      <dgm:spPr/>
      <dgm:t>
        <a:bodyPr/>
        <a:lstStyle/>
        <a:p>
          <a:endParaRPr lang="ru-RU"/>
        </a:p>
      </dgm:t>
    </dgm:pt>
    <dgm:pt modelId="{970F167F-D980-4CFB-A7A6-16ECF9C53680}" type="sibTrans" cxnId="{1EDA02A9-C401-4AE3-8771-399D7C3E1BEB}">
      <dgm:prSet/>
      <dgm:spPr/>
      <dgm:t>
        <a:bodyPr/>
        <a:lstStyle/>
        <a:p>
          <a:endParaRPr lang="ru-RU"/>
        </a:p>
      </dgm:t>
    </dgm:pt>
    <dgm:pt modelId="{8B83C3AF-4F7E-4B3A-B5FA-AEE09E2E2634}" type="pres">
      <dgm:prSet presAssocID="{3EA1FF49-D2CD-4BC3-A377-E8D7256D2A05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435C309-E9F7-4291-B4F5-BDF4C09FBDC2}" type="pres">
      <dgm:prSet presAssocID="{21153B91-23CE-4E77-A0BA-CE0D0D19C3B2}" presName="composite" presStyleCnt="0"/>
      <dgm:spPr/>
    </dgm:pt>
    <dgm:pt modelId="{B816AAEE-FE8F-416F-9BDE-D4E2F9065DD8}" type="pres">
      <dgm:prSet presAssocID="{21153B91-23CE-4E77-A0BA-CE0D0D19C3B2}" presName="imgShp" presStyleLbl="fgImgPlace1" presStyleIdx="0" presStyleCnt="3"/>
      <dgm:spPr/>
    </dgm:pt>
    <dgm:pt modelId="{ACFAA8A4-EC01-4FFF-91E6-33EB92E037ED}" type="pres">
      <dgm:prSet presAssocID="{21153B91-23CE-4E77-A0BA-CE0D0D19C3B2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53E71F-7DDF-40F9-8052-98D06878D197}" type="pres">
      <dgm:prSet presAssocID="{B0CAEB63-0B9A-468A-8672-FA650FE75297}" presName="spacing" presStyleCnt="0"/>
      <dgm:spPr/>
    </dgm:pt>
    <dgm:pt modelId="{95B0D0D8-235D-4316-8F81-C3E702250DF4}" type="pres">
      <dgm:prSet presAssocID="{4F0ADF6F-7157-4A4B-A88B-20E141486835}" presName="composite" presStyleCnt="0"/>
      <dgm:spPr/>
    </dgm:pt>
    <dgm:pt modelId="{4950C3A1-DBF4-47EC-B225-37E27642C446}" type="pres">
      <dgm:prSet presAssocID="{4F0ADF6F-7157-4A4B-A88B-20E141486835}" presName="imgShp" presStyleLbl="fgImgPlace1" presStyleIdx="1" presStyleCnt="3"/>
      <dgm:spPr/>
    </dgm:pt>
    <dgm:pt modelId="{1D33E8DF-96ED-4D90-929B-029CDABD4E22}" type="pres">
      <dgm:prSet presAssocID="{4F0ADF6F-7157-4A4B-A88B-20E141486835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BE6959-53F9-4532-A044-66818B71DBC9}" type="pres">
      <dgm:prSet presAssocID="{AFCDCFBC-A074-4E22-8EC4-BD2D23DEF00E}" presName="spacing" presStyleCnt="0"/>
      <dgm:spPr/>
    </dgm:pt>
    <dgm:pt modelId="{41D0B049-63B8-4011-A308-C86742121CA7}" type="pres">
      <dgm:prSet presAssocID="{26DF0509-2670-4538-BDD8-CBA364886351}" presName="composite" presStyleCnt="0"/>
      <dgm:spPr/>
    </dgm:pt>
    <dgm:pt modelId="{2216F8CF-5460-48EE-9827-2B39A2DBE59E}" type="pres">
      <dgm:prSet presAssocID="{26DF0509-2670-4538-BDD8-CBA364886351}" presName="imgShp" presStyleLbl="fgImgPlace1" presStyleIdx="2" presStyleCnt="3"/>
      <dgm:spPr/>
    </dgm:pt>
    <dgm:pt modelId="{C5771CFF-4FF4-4D30-A481-3D1C0B36BD75}" type="pres">
      <dgm:prSet presAssocID="{26DF0509-2670-4538-BDD8-CBA364886351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EDA02A9-C401-4AE3-8771-399D7C3E1BEB}" srcId="{3EA1FF49-D2CD-4BC3-A377-E8D7256D2A05}" destId="{26DF0509-2670-4538-BDD8-CBA364886351}" srcOrd="2" destOrd="0" parTransId="{D029CA2D-2756-4AE6-B656-49959C16AAD9}" sibTransId="{970F167F-D980-4CFB-A7A6-16ECF9C53680}"/>
    <dgm:cxn modelId="{2426DE39-779D-45DC-B208-8F05C66F7D91}" type="presOf" srcId="{21153B91-23CE-4E77-A0BA-CE0D0D19C3B2}" destId="{ACFAA8A4-EC01-4FFF-91E6-33EB92E037ED}" srcOrd="0" destOrd="0" presId="urn:microsoft.com/office/officeart/2005/8/layout/vList3"/>
    <dgm:cxn modelId="{A4E53026-7EA9-4B7A-AF2B-6B8F1466C338}" srcId="{3EA1FF49-D2CD-4BC3-A377-E8D7256D2A05}" destId="{21153B91-23CE-4E77-A0BA-CE0D0D19C3B2}" srcOrd="0" destOrd="0" parTransId="{83749BBA-DF1D-4608-9C0A-455E3F92AE88}" sibTransId="{B0CAEB63-0B9A-468A-8672-FA650FE75297}"/>
    <dgm:cxn modelId="{C28F5C2E-675A-491C-9A5A-06383F63EAFC}" type="presOf" srcId="{4F0ADF6F-7157-4A4B-A88B-20E141486835}" destId="{1D33E8DF-96ED-4D90-929B-029CDABD4E22}" srcOrd="0" destOrd="0" presId="urn:microsoft.com/office/officeart/2005/8/layout/vList3"/>
    <dgm:cxn modelId="{97D481ED-2BBD-47A4-ACF7-7AC5DD09EF0D}" type="presOf" srcId="{3EA1FF49-D2CD-4BC3-A377-E8D7256D2A05}" destId="{8B83C3AF-4F7E-4B3A-B5FA-AEE09E2E2634}" srcOrd="0" destOrd="0" presId="urn:microsoft.com/office/officeart/2005/8/layout/vList3"/>
    <dgm:cxn modelId="{0741A839-2039-4419-B88D-CEC415CEF560}" type="presOf" srcId="{26DF0509-2670-4538-BDD8-CBA364886351}" destId="{C5771CFF-4FF4-4D30-A481-3D1C0B36BD75}" srcOrd="0" destOrd="0" presId="urn:microsoft.com/office/officeart/2005/8/layout/vList3"/>
    <dgm:cxn modelId="{FEBCCCE5-3EDA-4F4B-BD55-1CDDAF051293}" srcId="{3EA1FF49-D2CD-4BC3-A377-E8D7256D2A05}" destId="{4F0ADF6F-7157-4A4B-A88B-20E141486835}" srcOrd="1" destOrd="0" parTransId="{0A67F0CC-0DB6-43BB-A1B7-DEB9BBF853CD}" sibTransId="{AFCDCFBC-A074-4E22-8EC4-BD2D23DEF00E}"/>
    <dgm:cxn modelId="{EC6D9BDE-AA72-47CD-A1F1-E907DAD1A593}" type="presParOf" srcId="{8B83C3AF-4F7E-4B3A-B5FA-AEE09E2E2634}" destId="{1435C309-E9F7-4291-B4F5-BDF4C09FBDC2}" srcOrd="0" destOrd="0" presId="urn:microsoft.com/office/officeart/2005/8/layout/vList3"/>
    <dgm:cxn modelId="{E37655F1-1A1A-4AB0-A19A-DA6DE2B0C7C0}" type="presParOf" srcId="{1435C309-E9F7-4291-B4F5-BDF4C09FBDC2}" destId="{B816AAEE-FE8F-416F-9BDE-D4E2F9065DD8}" srcOrd="0" destOrd="0" presId="urn:microsoft.com/office/officeart/2005/8/layout/vList3"/>
    <dgm:cxn modelId="{858298CC-CE1C-4BD2-9101-DF923DC69BA1}" type="presParOf" srcId="{1435C309-E9F7-4291-B4F5-BDF4C09FBDC2}" destId="{ACFAA8A4-EC01-4FFF-91E6-33EB92E037ED}" srcOrd="1" destOrd="0" presId="urn:microsoft.com/office/officeart/2005/8/layout/vList3"/>
    <dgm:cxn modelId="{AAA4E704-F2A7-4B03-96DC-6E307A6AD76D}" type="presParOf" srcId="{8B83C3AF-4F7E-4B3A-B5FA-AEE09E2E2634}" destId="{6753E71F-7DDF-40F9-8052-98D06878D197}" srcOrd="1" destOrd="0" presId="urn:microsoft.com/office/officeart/2005/8/layout/vList3"/>
    <dgm:cxn modelId="{4E8AD2A9-86C0-4C91-BFC9-8A18303FA850}" type="presParOf" srcId="{8B83C3AF-4F7E-4B3A-B5FA-AEE09E2E2634}" destId="{95B0D0D8-235D-4316-8F81-C3E702250DF4}" srcOrd="2" destOrd="0" presId="urn:microsoft.com/office/officeart/2005/8/layout/vList3"/>
    <dgm:cxn modelId="{4A7B308F-D68D-4FF6-939B-4D048FAB6C37}" type="presParOf" srcId="{95B0D0D8-235D-4316-8F81-C3E702250DF4}" destId="{4950C3A1-DBF4-47EC-B225-37E27642C446}" srcOrd="0" destOrd="0" presId="urn:microsoft.com/office/officeart/2005/8/layout/vList3"/>
    <dgm:cxn modelId="{AE3ED915-F0AA-44B1-9E39-E33BF2A15289}" type="presParOf" srcId="{95B0D0D8-235D-4316-8F81-C3E702250DF4}" destId="{1D33E8DF-96ED-4D90-929B-029CDABD4E22}" srcOrd="1" destOrd="0" presId="urn:microsoft.com/office/officeart/2005/8/layout/vList3"/>
    <dgm:cxn modelId="{551BC37C-15C2-495E-9FDB-580EADA59BDD}" type="presParOf" srcId="{8B83C3AF-4F7E-4B3A-B5FA-AEE09E2E2634}" destId="{57BE6959-53F9-4532-A044-66818B71DBC9}" srcOrd="3" destOrd="0" presId="urn:microsoft.com/office/officeart/2005/8/layout/vList3"/>
    <dgm:cxn modelId="{D6D95799-D8AA-4356-A0F4-B945092D13BB}" type="presParOf" srcId="{8B83C3AF-4F7E-4B3A-B5FA-AEE09E2E2634}" destId="{41D0B049-63B8-4011-A308-C86742121CA7}" srcOrd="4" destOrd="0" presId="urn:microsoft.com/office/officeart/2005/8/layout/vList3"/>
    <dgm:cxn modelId="{56EE81B6-155E-4D03-AC34-51C72FDDC62A}" type="presParOf" srcId="{41D0B049-63B8-4011-A308-C86742121CA7}" destId="{2216F8CF-5460-48EE-9827-2B39A2DBE59E}" srcOrd="0" destOrd="0" presId="urn:microsoft.com/office/officeart/2005/8/layout/vList3"/>
    <dgm:cxn modelId="{98D2790D-D954-4E03-806F-D7B3B5B73C78}" type="presParOf" srcId="{41D0B049-63B8-4011-A308-C86742121CA7}" destId="{C5771CFF-4FF4-4D30-A481-3D1C0B36BD75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2EC56C-E221-46AA-9A27-2372CCFBF6DC}">
      <dsp:nvSpPr>
        <dsp:cNvPr id="0" name=""/>
        <dsp:cNvSpPr/>
      </dsp:nvSpPr>
      <dsp:spPr>
        <a:xfrm>
          <a:off x="0" y="2733"/>
          <a:ext cx="7794171" cy="1658892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0" u="sng" kern="1200" cap="none" spc="0" dirty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Юридические лица </a:t>
          </a:r>
          <a:r>
            <a:rPr lang="ru-RU" sz="2200" b="0" kern="1200" cap="none" spc="0" dirty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производят уплату сумм текущих платежей по месту регистрации объектов обложения посредством внесения текущих платеж ей </a:t>
          </a:r>
          <a:r>
            <a:rPr lang="ru-RU" sz="2200" b="0" i="1" kern="1200" cap="none" spc="0" dirty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не позднее 5 июля </a:t>
          </a:r>
          <a:r>
            <a:rPr lang="ru-RU" sz="2200" b="0" kern="1200" cap="none" spc="0" dirty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налогового периода(п.1 ст. 496 НК РК)</a:t>
          </a:r>
        </a:p>
      </dsp:txBody>
      <dsp:txXfrm>
        <a:off x="80980" y="83713"/>
        <a:ext cx="7632211" cy="1496932"/>
      </dsp:txXfrm>
    </dsp:sp>
    <dsp:sp modelId="{813FAAC5-9136-41AC-A94A-1B03DAFC61E0}">
      <dsp:nvSpPr>
        <dsp:cNvPr id="0" name=""/>
        <dsp:cNvSpPr/>
      </dsp:nvSpPr>
      <dsp:spPr>
        <a:xfrm>
          <a:off x="0" y="1671326"/>
          <a:ext cx="7794171" cy="1658892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0" kern="1200" cap="none" spc="0" dirty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Если транспортное средство было приобретено после 1 июля налогового периода, то  расчет по налогу осуществляется в течение 10 календарный после наступления срока представления Декларации за налоговый период (п.2 ст. 494 НК РК)</a:t>
          </a:r>
        </a:p>
      </dsp:txBody>
      <dsp:txXfrm>
        <a:off x="80980" y="1752306"/>
        <a:ext cx="7632211" cy="1496932"/>
      </dsp:txXfrm>
    </dsp:sp>
    <dsp:sp modelId="{B8BDA7E2-2424-43E3-A715-D69A1F414D65}">
      <dsp:nvSpPr>
        <dsp:cNvPr id="0" name=""/>
        <dsp:cNvSpPr/>
      </dsp:nvSpPr>
      <dsp:spPr>
        <a:xfrm>
          <a:off x="0" y="3348534"/>
          <a:ext cx="7794171" cy="1658892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0" u="sng" kern="1200" cap="none" spc="0" dirty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Физические лица </a:t>
          </a:r>
          <a:r>
            <a:rPr lang="ru-RU" sz="2200" b="0" kern="1200" cap="none" spc="0" dirty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уплачивают налог на транспортные средства </a:t>
          </a:r>
          <a:r>
            <a:rPr lang="ru-RU" sz="2200" b="0" i="1" u="sng" kern="1200" cap="none" spc="0" dirty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не позднее 31 декабря </a:t>
          </a:r>
          <a:r>
            <a:rPr lang="ru-RU" sz="2200" b="0" kern="1200" cap="none" spc="0" dirty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отчетного налогового периода по месту жительства (п.4 ст. 494 НК РК)</a:t>
          </a:r>
        </a:p>
      </dsp:txBody>
      <dsp:txXfrm>
        <a:off x="80980" y="3429514"/>
        <a:ext cx="7632211" cy="149693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FAA8A4-EC01-4FFF-91E6-33EB92E037ED}">
      <dsp:nvSpPr>
        <dsp:cNvPr id="0" name=""/>
        <dsp:cNvSpPr/>
      </dsp:nvSpPr>
      <dsp:spPr>
        <a:xfrm rot="10800000">
          <a:off x="1900066" y="2452"/>
          <a:ext cx="5964936" cy="1590480"/>
        </a:xfrm>
        <a:prstGeom prst="homePlat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01358" tIns="80010" rIns="149352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u="sng" kern="1200" dirty="0">
              <a:solidFill>
                <a:schemeClr val="bg1"/>
              </a:solidFill>
            </a:rPr>
            <a:t>Налоговым периодом</a:t>
          </a:r>
          <a:r>
            <a:rPr lang="ru-RU" sz="2100" kern="1200" dirty="0">
              <a:solidFill>
                <a:schemeClr val="bg1"/>
              </a:solidFill>
            </a:rPr>
            <a:t> для исчисления налога на транспортные средства является календарный год с 1 января по 31 декабря – ст. 495 НК РК</a:t>
          </a:r>
        </a:p>
      </dsp:txBody>
      <dsp:txXfrm rot="10800000">
        <a:off x="2297686" y="2452"/>
        <a:ext cx="5567316" cy="1590480"/>
      </dsp:txXfrm>
    </dsp:sp>
    <dsp:sp modelId="{B816AAEE-FE8F-416F-9BDE-D4E2F9065DD8}">
      <dsp:nvSpPr>
        <dsp:cNvPr id="0" name=""/>
        <dsp:cNvSpPr/>
      </dsp:nvSpPr>
      <dsp:spPr>
        <a:xfrm>
          <a:off x="1104826" y="2452"/>
          <a:ext cx="1590480" cy="1590480"/>
        </a:xfrm>
        <a:prstGeom prst="ellipse">
          <a:avLst/>
        </a:prstGeom>
        <a:solidFill>
          <a:schemeClr val="dk2">
            <a:tint val="5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1D33E8DF-96ED-4D90-929B-029CDABD4E22}">
      <dsp:nvSpPr>
        <dsp:cNvPr id="0" name=""/>
        <dsp:cNvSpPr/>
      </dsp:nvSpPr>
      <dsp:spPr>
        <a:xfrm rot="10800000">
          <a:off x="1900066" y="2067702"/>
          <a:ext cx="5964936" cy="1590480"/>
        </a:xfrm>
        <a:prstGeom prst="homePlat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01358" tIns="80010" rIns="149352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u="sng" kern="1200" dirty="0">
              <a:solidFill>
                <a:schemeClr val="bg1"/>
              </a:solidFill>
            </a:rPr>
            <a:t>Плательщики - юридические лица </a:t>
          </a:r>
          <a:r>
            <a:rPr lang="ru-RU" sz="2100" kern="1200" dirty="0">
              <a:solidFill>
                <a:schemeClr val="bg1"/>
              </a:solidFill>
            </a:rPr>
            <a:t>представляют  </a:t>
          </a:r>
          <a:r>
            <a:rPr lang="ru-RU" sz="2100" b="1" i="1" kern="1200" dirty="0">
              <a:solidFill>
                <a:schemeClr val="bg1"/>
              </a:solidFill>
            </a:rPr>
            <a:t>декларацию не позднее 31 марта </a:t>
          </a:r>
          <a:r>
            <a:rPr lang="ru-RU" sz="2100" kern="1200" dirty="0">
              <a:solidFill>
                <a:schemeClr val="bg1"/>
              </a:solidFill>
            </a:rPr>
            <a:t>года, следующего за отчетным (п.1 ст. 496 НК РК)</a:t>
          </a:r>
        </a:p>
      </dsp:txBody>
      <dsp:txXfrm rot="10800000">
        <a:off x="2297686" y="2067702"/>
        <a:ext cx="5567316" cy="1590480"/>
      </dsp:txXfrm>
    </dsp:sp>
    <dsp:sp modelId="{4950C3A1-DBF4-47EC-B225-37E27642C446}">
      <dsp:nvSpPr>
        <dsp:cNvPr id="0" name=""/>
        <dsp:cNvSpPr/>
      </dsp:nvSpPr>
      <dsp:spPr>
        <a:xfrm>
          <a:off x="1104826" y="2067702"/>
          <a:ext cx="1590480" cy="1590480"/>
        </a:xfrm>
        <a:prstGeom prst="ellipse">
          <a:avLst/>
        </a:prstGeom>
        <a:solidFill>
          <a:schemeClr val="dk2">
            <a:tint val="5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C5771CFF-4FF4-4D30-A481-3D1C0B36BD75}">
      <dsp:nvSpPr>
        <dsp:cNvPr id="0" name=""/>
        <dsp:cNvSpPr/>
      </dsp:nvSpPr>
      <dsp:spPr>
        <a:xfrm rot="10800000">
          <a:off x="1900066" y="4132953"/>
          <a:ext cx="5964936" cy="1590480"/>
        </a:xfrm>
        <a:prstGeom prst="homePlat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01358" tIns="80010" rIns="149352" bIns="8001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u="sng" kern="1200" dirty="0">
              <a:solidFill>
                <a:schemeClr val="bg1"/>
              </a:solidFill>
            </a:rPr>
            <a:t>Физические лица </a:t>
          </a:r>
          <a:r>
            <a:rPr lang="ru-RU" sz="2100" kern="1200" dirty="0">
              <a:solidFill>
                <a:schemeClr val="bg1"/>
              </a:solidFill>
            </a:rPr>
            <a:t>не представляют сведения по рассчитанной и уплаченной сумме налога (п. 9 ст. 493 НК РК)</a:t>
          </a:r>
          <a:r>
            <a:rPr lang="ru-RU" sz="2100" kern="1200" dirty="0"/>
            <a:t/>
          </a:r>
          <a:br>
            <a:rPr lang="ru-RU" sz="2100" kern="1200" dirty="0"/>
          </a:br>
          <a:endParaRPr lang="ru-RU" sz="2100" kern="1200" dirty="0"/>
        </a:p>
      </dsp:txBody>
      <dsp:txXfrm rot="10800000">
        <a:off x="2297686" y="4132953"/>
        <a:ext cx="5567316" cy="1590480"/>
      </dsp:txXfrm>
    </dsp:sp>
    <dsp:sp modelId="{2216F8CF-5460-48EE-9827-2B39A2DBE59E}">
      <dsp:nvSpPr>
        <dsp:cNvPr id="0" name=""/>
        <dsp:cNvSpPr/>
      </dsp:nvSpPr>
      <dsp:spPr>
        <a:xfrm>
          <a:off x="1104826" y="4132953"/>
          <a:ext cx="1590480" cy="1590480"/>
        </a:xfrm>
        <a:prstGeom prst="ellipse">
          <a:avLst/>
        </a:prstGeom>
        <a:solidFill>
          <a:schemeClr val="dk2">
            <a:tint val="5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2DD1C9-4BB6-422A-8F34-C157EA500BD9}" type="datetimeFigureOut">
              <a:rPr lang="en-US" smtClean="0"/>
              <a:pPr/>
              <a:t>10/22/2020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A997E4-EE34-411C-9FF1-22B934EF533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4113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10/22/2020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0845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10/22/2020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725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10/22/2020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2581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10/22/2020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0949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10/22/2020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94675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10/22/2020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750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10/22/2020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81377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10/22/2020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867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10/22/2020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246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10/22/2020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897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10/22/2020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639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/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056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5459" y="1287254"/>
            <a:ext cx="7869890" cy="48897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BD9794-A4CC-42D0-9A65-24C6B9EF4076}" type="datetimeFigureOut">
              <a:rPr lang="en-US" smtClean="0"/>
              <a:pPr/>
              <a:t>10/22/2020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1" y="163208"/>
            <a:ext cx="7886698" cy="99874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1026" name="Picture 2" descr="Картинки по запросу колесо авто png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83" y="5169793"/>
            <a:ext cx="3327066" cy="1688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3321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0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5" r="5209"/>
          <a:stretch/>
        </p:blipFill>
        <p:spPr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Title 1"/>
          <p:cNvSpPr txBox="1">
            <a:spLocks/>
          </p:cNvSpPr>
          <p:nvPr/>
        </p:nvSpPr>
        <p:spPr>
          <a:xfrm>
            <a:off x="1878194" y="4815145"/>
            <a:ext cx="4761077" cy="7883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5400" b="1" dirty="0">
              <a:ln/>
              <a:solidFill>
                <a:srgbClr val="C00000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66448" y="562188"/>
            <a:ext cx="7247467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600" dirty="0">
              <a:ln/>
              <a:solidFill>
                <a:srgbClr val="C00000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ea typeface="+mj-ea"/>
              <a:cs typeface="+mj-cs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600" dirty="0">
              <a:ln/>
              <a:solidFill>
                <a:srgbClr val="C00000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ea typeface="+mj-ea"/>
              <a:cs typeface="+mj-cs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600" dirty="0">
              <a:ln/>
              <a:solidFill>
                <a:srgbClr val="C00000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ea typeface="+mj-ea"/>
              <a:cs typeface="+mj-cs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dirty="0">
                <a:ln/>
                <a:solidFill>
                  <a:srgbClr val="C0000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ea typeface="+mj-ea"/>
                <a:cs typeface="+mj-cs"/>
              </a:rPr>
              <a:t>Тема: </a:t>
            </a:r>
            <a:r>
              <a:rPr lang="ru-RU" sz="4400" b="1" dirty="0">
                <a:ln/>
                <a:solidFill>
                  <a:srgbClr val="0070C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Налог на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400" b="1" dirty="0">
                <a:ln/>
                <a:solidFill>
                  <a:srgbClr val="0070C0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транспортные средства (Раздел 13 Налогового кодекса К)</a:t>
            </a:r>
            <a:endParaRPr lang="en-US" sz="3600" b="1" dirty="0">
              <a:ln/>
              <a:solidFill>
                <a:srgbClr val="0070C0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b="1" dirty="0">
              <a:ln/>
              <a:solidFill>
                <a:srgbClr val="C00000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4806521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6195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dirty="0"/>
              <a:t>Порядок уплаты транспортного налога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52816622"/>
              </p:ext>
            </p:extLst>
          </p:nvPr>
        </p:nvGraphicFramePr>
        <p:xfrm>
          <a:off x="551543" y="1509486"/>
          <a:ext cx="7794171" cy="50074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8742"/>
          </a:xfr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dirty="0"/>
              <a:t>Налоговый период и налоговая отчетность (ст.ст. 495, 496)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94436651"/>
              </p:ext>
            </p:extLst>
          </p:nvPr>
        </p:nvGraphicFramePr>
        <p:xfrm>
          <a:off x="174170" y="1132114"/>
          <a:ext cx="8969829" cy="57258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61950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ru-RU" sz="3000" dirty="0">
                <a:solidFill>
                  <a:schemeClr val="bg1"/>
                </a:solidFill>
              </a:rPr>
              <a:t>Плательщики налога на транспортные средства - ст. 490 Кодекса о налогах и других обязательных платежах в бюджет РК (далее – НК РК)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304187"/>
            <a:ext cx="9143999" cy="4889709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b="1" dirty="0"/>
              <a:t>Юридические лица</a:t>
            </a:r>
            <a:r>
              <a:rPr lang="ru-RU" dirty="0"/>
              <a:t> </a:t>
            </a:r>
            <a:r>
              <a:rPr lang="ru-RU" b="1" dirty="0"/>
              <a:t>и их структурные подразделения,</a:t>
            </a:r>
            <a:r>
              <a:rPr lang="ru-RU" dirty="0"/>
              <a:t> имеющие объекты налогообложения на праве собственности, хозяйственного ведения или оперативного управления;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/>
              <a:t>Физические лица, </a:t>
            </a:r>
            <a:r>
              <a:rPr lang="ru-RU" dirty="0"/>
              <a:t>имеющие объект налогообложения на праве собственности;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/>
              <a:t>Лизингополучатель </a:t>
            </a:r>
            <a:r>
              <a:rPr lang="ru-RU" dirty="0"/>
              <a:t>по объектам налогообложения, переданного по договору финансового лизинга</a:t>
            </a:r>
            <a:endParaRPr lang="ru-RU" b="1" dirty="0"/>
          </a:p>
        </p:txBody>
      </p:sp>
      <p:pic>
        <p:nvPicPr>
          <p:cNvPr id="1026" name="Picture 2" descr="Картинки по запросу транспортные налог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92574" y="4902200"/>
            <a:ext cx="4289425" cy="17363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3999" cy="116195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C00000"/>
                </a:solidFill>
              </a:rPr>
              <a:t>Субъекты, не являющиеся плательщиками транспортного налога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09834"/>
            <a:ext cx="9144000" cy="5570746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sz="7600" dirty="0"/>
              <a:t>Они определены п.3 ст. 490 Налогового кодекса РК:</a:t>
            </a:r>
          </a:p>
          <a:p>
            <a:pPr marL="514350" indent="-514350">
              <a:buFont typeface="+mj-lt"/>
              <a:buAutoNum type="arabicParenR"/>
            </a:pPr>
            <a:r>
              <a:rPr lang="ru-RU" sz="7600" b="1" dirty="0">
                <a:solidFill>
                  <a:srgbClr val="C00000"/>
                </a:solidFill>
              </a:rPr>
              <a:t>«Юридические лица - производители сельскохозяйственной продукции, продукции </a:t>
            </a:r>
            <a:r>
              <a:rPr lang="ru-RU" sz="7600" b="1" dirty="0" err="1">
                <a:solidFill>
                  <a:srgbClr val="C00000"/>
                </a:solidFill>
              </a:rPr>
              <a:t>аква</a:t>
            </a:r>
            <a:r>
              <a:rPr lang="ru-RU" sz="7600" b="1" dirty="0">
                <a:solidFill>
                  <a:srgbClr val="C00000"/>
                </a:solidFill>
              </a:rPr>
              <a:t>-культуры (рыбоводства), а также глава и члены крестьянского или фермерского хозяйства по специализированной сельскохозяйственной технике;</a:t>
            </a:r>
          </a:p>
          <a:p>
            <a:pPr marL="514350" indent="-514350">
              <a:buFont typeface="+mj-lt"/>
              <a:buAutoNum type="arabicParenR"/>
            </a:pPr>
            <a:r>
              <a:rPr lang="ru-RU" sz="7600" b="1" dirty="0">
                <a:solidFill>
                  <a:srgbClr val="C00000"/>
                </a:solidFill>
              </a:rPr>
              <a:t>Глава и (или) члены крестьянского или фермерского хозяйства, применяющего специальный налоговый режим для крестьянских или фермерских хозяйств;</a:t>
            </a:r>
            <a:endParaRPr lang="ru-RU" sz="7600" dirty="0">
              <a:solidFill>
                <a:srgbClr val="FFFF00"/>
              </a:solidFill>
            </a:endParaRPr>
          </a:p>
          <a:p>
            <a:pPr marL="514350" indent="-514350">
              <a:buFont typeface="+mj-lt"/>
              <a:buAutoNum type="arabicParenR"/>
            </a:pPr>
            <a:r>
              <a:rPr lang="ru-RU" sz="7600" b="1" dirty="0">
                <a:solidFill>
                  <a:srgbClr val="C00000"/>
                </a:solidFill>
              </a:rPr>
              <a:t>Государственные учреждения и государственные учебные заведения среднего образования;</a:t>
            </a:r>
          </a:p>
          <a:p>
            <a:pPr marL="514350" indent="-514350">
              <a:buFont typeface="+mj-lt"/>
              <a:buAutoNum type="arabicParenR"/>
            </a:pPr>
            <a:r>
              <a:rPr lang="ru-RU" sz="7600" b="1" dirty="0">
                <a:solidFill>
                  <a:srgbClr val="C00000"/>
                </a:solidFill>
              </a:rPr>
              <a:t>общественные объединения инвалидов </a:t>
            </a:r>
            <a:r>
              <a:rPr lang="ru-RU" sz="7600" dirty="0"/>
              <a:t>- по одному легковому автотранспорту с объемом двигателя не более 3000 кубических сантиметров и одному автобусу;</a:t>
            </a:r>
          </a:p>
          <a:p>
            <a:pPr marL="514350" indent="-514350">
              <a:buFont typeface="+mj-lt"/>
              <a:buAutoNum type="arabicParenR"/>
            </a:pPr>
            <a:r>
              <a:rPr lang="ru-RU" sz="7600" b="1" dirty="0">
                <a:solidFill>
                  <a:srgbClr val="C00000"/>
                </a:solidFill>
              </a:rPr>
              <a:t>Физические лица:</a:t>
            </a:r>
          </a:p>
          <a:p>
            <a:pPr marL="93663" lvl="1" indent="363538"/>
            <a:r>
              <a:rPr lang="ru-RU" sz="7600" b="1" dirty="0">
                <a:solidFill>
                  <a:srgbClr val="C00000"/>
                </a:solidFill>
              </a:rPr>
              <a:t>Участники и инвалиды ВОВ, лица, приравненные к ним по льготам и гарантиям, многодетные матери и т.д. </a:t>
            </a:r>
            <a:r>
              <a:rPr lang="ru-RU" sz="7600" dirty="0"/>
              <a:t>в соответствии с </a:t>
            </a:r>
            <a:r>
              <a:rPr lang="ru-RU" sz="7600" dirty="0" err="1"/>
              <a:t>пп</a:t>
            </a:r>
            <a:r>
              <a:rPr lang="ru-RU" sz="7600" dirty="0"/>
              <a:t>. 5) п.3 ст.490 НК РК - по одному автотранспортному средству, объемом двигателя до 4 000 куб.см.;</a:t>
            </a:r>
          </a:p>
          <a:p>
            <a:pPr marL="93663" lvl="1" indent="363538"/>
            <a:r>
              <a:rPr lang="ru-RU" sz="7600" b="1" dirty="0">
                <a:solidFill>
                  <a:srgbClr val="C00000"/>
                </a:solidFill>
              </a:rPr>
              <a:t>инвалиды по имеющимся в собственности мотоколяскам и автомобилям </a:t>
            </a:r>
            <a:r>
              <a:rPr lang="ru-RU" sz="7600" dirty="0">
                <a:solidFill>
                  <a:srgbClr val="C00000"/>
                </a:solidFill>
              </a:rPr>
              <a:t>- </a:t>
            </a:r>
            <a:r>
              <a:rPr lang="ru-RU" sz="7600" dirty="0"/>
              <a:t>по одному автотранспортному средству, объемом двигателя до 4 000 </a:t>
            </a:r>
            <a:r>
              <a:rPr lang="ru-RU" sz="7600" dirty="0" err="1"/>
              <a:t>куб.см</a:t>
            </a:r>
            <a:r>
              <a:rPr lang="ru-RU" sz="7600" dirty="0"/>
              <a:t>.;»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pPr>
              <a:buNone/>
            </a:pP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61950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FFFF00"/>
                </a:solidFill>
              </a:rPr>
              <a:t>Что выступает </a:t>
            </a:r>
            <a:r>
              <a:rPr lang="ru-RU" u="sng" dirty="0">
                <a:solidFill>
                  <a:srgbClr val="FFFF00"/>
                </a:solidFill>
              </a:rPr>
              <a:t>объектом </a:t>
            </a:r>
            <a:r>
              <a:rPr lang="ru-RU" dirty="0">
                <a:solidFill>
                  <a:srgbClr val="FFFF00"/>
                </a:solidFill>
              </a:rPr>
              <a:t>обложения налога на транспортные средства? (ст. 491 НК РК)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87355"/>
            <a:ext cx="9144000" cy="567064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500" b="1" u="sng" dirty="0"/>
              <a:t>Объектами</a:t>
            </a:r>
            <a:r>
              <a:rPr lang="ru-RU" sz="2500" dirty="0"/>
              <a:t> обложения транспортного налога являются все транспортные средства (п.1 ст. 491 НК РК), за исключением (п.2 ст. 491 НК РК):</a:t>
            </a:r>
          </a:p>
          <a:p>
            <a:pPr>
              <a:buFont typeface="Wingdings" pitchFamily="2" charset="2"/>
              <a:buChar char="q"/>
            </a:pPr>
            <a:r>
              <a:rPr lang="ru-RU" sz="2500" dirty="0"/>
              <a:t> </a:t>
            </a:r>
            <a:r>
              <a:rPr lang="ru-RU" sz="2500" b="1" dirty="0"/>
              <a:t>Прицепов;</a:t>
            </a:r>
          </a:p>
          <a:p>
            <a:pPr>
              <a:buFont typeface="Wingdings" pitchFamily="2" charset="2"/>
              <a:buChar char="q"/>
            </a:pPr>
            <a:r>
              <a:rPr lang="ru-RU" sz="2500" dirty="0"/>
              <a:t> </a:t>
            </a:r>
            <a:r>
              <a:rPr lang="ru-RU" sz="2500" b="1" dirty="0"/>
              <a:t>Карьерных автосамосвалов</a:t>
            </a:r>
            <a:r>
              <a:rPr lang="ru-RU" sz="2500" dirty="0"/>
              <a:t>, грузоподъемностью 40 тонн и выше;</a:t>
            </a:r>
          </a:p>
          <a:p>
            <a:pPr>
              <a:buFont typeface="Wingdings" pitchFamily="2" charset="2"/>
              <a:buChar char="q"/>
            </a:pPr>
            <a:r>
              <a:rPr lang="ru-RU" sz="2500" dirty="0"/>
              <a:t> </a:t>
            </a:r>
            <a:r>
              <a:rPr lang="ru-RU" sz="2500" b="1" dirty="0"/>
              <a:t>Специализированных медицинских транспортных средств;</a:t>
            </a:r>
          </a:p>
          <a:p>
            <a:pPr>
              <a:buFont typeface="Wingdings" pitchFamily="2" charset="2"/>
              <a:buChar char="q"/>
            </a:pPr>
            <a:r>
              <a:rPr lang="ru-RU" sz="2500" b="1" dirty="0"/>
              <a:t> Морские суда</a:t>
            </a:r>
            <a:r>
              <a:rPr lang="ru-RU" sz="2500" dirty="0"/>
              <a:t>, зарегистрированные в международном судовом реестре РК;</a:t>
            </a:r>
          </a:p>
          <a:p>
            <a:pPr>
              <a:buFont typeface="Wingdings" pitchFamily="2" charset="2"/>
              <a:buChar char="q"/>
            </a:pPr>
            <a:r>
              <a:rPr lang="ru-RU" sz="2500" dirty="0"/>
              <a:t> </a:t>
            </a:r>
            <a:r>
              <a:rPr lang="ru-RU" sz="2500" b="1" dirty="0"/>
              <a:t>Специальные автомобили</a:t>
            </a:r>
            <a:r>
              <a:rPr lang="ru-RU" sz="2500" dirty="0"/>
              <a:t>, являющиеся объектом обложения налогом на имущество.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8434" name="Picture 2" descr="Картинки по запросу транспортные налог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54910" y="5314122"/>
            <a:ext cx="4225264" cy="15438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3999" cy="818866"/>
          </a:xfr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dirty="0"/>
              <a:t>Налоговые ставки транспортного налога (ст. 492 НК РК)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850526"/>
            <a:ext cx="9144000" cy="4889709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000" dirty="0"/>
              <a:t>Ставки для исчисления налога на транспортные средства определены статьей 492 НК РК: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8517070"/>
              </p:ext>
            </p:extLst>
          </p:nvPr>
        </p:nvGraphicFramePr>
        <p:xfrm>
          <a:off x="0" y="1537335"/>
          <a:ext cx="9144001" cy="53206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53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366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823616">
                <a:tc>
                  <a:txBody>
                    <a:bodyPr/>
                    <a:lstStyle/>
                    <a:p>
                      <a:r>
                        <a:rPr lang="ru-RU" dirty="0"/>
                        <a:t>№ </a:t>
                      </a:r>
                      <a:r>
                        <a:rPr lang="ru-RU" dirty="0" err="1"/>
                        <a:t>п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Объект</a:t>
                      </a:r>
                      <a:r>
                        <a:rPr lang="ru-RU" baseline="0" dirty="0"/>
                        <a:t> налогообложения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Налоговая ставка (МРП)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Увеличение</a:t>
                      </a:r>
                      <a:r>
                        <a:rPr lang="ru-RU" baseline="0" dirty="0"/>
                        <a:t> суммы налога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29807">
                <a:tc rowSpan="8">
                  <a:txBody>
                    <a:bodyPr/>
                    <a:lstStyle/>
                    <a:p>
                      <a:endParaRPr lang="ru-RU" dirty="0"/>
                    </a:p>
                    <a:p>
                      <a:endParaRPr lang="ru-RU" dirty="0"/>
                    </a:p>
                    <a:p>
                      <a:endParaRPr lang="ru-RU" dirty="0"/>
                    </a:p>
                    <a:p>
                      <a:endParaRPr lang="ru-RU" dirty="0"/>
                    </a:p>
                    <a:p>
                      <a:endParaRPr lang="ru-RU" dirty="0"/>
                    </a:p>
                    <a:p>
                      <a:endParaRPr lang="ru-RU" dirty="0"/>
                    </a:p>
                    <a:p>
                      <a:endParaRPr lang="ru-RU" dirty="0"/>
                    </a:p>
                    <a:p>
                      <a:endParaRPr lang="ru-RU" dirty="0"/>
                    </a:p>
                    <a:p>
                      <a:r>
                        <a:rPr lang="ru-RU" dirty="0"/>
                        <a:t>1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Легковые автомобили в соответствии с  их объемом двигателя (куб. см):</a:t>
                      </a:r>
                      <a:endParaRPr lang="ru-RU" sz="18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70637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до 1100 включительно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55123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свыше 1 100 до 1 500 включительно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70637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свыше 1 500 до 2 000 включительно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3</a:t>
                      </a:r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pPr algn="ctr"/>
                      <a:endParaRPr lang="ru-RU" sz="1800" b="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 тенге  </a:t>
                      </a:r>
                    </a:p>
                    <a:p>
                      <a:pPr algn="ctr"/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за каждую единицу превышения нижнего предела по категориям – согласно п.5 ст. 492 НК РК</a:t>
                      </a:r>
                      <a:r>
                        <a:rPr lang="ru-RU" dirty="0"/>
                        <a:t/>
                      </a:r>
                      <a:br>
                        <a:rPr lang="ru-RU" dirty="0"/>
                      </a:br>
                      <a:r>
                        <a:rPr lang="ru-RU" dirty="0"/>
                        <a:t/>
                      </a:r>
                      <a:br>
                        <a:rPr lang="ru-RU" dirty="0"/>
                      </a:b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55123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свыше 2 000 до 2 500 включительно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6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655123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свыше 2 500 до 3 000 включительно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9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655123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свыше 3 000 до 4 000 включительно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15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505475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свыше 4 000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117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2838122"/>
              </p:ext>
            </p:extLst>
          </p:nvPr>
        </p:nvGraphicFramePr>
        <p:xfrm>
          <a:off x="0" y="3"/>
          <a:ext cx="9144003" cy="68600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291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1290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87134">
                <a:tc rowSpan="5"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800" b="1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Грузовые, специальные автомобили грузоподъемностью (не учитывая прицепы):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87134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до 1 тонны включительно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77485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свыше 1 тонны до 1,5 тонны включительно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87134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свыше 1,5 до 5 тонн включительно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7134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свыше 5 тонн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577471"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Тракторы, самоходные сельскохозяйственные, мелиоративные и дорожно-строительные машины и механизмы, специальные машины повышенной проходимости и другие автотранспортные средства, не предназначенные для движения по автомобильным дорогам общего пользования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87134">
                <a:tc rowSpan="4">
                  <a:txBody>
                    <a:bodyPr/>
                    <a:lstStyle/>
                    <a:p>
                      <a:pPr algn="ctr"/>
                      <a:endParaRPr lang="ru-RU" b="1" dirty="0"/>
                    </a:p>
                    <a:p>
                      <a:pPr algn="ctr"/>
                      <a:endParaRPr lang="ru-RU" b="1" dirty="0"/>
                    </a:p>
                    <a:p>
                      <a:pPr algn="ctr"/>
                      <a:endParaRPr lang="ru-RU" b="1" dirty="0"/>
                    </a:p>
                    <a:p>
                      <a:pPr algn="ctr"/>
                      <a:endParaRPr lang="ru-RU" b="1" dirty="0"/>
                    </a:p>
                    <a:p>
                      <a:pPr algn="ctr"/>
                      <a:r>
                        <a:rPr lang="ru-RU" b="1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Автобусы: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87134">
                <a:tc vMerge="1"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до 12 посадочных мест включительно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638054">
                <a:tc vMerge="1"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свыше 12 до 25 посадочных мест включительно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642183">
                <a:tc vMerge="1"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свыше 25 посадочных мест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9454207"/>
              </p:ext>
            </p:extLst>
          </p:nvPr>
        </p:nvGraphicFramePr>
        <p:xfrm>
          <a:off x="0" y="0"/>
          <a:ext cx="9144000" cy="68579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994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12205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923192">
                <a:tc rowSpan="3">
                  <a:txBody>
                    <a:bodyPr/>
                    <a:lstStyle/>
                    <a:p>
                      <a:endParaRPr lang="ru-RU" b="1" dirty="0"/>
                    </a:p>
                    <a:p>
                      <a:r>
                        <a:rPr lang="ru-RU" b="1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800" b="1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Мотоциклы, мотороллеры, мотосани, маломерные суда в соответствии со следующей мощностью двигателя: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23192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до 55 кВт (75 лошадиных сил) включительно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27538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свыше 55 кВт (75 лошадиных сил)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23192">
                <a:tc rowSpan="5">
                  <a:txBody>
                    <a:bodyPr/>
                    <a:lstStyle/>
                    <a:p>
                      <a:endParaRPr lang="ru-RU" b="1" dirty="0"/>
                    </a:p>
                    <a:p>
                      <a:endParaRPr lang="ru-RU" b="1" dirty="0"/>
                    </a:p>
                    <a:p>
                      <a:endParaRPr lang="ru-RU" b="1" dirty="0"/>
                    </a:p>
                    <a:p>
                      <a:r>
                        <a:rPr lang="ru-RU" b="1" dirty="0"/>
                        <a:t>6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800" b="1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Катера, суда, буксиры, баржи, с соответствии со следующей мощностью двигателя (в лошадиных силах):</a:t>
                      </a:r>
                      <a:endParaRPr lang="ru-RU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7538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до 160 включительно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27538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свыше 160 до 500 включительно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27538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свыше 500 до 1 000 включительно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527538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свыше 1 000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55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450731"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</a:rPr>
                        <a:t>Летательные аппараты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4% </a:t>
                      </a:r>
                      <a:r>
                        <a:rPr lang="ru-RU" sz="14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от месячного расчетного показателя с каждого киловатта мощности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Поправочные коэффициенты по сроку эксплуатации - п.3 ст.366 НК РК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82848291"/>
              </p:ext>
            </p:extLst>
          </p:nvPr>
        </p:nvGraphicFramePr>
        <p:xfrm>
          <a:off x="0" y="-38099"/>
          <a:ext cx="9144000" cy="2890262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44994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12205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1671062">
                <a:tc rowSpan="2">
                  <a:txBody>
                    <a:bodyPr/>
                    <a:lstStyle/>
                    <a:p>
                      <a:pPr algn="ctr"/>
                      <a:endParaRPr lang="ru-RU" b="1" dirty="0"/>
                    </a:p>
                    <a:p>
                      <a:pPr algn="ctr"/>
                      <a:endParaRPr lang="ru-RU" b="1" dirty="0"/>
                    </a:p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ru-RU" b="1" dirty="0">
                          <a:solidFill>
                            <a:schemeClr val="tx1"/>
                          </a:solidFill>
                        </a:rPr>
                        <a:t>8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rgbClr val="000000"/>
                          </a:solidFill>
                          <a:latin typeface="+mn-lt"/>
                          <a:ea typeface="NSimSun" pitchFamily="49" charset="-122"/>
                        </a:rPr>
                        <a:t>Железнодорожный тяговый подвижной состав, используемый:</a:t>
                      </a:r>
                    </a:p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rgbClr val="000000"/>
                          </a:solidFill>
                          <a:latin typeface="+mn-lt"/>
                          <a:ea typeface="NSimSun" pitchFamily="49" charset="-122"/>
                        </a:rPr>
                        <a:t>для вождения поездов любых категорий по магистральным путям;</a:t>
                      </a:r>
                    </a:p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rgbClr val="000000"/>
                          </a:solidFill>
                          <a:latin typeface="+mn-lt"/>
                          <a:ea typeface="NSimSun" pitchFamily="49" charset="-122"/>
                        </a:rPr>
                        <a:t>для производства маневровой работы на магистральных, станционных и подъездных путях узкой и (или) широкой колеи;</a:t>
                      </a:r>
                    </a:p>
                    <a:p>
                      <a:pPr fontAlgn="base"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rgbClr val="000000"/>
                          </a:solidFill>
                          <a:latin typeface="+mn-lt"/>
                          <a:ea typeface="NSimSun" pitchFamily="49" charset="-122"/>
                        </a:rPr>
                        <a:t>на путях промышленного железнодорожного транспорта и не выходящий на магистральные и станционные пути.</a:t>
                      </a: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ru-RU" sz="14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% от месячного расчетного показателя с каждого киловатта общей мощности транспортного средства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24752">
                <a:tc vMerge="1">
                  <a:txBody>
                    <a:bodyPr/>
                    <a:lstStyle/>
                    <a:p>
                      <a:pPr algn="ctr"/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Мотор-вагонный подвижной состав, используемый для организации перевозок пассажиров по магистральным и станционным путям узкой и широкой колеи, а также транспортные средства городского рельсового транспорта.</a:t>
                      </a:r>
                      <a:endParaRPr lang="ru-RU" sz="1200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1% </a:t>
                      </a:r>
                      <a:r>
                        <a:rPr lang="ru-RU" sz="14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от месячного расчетного показателя с каждого киловатта общей мощности транспортного средства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0" y="2861439"/>
            <a:ext cx="91440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Для легковых автомобилей с объемом двигателя </a:t>
            </a:r>
            <a:r>
              <a:rPr lang="ru-RU" b="1" u="sng" dirty="0"/>
              <a:t>свыше 3000 куб.см</a:t>
            </a:r>
            <a:r>
              <a:rPr lang="ru-RU" dirty="0"/>
              <a:t>, произведенных/ ввезенных на территорию РК после 31 декабря 2013 года, исчисление налога производится по данным ставкам: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3801726"/>
              </p:ext>
            </p:extLst>
          </p:nvPr>
        </p:nvGraphicFramePr>
        <p:xfrm>
          <a:off x="0" y="3750780"/>
          <a:ext cx="9144000" cy="3474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38279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Объект налогообложения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Налоговая ставка (МРП)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Увеличение суммы налога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8279">
                <a:tc gridSpan="3">
                  <a:txBody>
                    <a:bodyPr/>
                    <a:lstStyle/>
                    <a:p>
                      <a:pPr algn="ctr"/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Легковые автомобили в  соответствии с их объемом двигателя (куб. см):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2485">
                <a:tc>
                  <a:txBody>
                    <a:bodyPr/>
                    <a:lstStyle/>
                    <a:p>
                      <a:r>
                        <a:rPr lang="ru-RU" sz="14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свыше 3 000 до 3 200 включительно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35</a:t>
                      </a:r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pPr algn="ctr"/>
                      <a:endParaRPr lang="ru-RU" sz="1800" b="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ru-RU" sz="1800" b="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ru-RU" sz="1800" b="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ru-RU" sz="16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 тенге</a:t>
                      </a:r>
                    </a:p>
                    <a:p>
                      <a:pPr algn="ctr"/>
                      <a:r>
                        <a:rPr lang="ru-RU" sz="16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 за каждую единицу превышения нижнего предела по категориям </a:t>
                      </a:r>
                      <a:r>
                        <a:rPr lang="ru-RU" sz="18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– согласно п.5 ст. 492 НК РК</a:t>
                      </a:r>
                      <a:r>
                        <a:rPr lang="ru-RU" dirty="0"/>
                        <a:t/>
                      </a:r>
                      <a:br>
                        <a:rPr lang="ru-RU" dirty="0"/>
                      </a:br>
                      <a:r>
                        <a:rPr lang="ru-RU" dirty="0"/>
                        <a:t/>
                      </a:r>
                      <a:br>
                        <a:rPr lang="ru-RU" dirty="0"/>
                      </a:b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2485">
                <a:tc>
                  <a:txBody>
                    <a:bodyPr/>
                    <a:lstStyle/>
                    <a:p>
                      <a:r>
                        <a:rPr lang="ru-RU" sz="14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свыше 3 200 до 3 500 включительно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46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2485">
                <a:tc>
                  <a:txBody>
                    <a:bodyPr/>
                    <a:lstStyle/>
                    <a:p>
                      <a:r>
                        <a:rPr lang="ru-RU" sz="14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свыше 3 500 до 4 000 включительно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66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02485">
                <a:tc>
                  <a:txBody>
                    <a:bodyPr/>
                    <a:lstStyle/>
                    <a:p>
                      <a:r>
                        <a:rPr lang="ru-RU" sz="14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свыше 4 000 до 5 000 включительно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130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38279">
                <a:tc>
                  <a:txBody>
                    <a:bodyPr/>
                    <a:lstStyle/>
                    <a:p>
                      <a:r>
                        <a:rPr lang="ru-RU" sz="1400" b="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свыше 5 000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200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8742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dirty="0"/>
              <a:t>Порядок исчисления налога на транспортные средства (ст. 493 НК РК)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29196"/>
            <a:ext cx="9144000" cy="5628804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ru-RU" dirty="0"/>
              <a:t>		</a:t>
            </a:r>
            <a:r>
              <a:rPr lang="ru-RU" sz="4600" dirty="0"/>
              <a:t>Налог на транспортные средства рассчитывается </a:t>
            </a:r>
            <a:r>
              <a:rPr lang="ru-RU" sz="4600" b="1" dirty="0" err="1" smtClean="0"/>
              <a:t>по-объектно</a:t>
            </a:r>
            <a:r>
              <a:rPr lang="ru-RU" sz="4600" b="1" dirty="0" smtClean="0"/>
              <a:t> </a:t>
            </a:r>
            <a:r>
              <a:rPr lang="ru-RU" sz="4600" b="1" dirty="0"/>
              <a:t>и самостоятельно, </a:t>
            </a:r>
            <a:r>
              <a:rPr lang="ru-RU" sz="4600" dirty="0"/>
              <a:t>применяя соответствующую налоговую ставку к налоговой базе для налогообложения.</a:t>
            </a:r>
          </a:p>
          <a:p>
            <a:pPr>
              <a:buNone/>
            </a:pPr>
            <a:r>
              <a:rPr lang="ru-RU" sz="4600" dirty="0"/>
              <a:t>		Юридические лица по транспортному налогу исчисляют </a:t>
            </a:r>
            <a:r>
              <a:rPr lang="ru-RU" sz="5100" b="1" u="sng" dirty="0"/>
              <a:t>текущие платежи</a:t>
            </a:r>
            <a:r>
              <a:rPr lang="ru-RU" sz="4600" b="1" u="sng" dirty="0"/>
              <a:t> </a:t>
            </a:r>
            <a:r>
              <a:rPr lang="ru-RU" sz="4600" dirty="0"/>
              <a:t>в соответствии с п.7 ст. 493 НК РК.</a:t>
            </a:r>
          </a:p>
          <a:p>
            <a:pPr>
              <a:buNone/>
            </a:pPr>
            <a:r>
              <a:rPr lang="ru-RU" sz="4600" dirty="0"/>
              <a:t>		Физические лица </a:t>
            </a:r>
            <a:r>
              <a:rPr lang="ru-RU" sz="4600" b="1" dirty="0"/>
              <a:t>не осуществляют </a:t>
            </a:r>
            <a:r>
              <a:rPr lang="ru-RU" sz="4600" dirty="0"/>
              <a:t>расчет транспортного налога - за них расчет производится уполномоченными органами государственной власти, а именно налоговыми органами.</a:t>
            </a:r>
            <a:br>
              <a:rPr lang="ru-RU" sz="4600" dirty="0"/>
            </a:br>
            <a:endParaRPr lang="ru-RU" sz="4600" dirty="0"/>
          </a:p>
          <a:p>
            <a:pPr>
              <a:buNone/>
            </a:pPr>
            <a:r>
              <a:rPr lang="ru-RU" sz="4600" dirty="0"/>
              <a:t>		Если транспортное средство приобретено или продано в течение налогового периода, сумма налога исчисляется </a:t>
            </a:r>
            <a:r>
              <a:rPr lang="ru-RU" sz="4600" b="1" u="sng" dirty="0"/>
              <a:t>за период фактического обладания</a:t>
            </a:r>
            <a:r>
              <a:rPr lang="ru-RU" sz="4600" dirty="0"/>
              <a:t> транспортного средства на праве собственности, праве хозяйственного ведения или праве оперативного управления.  Для этого сумма исчисленного налога за год делится на двенадцать месяцев и умножается на то количество месяцев, в течении которых транспортное средство находилось в фактическом обладании на указанном праве</a:t>
            </a:r>
            <a:r>
              <a:rPr lang="ru-RU" sz="5100" dirty="0"/>
              <a:t>.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778</TotalTime>
  <Words>969</Words>
  <Application>Microsoft Office PowerPoint</Application>
  <PresentationFormat>Экран (4:3)</PresentationFormat>
  <Paragraphs>178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Office Theme</vt:lpstr>
      <vt:lpstr>Презентация PowerPoint</vt:lpstr>
      <vt:lpstr>Плательщики налога на транспортные средства - ст. 490 Кодекса о налогах и других обязательных платежах в бюджет РК (далее – НК РК)</vt:lpstr>
      <vt:lpstr>Субъекты, не являющиеся плательщиками транспортного налога</vt:lpstr>
      <vt:lpstr>Что выступает объектом обложения налога на транспортные средства? (ст. 491 НК РК)</vt:lpstr>
      <vt:lpstr>Налоговые ставки транспортного налога (ст. 492 НК РК)</vt:lpstr>
      <vt:lpstr>Презентация PowerPoint</vt:lpstr>
      <vt:lpstr>Презентация PowerPoint</vt:lpstr>
      <vt:lpstr>Презентация PowerPoint</vt:lpstr>
      <vt:lpstr>Порядок исчисления налога на транспортные средства (ст. 493 НК РК)</vt:lpstr>
      <vt:lpstr>Порядок уплаты транспортного налога</vt:lpstr>
      <vt:lpstr>Налоговый период и налоговая отчетность (ст.ст. 495, 496)</vt:lpstr>
    </vt:vector>
  </TitlesOfParts>
  <Company>PJSC "New Engineering Technologies"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Markasian, Pavel (KIEVH)</dc:creator>
  <cp:lastModifiedBy>User</cp:lastModifiedBy>
  <cp:revision>169</cp:revision>
  <dcterms:created xsi:type="dcterms:W3CDTF">2016-11-18T14:12:19Z</dcterms:created>
  <dcterms:modified xsi:type="dcterms:W3CDTF">2020-10-22T08:18:11Z</dcterms:modified>
</cp:coreProperties>
</file>