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58" r:id="rId6"/>
    <p:sldId id="260" r:id="rId7"/>
    <p:sldId id="271" r:id="rId8"/>
    <p:sldId id="272" r:id="rId9"/>
    <p:sldId id="261" r:id="rId10"/>
    <p:sldId id="268" r:id="rId11"/>
    <p:sldId id="269" r:id="rId12"/>
    <p:sldId id="270" r:id="rId13"/>
    <p:sldId id="273" r:id="rId14"/>
    <p:sldId id="276" r:id="rId15"/>
    <p:sldId id="274" r:id="rId16"/>
    <p:sldId id="275" r:id="rId17"/>
    <p:sldId id="277" r:id="rId18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D5E7E27-4728-4D09-AC19-BB1D99553065}">
          <p14:sldIdLst>
            <p14:sldId id="256"/>
            <p14:sldId id="257"/>
            <p14:sldId id="266"/>
            <p14:sldId id="267"/>
            <p14:sldId id="258"/>
            <p14:sldId id="260"/>
            <p14:sldId id="271"/>
            <p14:sldId id="272"/>
            <p14:sldId id="261"/>
            <p14:sldId id="268"/>
            <p14:sldId id="269"/>
            <p14:sldId id="270"/>
            <p14:sldId id="273"/>
            <p14:sldId id="276"/>
            <p14:sldId id="274"/>
            <p14:sldId id="275"/>
            <p14:sldId id="27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8" d="100"/>
          <a:sy n="78" d="100"/>
        </p:scale>
        <p:origin x="-654" y="-47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853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8852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1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010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80" y="1709739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80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732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333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9" y="365126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9" y="2505076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4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4" y="2505076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2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205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82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1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2124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29" y="457200"/>
            <a:ext cx="319494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1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29" y="2057400"/>
            <a:ext cx="3194942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052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9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39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9A8FF0-7A15-4076-A7D5-A7BD4748025F}" type="datetimeFigureOut">
              <a:rPr lang="ru-RU" smtClean="0"/>
              <a:pPr/>
              <a:t>12.11.2020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4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1E71F-F0D3-4F90-8657-6430125501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281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«Налогообложение недропользователей»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829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5423" y="0"/>
            <a:ext cx="8543925" cy="58591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Подписной бонус 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1039" y="1553030"/>
            <a:ext cx="8543925" cy="50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86591"/>
              </p:ext>
            </p:extLst>
          </p:nvPr>
        </p:nvGraphicFramePr>
        <p:xfrm>
          <a:off x="140208" y="666835"/>
          <a:ext cx="9497568" cy="2273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992"/>
                <a:gridCol w="6041136"/>
                <a:gridCol w="765048"/>
                <a:gridCol w="2374392"/>
              </a:tblGrid>
              <a:tr h="280514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Вид контракта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Ставка/формула</a:t>
                      </a:r>
                      <a:endParaRPr lang="ru-RU" sz="1400" dirty="0"/>
                    </a:p>
                  </a:txBody>
                  <a:tcPr/>
                </a:tc>
              </a:tr>
              <a:tr h="58908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контрактов на переработку техногенных минеральных образований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(C1 ×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0,01%), но не менее 300 МРП</a:t>
                      </a:r>
                      <a:endParaRPr lang="ru-RU" sz="1400" dirty="0"/>
                    </a:p>
                  </a:txBody>
                  <a:tcPr/>
                </a:tc>
              </a:tr>
              <a:tr h="132869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контрактов на разведку недр для сброса сточных вод, а также строительство и (или) эксплуатацию подземных сооружений, не связанных с разведкой и (или) добычей (использование пространства недр)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400 МРП/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5552" y="3133172"/>
            <a:ext cx="9515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1600" b="1"/>
              <a:t>Статья 729. Сроки уплаты подписного бонуса</a:t>
            </a:r>
            <a:endParaRPr lang="ru-RU" sz="1600" b="1" dirty="0"/>
          </a:p>
          <a:p>
            <a:pPr algn="just"/>
            <a:r>
              <a:rPr lang="ru-RU" sz="1600" dirty="0"/>
              <a:t>1. Если иное не установлено настоящей статьей, подписной бонус уплачивается в бюджет по месту нахождения налогоплательщика не позднее двадцати рабочих дней с даты объявления налогоплательщика победителем конкурса или даты подписания протокола прямых переговоров по предоставлению права недропользования в соответствии с законодательством Республики Казахстан о недрах и недропользовании.</a:t>
            </a:r>
          </a:p>
          <a:p>
            <a:pPr algn="just"/>
            <a:r>
              <a:rPr lang="ru-RU" sz="1600" dirty="0"/>
              <a:t>2. Подписной бонус по лицензиям на геологическое изучение, разведку или добычу твердых полезных ископаемых, старательство и использование пространства недр уплачивается в бюджет по месту нахождения налогоплательщика не позднее десяти рабочих дней со дня выдачи такой лицензии.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8016" y="5551224"/>
            <a:ext cx="9710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Статья 730. Налоговая декларация</a:t>
            </a:r>
          </a:p>
          <a:p>
            <a:r>
              <a:rPr lang="ru-RU" dirty="0"/>
              <a:t>Декларация по подписному бонусу представляется </a:t>
            </a:r>
            <a:r>
              <a:rPr lang="ru-RU" dirty="0" err="1"/>
              <a:t>недропользователем</a:t>
            </a:r>
            <a:r>
              <a:rPr lang="ru-RU" dirty="0"/>
              <a:t> в налоговый орган по месту нахождения до 15 числа второго месяца, следующего за налоговым периодом.</a:t>
            </a:r>
          </a:p>
        </p:txBody>
      </p:sp>
    </p:spTree>
    <p:extLst>
      <p:ext uri="{BB962C8B-B14F-4D97-AF65-F5344CB8AC3E}">
        <p14:creationId xmlns:p14="http://schemas.microsoft.com/office/powerpoint/2010/main" val="2490724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231" y="121287"/>
            <a:ext cx="8828721" cy="1000378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/>
              <a:t>Платеж </a:t>
            </a:r>
            <a:r>
              <a:rPr lang="ru-RU" sz="3200" b="1" i="1" dirty="0"/>
              <a:t>по возмещению исторических затрат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6625905"/>
              </p:ext>
            </p:extLst>
          </p:nvPr>
        </p:nvGraphicFramePr>
        <p:xfrm>
          <a:off x="85344" y="1081913"/>
          <a:ext cx="9704832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7405"/>
                <a:gridCol w="3476461"/>
                <a:gridCol w="194096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Показатели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Уплата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Представление декларации (ФНО 560.00)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общий размер платежа по возмещению исторических затрат, понесенных государством на геологическое изучение контрактной территории (участка недр) и разведку месторождений, составляет сумму, равную или менее 10 000-кратного размера месячного расчетного показателя, установленного законом о республиканском бюджете и действующего на дату заключения соглашения о конфиденциальности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позднее 10 апреля года, следующего за годом, в котором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недропользователь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приступил к добыче полезных ископаемых</a:t>
                      </a:r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налоговый орган по месту нахождения не позднее 31 марта года, следующего за годом, в котором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недропользователь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приступил к добыче полезных ископаемых.</a:t>
                      </a:r>
                    </a:p>
                    <a:p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общий размер платежа по возмещению исторических затрат, понесенных государством на геологическое изучение контрактной территории (участка недр) и разведку месторождений, составляет сумму, превышающую 10 000-кратный размер месячного расчетного показателя, установленного законом о республиканском бюджете и действующего на дату заключения соглашения о конфиденциальности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 позднее 25 числа второго месяца, следующего за отчетным кварталом, равными долями в течение периода продолжительностью, не превышающей срок действия контракта на недропользование, но не более десяти лет в сумме, эквивалентной сумме не менее 2 500 МРП</a:t>
                      </a:r>
                      <a:r>
                        <a:rPr lang="ru-RU" sz="1400" baseline="0" dirty="0" smtClean="0"/>
                        <a:t> д</a:t>
                      </a:r>
                      <a:r>
                        <a:rPr lang="ru-RU" sz="1400" dirty="0" smtClean="0"/>
                        <a:t>ействующего на дату заключения соглашения о конфиденциальности, за исключением суммы последней доли, которая может быть менее суммы, эквивалентной сумме 2 500 МРП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в налоговый орган по месту нахождения ежеквартально, не позднее 15 числа второго месяца, следующего за отчетным кварталом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31053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3231" y="121287"/>
            <a:ext cx="8828721" cy="1000378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/>
              <a:t>Платеж </a:t>
            </a:r>
            <a:r>
              <a:rPr lang="ru-RU" sz="3200" b="1" i="1" dirty="0"/>
              <a:t>по возмещению исторических затрат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0744052"/>
              </p:ext>
            </p:extLst>
          </p:nvPr>
        </p:nvGraphicFramePr>
        <p:xfrm>
          <a:off x="85344" y="1081913"/>
          <a:ext cx="9704832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7405"/>
                <a:gridCol w="3476461"/>
                <a:gridCol w="194096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Показатели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Уплата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Представление декларации (ФНО 560.00)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контрактам на недропользование, заключенным до 1 января 2009 года, по которым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недропользователь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приступил к добыче полезных ископаемых до 1 января 2009 года, если не возмещенная в бюджет по состоянию на 1 января 2009 года сумма исторических затрат составляет сумму, превышающую 10 000-кратный размер месячного расчетного показателя, установленный на 1 января 2009 года законом о республиканском бюджете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ежеквартально, не позднее 25 числа второго месяца, следующего за отчетным кварталом, равными долями в течение периода продолжительностью, не превышающей срок действия контракта на недропользование, но не более десяти лет в сумме, эквивалентной сумме не менее 2 500МРП, установленного на 1 января 2009 года, за исключением суммы последней доли, которая может быть менее суммы, эквивалентной сумме 2 500 МРП, установленного на 1 января 2009 года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налоговый орган по месту нахождения ежеквартально, не позднее 15 числа второго месяца, следующего за отчетным кварталом.</a:t>
                      </a:r>
                    </a:p>
                    <a:p>
                      <a:endParaRPr lang="ru-RU" sz="11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5428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0921187"/>
              </p:ext>
            </p:extLst>
          </p:nvPr>
        </p:nvGraphicFramePr>
        <p:xfrm>
          <a:off x="229934" y="1140746"/>
          <a:ext cx="9352979" cy="54483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2781"/>
                <a:gridCol w="3095836"/>
                <a:gridCol w="3713132"/>
                <a:gridCol w="1601230"/>
              </a:tblGrid>
              <a:tr h="101998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 уровня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Шкала распределения чистого дохода по уровням для целей исчисления налога на сверхприбыль, процент от суммы вычетов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Процент для расчета предельной суммы распределения чистого дохода для целей исчисления налога на сверхприбыль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Ставка (в%)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42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427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меньшее или равное 25 процентам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Не устанавливается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5018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 25 процентов до 30 процентов включительно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5018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 30 процентов до 40 процентов включительно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5018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 40 процентов до 50 процентов включительно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5018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 50 процентов до 60 процентов включительно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5018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6.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от 60 процентов до 70 процентов включительно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50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5018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свыше 70 процентов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 соответствии с подпунктом 2) пункта 2 статьи 761 настоящего Кодекса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0206" y="230702"/>
            <a:ext cx="95968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Налог на сверхприбыль уплачивается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недропользователем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 скользящей шкале ставок, определяемых в следующем порядке: 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1338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8016876"/>
              </p:ext>
            </p:extLst>
          </p:nvPr>
        </p:nvGraphicFramePr>
        <p:xfrm>
          <a:off x="158495" y="654393"/>
          <a:ext cx="5023106" cy="60703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181"/>
                <a:gridCol w="1486420"/>
                <a:gridCol w="2782565"/>
                <a:gridCol w="512940"/>
              </a:tblGrid>
              <a:tr h="50708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№ п/п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Наименование полезных ископаемых, минерального сырья, в том числе прошедшего только первичную переработку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Ставки, в процентах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913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33443"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Руды черных, цветных и радиоактивных металлов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Хромовая руда (концентрат)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16,2%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Марганцевая, железо-марганцевая руда (концентрат)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Железная руда (концентрат)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2,8%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345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Уран (продуктивный раствор шахтный метод)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18,5%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rowSpan="7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 rowSpan="7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Металлы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Медь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5,7%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Цинк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Свинец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8,0%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Золото, серебро, платина, палладий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33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Алюминий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0,25%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Олово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Никель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Минеральное сырье, содержащее металлы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Ванадий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88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Хром, титан, магний, кобальт, вольфрам, висмут, сурьма, ртуть, мышьяк и другие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Минеральное сырье, содержащее редкие металлы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Ниобий, лантан, церий, цирконий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7,7%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Галлий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06755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Минеральное сырье, содержащее рассеянные металлы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Селен, теллур, молибден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888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Скандий, германий, рубидий, цезий, кадмий, индий, талий, гафний, рений, осмий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888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Минеральное сырье, содержащее радиоактивные металлы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Радий, торий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5,0%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1888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Минеральное сырье, содержащее редкие металлы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Литий, бериллий, тантал, стронций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7,7%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  <a:tr h="6373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8.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Минеральное сырье, содержащее редкоземельные металлы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Празеодим, неодим, прометий, самарий, европий, гадолиний, тербий, диспрозий, гольмий, эрбий, тулий, иттербий, </a:t>
                      </a:r>
                      <a:r>
                        <a:rPr lang="ru-RU" sz="1000" dirty="0" err="1">
                          <a:effectLst/>
                        </a:rPr>
                        <a:t>лютений</a:t>
                      </a:r>
                      <a:r>
                        <a:rPr lang="ru-RU" sz="1000" dirty="0">
                          <a:effectLst/>
                        </a:rPr>
                        <a:t>, иттрий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6,0%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003" marR="3003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10207" y="177139"/>
            <a:ext cx="5552161" cy="36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38088" numCol="1" anchor="ctr" anchorCtr="0" compatLnSpc="1">
            <a:prstTxWarp prst="textNoShape">
              <a:avLst/>
            </a:prstTxWarp>
            <a:spAutoFit/>
          </a:bodyPr>
          <a:lstStyle>
            <a:lvl1pPr indent="2698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Ставки налога на добычу полезных ископаемых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993017"/>
              </p:ext>
            </p:extLst>
          </p:nvPr>
        </p:nvGraphicFramePr>
        <p:xfrm>
          <a:off x="5291327" y="538764"/>
          <a:ext cx="4486657" cy="57773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1393"/>
                <a:gridCol w="2404769"/>
                <a:gridCol w="850495"/>
              </a:tblGrid>
              <a:tr h="174013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Минеральное сырье, содержащее нерудные твердые полезные ископаемые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026">
                <a:tc rowSpan="1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Горючее, химическое и агрономическое минеральное сырье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Уголь каменный, бурый уголь, горючие сланцы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0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Фосфориты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4,0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Бораты, в том числе борный ангидрит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3,5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Калийные и калийно-магниевые соли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6,0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Барит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4,5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Тальк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2,0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Гипс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5,6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Сера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6,0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Флюориты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3,0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Воластанит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3,5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Шунгит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2,0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Графит и др.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3,5</a:t>
                      </a:r>
                      <a:r>
                        <a:rPr lang="ru-RU" sz="1000" dirty="0" smtClean="0">
                          <a:effectLst/>
                        </a:rPr>
                        <a:t>%</a:t>
                      </a: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174013"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err="1">
                          <a:effectLst/>
                        </a:rPr>
                        <a:t>Камнесамоцветное</a:t>
                      </a:r>
                      <a:r>
                        <a:rPr lang="ru-RU" sz="1000" dirty="0">
                          <a:effectLst/>
                        </a:rPr>
                        <a:t> сырье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6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Минеральное сырье, содержащее драгоценные камни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Алмаз, рубин, сапфир, изумруд, гранат, александрит, красная (благородная) шпинель, эвклаз, топаз аквамарин и другие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12,0%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69605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Минеральное сырье, содержащее поделочные камни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Нефрит, яшма, жадеит, лазурит, радонит, малахит, авантюрин, агат, горный хрусталь, розовый кварц, бирюза, диоптаз, халцедон и другие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3,5%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52203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Минеральное сырье, содержащее технические камни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Алмазы технические, агат, корунд, циркон, яшма, серпентинит, асбест, слюда и другие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2,0%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348026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Прочее нерудное минеральное сырье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Глиноземсодержащие породы (полевой шпат, пегматит)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2,5%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  <a:tr h="8700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Каолин, вермикулит и прочие нерудные твердые полезные ископаемые, минеральное сырье, содержащее нерудные твердые полезные ископаемые</a:t>
                      </a:r>
                      <a:endParaRPr lang="ru-RU" sz="10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4,7%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18769" marR="1876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312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5536917"/>
              </p:ext>
            </p:extLst>
          </p:nvPr>
        </p:nvGraphicFramePr>
        <p:xfrm>
          <a:off x="280416" y="2023870"/>
          <a:ext cx="9351263" cy="45334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7949"/>
                <a:gridCol w="6689894"/>
                <a:gridCol w="1853420"/>
              </a:tblGrid>
              <a:tr h="3499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п/п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Наименование полезных ископаемых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Ставки, в МРП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499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499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Метаморфические породы: мрамор, кварцит, кварцево-полевошпатовые породы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0,02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10968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Магматические горные породы: гранит, сиенит, диорит, габбро, риолит (липарит), андезит, диабаз, базальт, вулканические туфы, шлаки, пемзы вулканические стекла и стекловидные породы (перлит обсидиан)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0,02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184383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Осадочные горные породы: галечники и гравий, гравийно-песчаная (песчано-гравийная) смесь, пески и песчаники, глины и глинистые породы (суглинки, алевролиты, аргиллиты, глинистые сланцы), соль поваренная, гипсовые породы, мергели, известняки, в том числе ракушечники, меловые породы, доломиты, известняково-доломитовые породы, кремнистые породы (трепел, опока, диатомит), природные пигменты торф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0,04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4991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Лечебные грязи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0,02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3358" y="148548"/>
            <a:ext cx="9438322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Ставки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налога на добычу полезных ископаемых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общераспространенные полезные ископаемые и лечебные грязи исчисляются за единицу объема добытого общераспространенного полезного ископаемого и лечебной грязи исходя из размера месячного расчетного показателя, установленного законом о республиканском бюджете и действующего на 1 января соответствующего финансового года, и составляют: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101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9997653"/>
              </p:ext>
            </p:extLst>
          </p:nvPr>
        </p:nvGraphicFramePr>
        <p:xfrm>
          <a:off x="229934" y="1495838"/>
          <a:ext cx="9511474" cy="47849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9400"/>
                <a:gridCol w="7365338"/>
                <a:gridCol w="1316736"/>
              </a:tblGrid>
              <a:tr h="391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№ п/п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Наименование полезных ископаемых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Ставки, в МРП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6120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Подземная вода, добытая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недропользователем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за исключением подземных вод указанных в строках 2-14 настоящей таблицы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1,000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14264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Подземная вода, добытая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недропользователем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являющимся субъектом естественной монополии, и использованная им для предоставления услуг водоснабжения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водопотребителям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организациям по водоснабжению в соответствии с законодательством Республики Казахстан о естественных монополиях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0,001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12272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Подземная вода, добытая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недропользователем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реализованная им субъекту естественной монополии, предоставляющему услуги водоснабжения в соответствии с законодательством Республики Казахстан о естественных монополиях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0,001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089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4.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Подземная вода, добытая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недропользователем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использованная </a:t>
                      </a:r>
                      <a:r>
                        <a:rPr lang="ru-RU" sz="16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им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0,003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3914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5.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Минеральная подземная вода, хозяйственно-питьевая подземная вода, добытая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недропользователем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 и использованная им для производства алкогольной продукции, пищевой продукции и (или) безалкогольных напитков </a:t>
                      </a: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0,250</a:t>
                      </a: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014" y="206092"/>
            <a:ext cx="963339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Ставки </a:t>
            </a:r>
            <a:r>
              <a:rPr kumimoji="0" lang="ru-RU" alt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налога на добычу полезных ископаемых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подземные воды исчисляются за 1 кубический метр добытой подземной воды исходя из размера месячного расчетного показателя, установленного законом о республиканском бюджете и действующего на 1 января соответствующего финансового года, и составляют: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2320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9" y="365127"/>
            <a:ext cx="8543925" cy="8296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/>
              <a:t>АЛЬТЕРНАТИВНЫЙ НАЛОГ НА НЕДРОПОЛЬЗОВАНИЕ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9814063"/>
              </p:ext>
            </p:extLst>
          </p:nvPr>
        </p:nvGraphicFramePr>
        <p:xfrm>
          <a:off x="780288" y="2365246"/>
          <a:ext cx="8302752" cy="30767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2418"/>
                <a:gridCol w="5990004"/>
                <a:gridCol w="1720330"/>
              </a:tblGrid>
              <a:tr h="4091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№ п/п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Мировая цена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Ставка, в %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2126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4091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50 долларов США за баррель включительно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4091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60 долларов США за баррель включительно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4091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70 долларов США за баррель включительно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4091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До 80 долларов США за баррель включительно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4091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 90 долларов США за баррель включительно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24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  <a:tr h="4091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6.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Свыше 90 долларов США за баррель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400" marR="25400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84404" y="1213008"/>
            <a:ext cx="96179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Альтернативный налог на недропользование исчисляется по следующим ставкам исходя из мировой цены нефти, рассчитанной в порядке, определенном пунктом 3 статьи 741 настоящего Кодекса:</a:t>
            </a:r>
          </a:p>
        </p:txBody>
      </p:sp>
    </p:spTree>
    <p:extLst>
      <p:ext uri="{BB962C8B-B14F-4D97-AF65-F5344CB8AC3E}">
        <p14:creationId xmlns:p14="http://schemas.microsoft.com/office/powerpoint/2010/main" val="263799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1.Экономическая сущность налогообложение недропользователей.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Специальные платежи недропользователей.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Налог на сверхприбыль.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Контракт о разделе продукции.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703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319" y="1203833"/>
            <a:ext cx="9194481" cy="3490087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/>
              <a:t>Право недропользования</a:t>
            </a:r>
            <a:r>
              <a:rPr lang="ru-RU" dirty="0"/>
              <a:t> предоставляется для ведения следующих операций:</a:t>
            </a:r>
          </a:p>
          <a:p>
            <a:pPr marL="0" indent="0">
              <a:buNone/>
            </a:pPr>
            <a:r>
              <a:rPr lang="ru-RU" dirty="0"/>
              <a:t>• геологическое изучение недр;</a:t>
            </a:r>
          </a:p>
          <a:p>
            <a:pPr marL="0" indent="0">
              <a:buNone/>
            </a:pPr>
            <a:r>
              <a:rPr lang="ru-RU" dirty="0"/>
              <a:t>• разведка полезных ископаемых;</a:t>
            </a:r>
          </a:p>
          <a:p>
            <a:pPr marL="0" indent="0">
              <a:buNone/>
            </a:pPr>
            <a:r>
              <a:rPr lang="ru-RU" dirty="0"/>
              <a:t>• добыча полезных ископаемых;</a:t>
            </a:r>
          </a:p>
          <a:p>
            <a:pPr marL="0" indent="0">
              <a:buNone/>
            </a:pPr>
            <a:r>
              <a:rPr lang="ru-RU" dirty="0"/>
              <a:t>• использование пространства недр;</a:t>
            </a:r>
          </a:p>
          <a:p>
            <a:pPr marL="0" indent="0">
              <a:buNone/>
            </a:pPr>
            <a:r>
              <a:rPr lang="ru-RU" dirty="0"/>
              <a:t>• старательство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7495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9935" y="691768"/>
            <a:ext cx="9426129" cy="56236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В настоящее время существует </a:t>
            </a:r>
            <a:r>
              <a:rPr lang="ru-RU" b="1" i="1" dirty="0"/>
              <a:t>два режима недропользования</a:t>
            </a:r>
            <a:r>
              <a:rPr lang="ru-RU" dirty="0"/>
              <a:t>: лицензионный режим и контрактный режим.</a:t>
            </a:r>
          </a:p>
          <a:p>
            <a:pPr marL="0" indent="0">
              <a:buNone/>
            </a:pPr>
            <a:r>
              <a:rPr lang="ru-RU" b="1" u="sng" dirty="0"/>
              <a:t>Лицензионный режим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dirty="0"/>
              <a:t>Лицензии выдаются на следующие виды операций по недропользованию:</a:t>
            </a:r>
          </a:p>
          <a:p>
            <a:pPr marL="0" indent="0">
              <a:buNone/>
            </a:pPr>
            <a:r>
              <a:rPr lang="ru-RU" dirty="0"/>
              <a:t>• геологическое изучение недр;</a:t>
            </a:r>
          </a:p>
          <a:p>
            <a:pPr marL="0" indent="0">
              <a:buNone/>
            </a:pPr>
            <a:r>
              <a:rPr lang="ru-RU" dirty="0"/>
              <a:t>• разведка твердых полезных ископаемых;</a:t>
            </a:r>
          </a:p>
          <a:p>
            <a:pPr marL="0" indent="0">
              <a:buNone/>
            </a:pPr>
            <a:r>
              <a:rPr lang="ru-RU" dirty="0"/>
              <a:t>• добыча твердых полезных ископаемых;</a:t>
            </a:r>
          </a:p>
          <a:p>
            <a:pPr marL="0" indent="0">
              <a:buNone/>
            </a:pPr>
            <a:r>
              <a:rPr lang="ru-RU" dirty="0"/>
              <a:t>• добыча общераспространенных полезных ископаемых;</a:t>
            </a:r>
          </a:p>
          <a:p>
            <a:pPr marL="0" indent="0">
              <a:buNone/>
            </a:pPr>
            <a:r>
              <a:rPr lang="ru-RU" dirty="0"/>
              <a:t>• использование пространства недр;</a:t>
            </a:r>
          </a:p>
          <a:p>
            <a:pPr marL="0" indent="0">
              <a:buNone/>
            </a:pPr>
            <a:r>
              <a:rPr lang="ru-RU" dirty="0"/>
              <a:t>• старательство.</a:t>
            </a:r>
          </a:p>
          <a:p>
            <a:pPr marL="0" indent="0">
              <a:buNone/>
            </a:pPr>
            <a:r>
              <a:rPr lang="ru-RU" b="1" u="sng" dirty="0"/>
              <a:t>Контракт</a:t>
            </a:r>
            <a:r>
              <a:rPr lang="ru-RU" dirty="0"/>
              <a:t> на недропользование заключается для разведки и добычи углеводородов (нефти), а также для добычи урана.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0262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Экономическая сущность налогообложение недропользователей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Плательщиками налога на сверхприбыль и специальных платежей (бонусов, роялти, доли РК по разделу продукции) являются физические и юридические лица, осуществляющие операции по недропользованию в РК.</a:t>
            </a: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Недропользователи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осуществляющие добычу полезных ископаемых до заключения контракта на недропользование, производят отчисления за пользование недрами в доход республиканского бюджета в виде роялти, в размерах устанавливаемых Правительством.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552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платежи недропользователей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1039" y="1593273"/>
            <a:ext cx="8543925" cy="4932218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•</a:t>
            </a:r>
            <a:r>
              <a:rPr lang="ru-RU" b="1" i="1" dirty="0"/>
              <a:t>подписной бонус</a:t>
            </a:r>
            <a:r>
              <a:rPr lang="ru-RU" dirty="0"/>
              <a:t> – разовый фиксированный платеж недропользователя за приобретение права недропользования на контрактной территории, а также при расширении контрактной территории. Стартовый размер подписного бонуса устанавливается отдельно для каждого заключаемого контракта на недропользование в соответствии с Налоговым кодексом РК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r>
              <a:rPr lang="ru-RU" dirty="0"/>
              <a:t> • </a:t>
            </a:r>
            <a:r>
              <a:rPr lang="ru-RU" b="1" i="1" dirty="0"/>
              <a:t>платеж по возмещению исторических затрат</a:t>
            </a:r>
            <a:r>
              <a:rPr lang="ru-RU" dirty="0"/>
              <a:t> – фиксированный платеж недропользователя по возмещению суммарных затрат, понесенных государством на геологическое изучение контрактной территории и разведку месторождений до заключения контракта на недропользование. При этом с 1 января 2018 года недропользователи, получившие лицензии после 31 декабря 2017 года в соответствии с Кодексом Республики Казахстан "О недрах и недропользовании", освобождены от платежа по возмещению исторических затрат. Сумма исторических затрат </a:t>
            </a:r>
            <a:r>
              <a:rPr lang="ru-RU" dirty="0" smtClean="0"/>
              <a:t>рассчитывает</a:t>
            </a:r>
            <a:r>
              <a:rPr lang="ru-RU" dirty="0"/>
              <a:t>ся уполномоченным государственным органом.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/>
              <a:t>• </a:t>
            </a:r>
            <a:r>
              <a:rPr lang="ru-RU" b="1" i="1" dirty="0"/>
              <a:t>бонус коммерческого обнаружения</a:t>
            </a:r>
            <a:r>
              <a:rPr lang="ru-RU" dirty="0"/>
              <a:t>. Отменен с 2018 года. </a:t>
            </a:r>
          </a:p>
        </p:txBody>
      </p:sp>
    </p:spTree>
    <p:extLst>
      <p:ext uri="{BB962C8B-B14F-4D97-AF65-F5344CB8AC3E}">
        <p14:creationId xmlns:p14="http://schemas.microsoft.com/office/powerpoint/2010/main" val="4021533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платежи недропользователей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1039" y="1593273"/>
            <a:ext cx="8543925" cy="4932218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b="1" u="sng" dirty="0"/>
              <a:t>Налог на добычу полезных ископаемых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Налог на добычу полезных ископаемых уплачивается </a:t>
            </a:r>
            <a:r>
              <a:rPr lang="ru-RU" dirty="0" err="1"/>
              <a:t>недропользователем</a:t>
            </a:r>
            <a:r>
              <a:rPr lang="ru-RU" dirty="0"/>
              <a:t> отдельно по каждому виду добываемых на территории Казахстана минерального сырья, нефти, подземных вод и лечебных грязей. В ходе осуществления деятельности по контракту на недропользование денежная форма выплаты налога на добычу полезных ископаемых по решению Правительства РК может быть заменена натуральной формой. </a:t>
            </a:r>
          </a:p>
          <a:p>
            <a:pPr marL="0" lvl="0" indent="0">
              <a:buNone/>
            </a:pPr>
            <a:r>
              <a:rPr lang="ru-RU" b="1" u="sng" dirty="0"/>
              <a:t>Налог на сверхприбыль</a:t>
            </a:r>
            <a:r>
              <a:rPr lang="ru-RU" dirty="0"/>
              <a:t>  </a:t>
            </a:r>
          </a:p>
          <a:p>
            <a:pPr marL="0" indent="0">
              <a:buNone/>
            </a:pPr>
            <a:r>
              <a:rPr lang="ru-RU" dirty="0"/>
              <a:t>Налог уплачивают недропользователи по деятельности, осуществляемой по каждому отдельному контракту на недропользование, за исключением установленных случаев. К примеру, с 2018 года для горнорудного сектора налог на сверхприбыль отменен. Объектом обложения является часть чистого дохода по каждому отдельному контракту за налоговый период, превышающая сумму, равную 25% от суммы вычетов недропользователя, определённых (чистый доход и вычеты) для целей исчисления налога на сверхприбыль. </a:t>
            </a:r>
          </a:p>
          <a:p>
            <a:pPr marL="0" indent="0">
              <a:buNone/>
            </a:pPr>
            <a:r>
              <a:rPr lang="ru-RU" dirty="0"/>
              <a:t>Налог на сверхприбыль уплачивается </a:t>
            </a:r>
            <a:r>
              <a:rPr lang="ru-RU" dirty="0" err="1"/>
              <a:t>недропользователями</a:t>
            </a:r>
            <a:r>
              <a:rPr lang="ru-RU" dirty="0"/>
              <a:t> по скользящей шкале (чем выше значение отношения совокупного годового дохода к вычетам, тем выше ставка). Ставка налога варьирует от 10% до 60%.</a:t>
            </a:r>
          </a:p>
        </p:txBody>
      </p:sp>
    </p:spTree>
    <p:extLst>
      <p:ext uri="{BB962C8B-B14F-4D97-AF65-F5344CB8AC3E}">
        <p14:creationId xmlns:p14="http://schemas.microsoft.com/office/powerpoint/2010/main" val="2983710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платежи недропользователей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1039" y="1593273"/>
            <a:ext cx="8543925" cy="4932218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b="1" u="sng" dirty="0"/>
              <a:t>Корпоративный подоходный налог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При исчислении корпоративного подоходного налога в целом по деятельности недропользователя не учитываются убытки, понесенные по конкретному контракту на недропользование, которые </a:t>
            </a:r>
            <a:r>
              <a:rPr lang="ru-RU" dirty="0" err="1"/>
              <a:t>недропользователь</a:t>
            </a:r>
            <a:r>
              <a:rPr lang="ru-RU" dirty="0"/>
              <a:t> имеет право компенсировать только за счет доходов, полученных от деятельности по такому конкретному контракту на недропользование, в последующие налоговые периоды с учетом положений НК РК. </a:t>
            </a:r>
          </a:p>
          <a:p>
            <a:pPr marL="0" lvl="0" indent="0">
              <a:buNone/>
            </a:pPr>
            <a:r>
              <a:rPr lang="ru-RU" b="1" u="sng" dirty="0"/>
              <a:t>Альтернативный налог на недропользование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Юридические лица-недропользователи, в случаях установленных налоговым законодательством вправе применить взамен платежа по возмещению исторических затрат, налога на добычу полезных ископаемых и налога на сверхприбыль альтернативный налог на недропользование. Таким правом обладают недропользователи, заключившие контракты на добычу и (или) на совмещенную разведку и добычу углеводородов (нефти) на континентальном шельфе Республики Казахстан и/или контракты на добычу и (или) разведку и добычу углеводородов по месторождениям, соответствующим характеристикам определенным Налоговым Кодексом РК.</a:t>
            </a:r>
          </a:p>
        </p:txBody>
      </p:sp>
    </p:spTree>
    <p:extLst>
      <p:ext uri="{BB962C8B-B14F-4D97-AF65-F5344CB8AC3E}">
        <p14:creationId xmlns:p14="http://schemas.microsoft.com/office/powerpoint/2010/main" val="2791975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39" y="401639"/>
            <a:ext cx="8543925" cy="58591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Подписной бонус </a:t>
            </a:r>
            <a:endParaRPr lang="ru-RU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1039" y="1553030"/>
            <a:ext cx="8543925" cy="50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596689"/>
              </p:ext>
            </p:extLst>
          </p:nvPr>
        </p:nvGraphicFramePr>
        <p:xfrm>
          <a:off x="219456" y="947250"/>
          <a:ext cx="9497568" cy="57387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992"/>
                <a:gridCol w="3060192"/>
                <a:gridCol w="3745992"/>
                <a:gridCol w="2374392"/>
              </a:tblGrid>
              <a:tr h="370840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/>
                        <a:t>Вид контракта</a:t>
                      </a:r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Ставка/формула</a:t>
                      </a:r>
                      <a:endParaRPr lang="ru-RU" sz="1400" dirty="0"/>
                    </a:p>
                  </a:txBody>
                  <a:tcPr/>
                </a:tc>
              </a:tr>
              <a:tr h="352214">
                <a:tc rowSpan="3"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контрактов на разведку: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территории, на которой отсутствуют утвержденные запасы полезных ископаемых, по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-Углеводородам (нефть)</a:t>
                      </a:r>
                      <a:endParaRPr lang="ru-RU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2800 МРП/</a:t>
                      </a:r>
                      <a:endParaRPr lang="ru-RU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2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-твердым полезным ископаемым</a:t>
                      </a:r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280 МРП/</a:t>
                      </a:r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2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-общераспространенным полезным ископаемым, подземным водам и лечебным грязям </a:t>
                      </a:r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40 МРП/</a:t>
                      </a:r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04521">
                <a:tc rowSpan="4"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контрактов на добычу, совмещенную разведку и добычу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 - стоимость суммарных запасов углеводородов</a:t>
                      </a:r>
                    </a:p>
                    <a:p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суммарная стоимость предварительно оцененных запасов углеводородов категории С2, С3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-Углеводородов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(нефть), 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запасы не утверждены</a:t>
                      </a:r>
                      <a:endParaRPr lang="ru-RU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3000МРП/</a:t>
                      </a:r>
                      <a:endParaRPr lang="ru-RU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4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-Углеводородов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(нефть),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запасы утверждены</a:t>
                      </a:r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/(С × 0,04%) + (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× 0,01%), но не менее 10 000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МРП</a:t>
                      </a:r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7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контрактов на добычу минерального сырья и на совмещенную разведку и добычу, за исключением контрактов на разработку техногенных минеральных образований и лицензий на добычу твердых полезных ископаемых, старательство,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запасы не утверждены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запасы не утверждены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endParaRPr lang="ru-RU" sz="1400" dirty="0" smtClean="0"/>
                    </a:p>
                    <a:p>
                      <a:r>
                        <a:rPr lang="ru-RU" sz="1400" dirty="0" smtClean="0"/>
                        <a:t>500 МРП/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 × 0,01%) + (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× 0,005%), но не менее 500 МРП</a:t>
                      </a:r>
                      <a:endParaRPr lang="ru-RU" sz="11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400" dirty="0" smtClean="0"/>
                        <a:t>для контрактов на общераспространенные полезные ископаемые, подземные воды и лечебные грязи </a:t>
                      </a:r>
                      <a:endParaRPr lang="ru-RU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 × 0,01%), но не менее 120 МРП</a:t>
                      </a:r>
                      <a:endParaRPr lang="ru-RU" sz="10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57725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2489</Words>
  <Application>Microsoft Office PowerPoint</Application>
  <PresentationFormat>Лист A4 (210x297 мм)</PresentationFormat>
  <Paragraphs>337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Тема: «Налогообложение недропользователей»</vt:lpstr>
      <vt:lpstr>Содержание </vt:lpstr>
      <vt:lpstr>Презентация PowerPoint</vt:lpstr>
      <vt:lpstr>Презентация PowerPoint</vt:lpstr>
      <vt:lpstr>Экономическая сущность налогообложение недропользователей</vt:lpstr>
      <vt:lpstr> Специальные платежи недропользователей</vt:lpstr>
      <vt:lpstr> Специальные платежи недропользователей</vt:lpstr>
      <vt:lpstr> Специальные платежи недропользователей</vt:lpstr>
      <vt:lpstr> Подписной бонус </vt:lpstr>
      <vt:lpstr> Подписной бонус </vt:lpstr>
      <vt:lpstr>Платеж по возмещению исторических затрат</vt:lpstr>
      <vt:lpstr>Платеж по возмещению исторических затрат</vt:lpstr>
      <vt:lpstr>Презентация PowerPoint</vt:lpstr>
      <vt:lpstr>Презентация PowerPoint</vt:lpstr>
      <vt:lpstr>Презентация PowerPoint</vt:lpstr>
      <vt:lpstr>Презентация PowerPoint</vt:lpstr>
      <vt:lpstr>АЛЬТЕРНАТИВНЫЙ НАЛОГ НА НЕДРОПОЛЬЗОВАНИЕ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«Налогообложение недропользователей»</dc:title>
  <dc:creator>Пользователь Windows</dc:creator>
  <cp:lastModifiedBy>User</cp:lastModifiedBy>
  <cp:revision>17</cp:revision>
  <dcterms:created xsi:type="dcterms:W3CDTF">2020-05-19T13:02:49Z</dcterms:created>
  <dcterms:modified xsi:type="dcterms:W3CDTF">2020-11-12T14:32:08Z</dcterms:modified>
</cp:coreProperties>
</file>