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2100"/>
    <a:srgbClr val="6C1A00"/>
    <a:srgbClr val="008000"/>
    <a:srgbClr val="FFAD5B"/>
    <a:srgbClr val="FFFFFF"/>
    <a:srgbClr val="FFCC66"/>
    <a:srgbClr val="CC3300"/>
    <a:srgbClr val="CC6600"/>
    <a:srgbClr val="003399"/>
    <a:srgbClr val="3200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8604"/>
            <a:ext cx="8839200" cy="200026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Налог на имущество</a:t>
            </a:r>
            <a:endParaRPr lang="ru-RU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Segoe Script" pitchFamily="34" charset="0"/>
              </a:rPr>
              <a:t>      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itchFamily="34" charset="0"/>
              </a:rPr>
              <a:t>Налог на имущество- </a:t>
            </a:r>
            <a:r>
              <a:rPr lang="ru-RU" dirty="0" smtClean="0">
                <a:solidFill>
                  <a:srgbClr val="320064"/>
                </a:solidFill>
                <a:latin typeface="Segoe Script" pitchFamily="34" charset="0"/>
              </a:rPr>
              <a:t>реальный, санитарный налог. Выплаты поступают в распоряжение местный бюджетов и являются одним из основных источников доходов бюджетов.</a:t>
            </a:r>
            <a:endParaRPr lang="ru-RU" dirty="0">
              <a:solidFill>
                <a:srgbClr val="320064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61434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Segoe Script" pitchFamily="34" charset="0"/>
              </a:rPr>
              <a:t>Налог на имущество юридических лиц и индивидуальных предпринимателей</a:t>
            </a:r>
            <a:endParaRPr lang="ru-RU" sz="24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00174"/>
            <a:ext cx="8686800" cy="457995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Плательщики: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99"/>
                </a:solidFill>
                <a:latin typeface="Segoe Script" pitchFamily="34" charset="0"/>
              </a:rPr>
              <a:t>юридические лица, имеющие объект налогообложения на праве собственности, хозяйственного ведения или оперативного управления на территории Республики Казахстан,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99"/>
                </a:solidFill>
                <a:latin typeface="Segoe Script" pitchFamily="34" charset="0"/>
              </a:rPr>
              <a:t>индивидуальные предприниматели, имеющие объект налогообложения на праве собственности на территории Республики Казахстан.</a:t>
            </a:r>
          </a:p>
          <a:p>
            <a:pPr>
              <a:buClr>
                <a:srgbClr val="002060"/>
              </a:buCl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3399"/>
                </a:solidFill>
                <a:latin typeface="Segoe Script" pitchFamily="34" charset="0"/>
              </a:rPr>
              <a:t>юридические лица-нерезиденты Республики Казахстан по объектам обложения, находящимся на территории Республики Казахстан.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08001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  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Script" pitchFamily="34" charset="0"/>
              </a:rPr>
              <a:t>Объект налогообложения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egoe Script" pitchFamily="34" charset="0"/>
              </a:rPr>
              <a:t>  - являются здания, сооружения, жилые строения, помещения, а также иные строения, прочно связанные с землей, находящиеся на территории Республики Казахстан, являющиеся основными средствами или инвестициями в недвижимость</a:t>
            </a:r>
            <a:r>
              <a:rPr lang="ru-RU" dirty="0" smtClean="0">
                <a:solidFill>
                  <a:srgbClr val="336600"/>
                </a:solidFill>
                <a:latin typeface="Segoe Script" pitchFamily="34" charset="0"/>
              </a:rPr>
              <a:t>.</a:t>
            </a:r>
            <a:endParaRPr lang="ru-RU" dirty="0">
              <a:solidFill>
                <a:srgbClr val="3366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3000"/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Segoe Script" pitchFamily="34" charset="0"/>
              </a:rPr>
              <a:t>Ставки исчисления налога на имущество</a:t>
            </a:r>
            <a:endParaRPr lang="ru-RU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642910" y="2571744"/>
            <a:ext cx="2000264" cy="1214446"/>
          </a:xfrm>
          <a:prstGeom prst="cloud">
            <a:avLst/>
          </a:prstGeom>
          <a:gradFill flip="none" rotWithShape="1">
            <a:gsLst>
              <a:gs pos="0">
                <a:srgbClr val="FF7C80">
                  <a:tint val="66000"/>
                  <a:satMod val="160000"/>
                </a:srgbClr>
              </a:gs>
              <a:gs pos="50000">
                <a:srgbClr val="FF7C80">
                  <a:tint val="44500"/>
                  <a:satMod val="160000"/>
                </a:srgbClr>
              </a:gs>
              <a:gs pos="100000">
                <a:srgbClr val="FF7C8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1,5%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3214678" y="4000504"/>
            <a:ext cx="2071702" cy="1785950"/>
          </a:xfrm>
          <a:prstGeom prst="cloud">
            <a:avLst/>
          </a:prstGeom>
          <a:gradFill flip="none" rotWithShape="1">
            <a:gsLst>
              <a:gs pos="0">
                <a:srgbClr val="FF7C80">
                  <a:tint val="66000"/>
                  <a:satMod val="160000"/>
                </a:srgbClr>
              </a:gs>
              <a:gs pos="50000">
                <a:srgbClr val="FF7C80">
                  <a:tint val="44500"/>
                  <a:satMod val="160000"/>
                </a:srgbClr>
              </a:gs>
              <a:gs pos="100000">
                <a:srgbClr val="FF7C8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0,5%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6" name="Облако 5"/>
          <p:cNvSpPr/>
          <p:nvPr/>
        </p:nvSpPr>
        <p:spPr>
          <a:xfrm>
            <a:off x="6643702" y="2714620"/>
            <a:ext cx="2000264" cy="1357322"/>
          </a:xfrm>
          <a:prstGeom prst="cloud">
            <a:avLst/>
          </a:prstGeom>
          <a:gradFill flip="none" rotWithShape="1">
            <a:gsLst>
              <a:gs pos="0">
                <a:srgbClr val="FF7C80">
                  <a:tint val="66000"/>
                  <a:satMod val="160000"/>
                </a:srgbClr>
              </a:gs>
              <a:gs pos="50000">
                <a:srgbClr val="FF7C80">
                  <a:tint val="44500"/>
                  <a:satMod val="160000"/>
                </a:srgbClr>
              </a:gs>
              <a:gs pos="100000">
                <a:srgbClr val="FF7C8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FF0000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0,1%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stretch>
            <a:fillRect t="-25000" b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857232"/>
            <a:ext cx="8686800" cy="5572164"/>
          </a:xfrm>
        </p:spPr>
        <p:txBody>
          <a:bodyPr/>
          <a:lstStyle/>
          <a:p>
            <a:pPr marL="457200" indent="-457200">
              <a:buNone/>
            </a:pPr>
            <a:r>
              <a:rPr lang="ru-RU" sz="2000" dirty="0" smtClean="0">
                <a:solidFill>
                  <a:srgbClr val="003399"/>
                </a:solidFill>
                <a:latin typeface="Segoe Script" pitchFamily="34" charset="0"/>
              </a:rPr>
              <a:t> </a:t>
            </a:r>
          </a:p>
          <a:p>
            <a:pPr>
              <a:buNone/>
            </a:pPr>
            <a:endParaRPr lang="ru-RU" sz="2000" dirty="0">
              <a:solidFill>
                <a:srgbClr val="003399"/>
              </a:solidFill>
              <a:latin typeface="Segoe Script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4282" y="142852"/>
            <a:ext cx="1785950" cy="1214446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  <a:latin typeface="Segoe Script" pitchFamily="34" charset="0"/>
              </a:rPr>
              <a:t>Уплата</a:t>
            </a:r>
            <a:r>
              <a:rPr lang="ru-RU" dirty="0" smtClean="0">
                <a:latin typeface="Segoe Script" pitchFamily="34" charset="0"/>
              </a:rPr>
              <a:t> 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57554" y="214290"/>
            <a:ext cx="3000396" cy="1928826"/>
          </a:xfrm>
          <a:prstGeom prst="roundRect">
            <a:avLst/>
          </a:prstGeom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>
                <a:solidFill>
                  <a:srgbClr val="003399"/>
                </a:solidFill>
                <a:latin typeface="Segoe Script" pitchFamily="34" charset="0"/>
              </a:rPr>
              <a:t>равными долями не позднее </a:t>
            </a:r>
            <a:r>
              <a:rPr lang="ru-RU" b="1" dirty="0" smtClean="0">
                <a:solidFill>
                  <a:srgbClr val="003399"/>
                </a:solidFill>
                <a:latin typeface="Segoe Script" pitchFamily="34" charset="0"/>
              </a:rPr>
              <a:t>25 февраля, 25 мая, 25 августа и 25 ноября</a:t>
            </a:r>
            <a:r>
              <a:rPr lang="ru-RU" dirty="0" smtClean="0">
                <a:solidFill>
                  <a:srgbClr val="003399"/>
                </a:solidFill>
                <a:latin typeface="Segoe Script" pitchFamily="34" charset="0"/>
              </a:rPr>
              <a:t> налогового периода.</a:t>
            </a:r>
          </a:p>
        </p:txBody>
      </p:sp>
      <p:sp>
        <p:nvSpPr>
          <p:cNvPr id="7" name="Овал 6"/>
          <p:cNvSpPr/>
          <p:nvPr/>
        </p:nvSpPr>
        <p:spPr>
          <a:xfrm>
            <a:off x="2285984" y="2786058"/>
            <a:ext cx="2500330" cy="1285884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Segoe Script" pitchFamily="34" charset="0"/>
              </a:rPr>
              <a:t>Декларация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72198" y="3000372"/>
            <a:ext cx="2357454" cy="1143008"/>
          </a:xfrm>
          <a:prstGeom prst="roundRect">
            <a:avLst/>
          </a:prstGeom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dirty="0" smtClean="0">
                <a:solidFill>
                  <a:srgbClr val="003399"/>
                </a:solidFill>
                <a:latin typeface="Segoe Script" pitchFamily="34" charset="0"/>
              </a:rPr>
              <a:t>31 марта года, следующего за отчетным.</a:t>
            </a:r>
          </a:p>
        </p:txBody>
      </p:sp>
      <p:sp>
        <p:nvSpPr>
          <p:cNvPr id="9" name="Овал 8"/>
          <p:cNvSpPr/>
          <p:nvPr/>
        </p:nvSpPr>
        <p:spPr>
          <a:xfrm>
            <a:off x="500034" y="4929198"/>
            <a:ext cx="2714644" cy="1428760"/>
          </a:xfrm>
          <a:prstGeom prst="ellipse">
            <a:avLst/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Segoe Script" pitchFamily="34" charset="0"/>
              </a:rPr>
              <a:t>Расчет сумм текущих платежей 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357686" y="5286388"/>
            <a:ext cx="2950618" cy="1143008"/>
          </a:xfrm>
          <a:prstGeom prst="roundRect">
            <a:avLst/>
          </a:prstGeom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3399"/>
                </a:solidFill>
                <a:latin typeface="Segoe Script" pitchFamily="34" charset="0"/>
              </a:rPr>
              <a:t>не позднее 15 февраля</a:t>
            </a:r>
            <a:r>
              <a:rPr lang="ru-RU" dirty="0" smtClean="0">
                <a:solidFill>
                  <a:srgbClr val="003399"/>
                </a:solidFill>
                <a:latin typeface="Segoe Script" pitchFamily="34" charset="0"/>
              </a:rPr>
              <a:t> отчетного налогового периода.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2214546" y="928670"/>
            <a:ext cx="642942" cy="285752"/>
          </a:xfrm>
          <a:prstGeom prst="rightArrow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>
            <a:off x="4929190" y="3357562"/>
            <a:ext cx="714380" cy="285752"/>
          </a:xfrm>
          <a:prstGeom prst="rightArrow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500430" y="5500702"/>
            <a:ext cx="642942" cy="357190"/>
          </a:xfrm>
          <a:prstGeom prst="rightArrow">
            <a:avLst/>
          </a:prstGeom>
          <a:solidFill>
            <a:srgbClr val="0070C0"/>
          </a:solidFill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CC3300"/>
                </a:solidFill>
                <a:latin typeface="Segoe Script" pitchFamily="34" charset="0"/>
              </a:rPr>
              <a:t>Налог на имущество физических лиц</a:t>
            </a:r>
            <a:endParaRPr lang="ru-RU" sz="2400" b="1" i="1" dirty="0">
              <a:solidFill>
                <a:srgbClr val="CC3300"/>
              </a:solidFill>
              <a:latin typeface="Segoe Script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CC3300"/>
                </a:solidFill>
                <a:latin typeface="Segoe Script" pitchFamily="34" charset="0"/>
              </a:rPr>
              <a:t>Плательщики-</a:t>
            </a:r>
            <a:r>
              <a:rPr lang="ru-RU" dirty="0" smtClean="0">
                <a:latin typeface="Segoe Script" pitchFamily="34" charset="0"/>
              </a:rPr>
              <a:t> </a:t>
            </a:r>
            <a:r>
              <a:rPr lang="ru-RU" dirty="0" smtClean="0">
                <a:solidFill>
                  <a:srgbClr val="6C1A00"/>
                </a:solidFill>
                <a:latin typeface="Segoe Script" pitchFamily="34" charset="0"/>
              </a:rPr>
              <a:t>физические лица, имеющие объекты обложения на праве собственности.</a:t>
            </a:r>
          </a:p>
          <a:p>
            <a:pPr>
              <a:buNone/>
            </a:pPr>
            <a:r>
              <a:rPr lang="ru-RU" dirty="0" smtClean="0">
                <a:solidFill>
                  <a:srgbClr val="6C1A00"/>
                </a:solidFill>
                <a:latin typeface="Segoe Script" pitchFamily="34" charset="0"/>
              </a:rPr>
              <a:t> </a:t>
            </a:r>
            <a:r>
              <a:rPr lang="ru-RU" dirty="0" smtClean="0">
                <a:solidFill>
                  <a:srgbClr val="CC3300"/>
                </a:solidFill>
                <a:latin typeface="Segoe Script" pitchFamily="34" charset="0"/>
              </a:rPr>
              <a:t>Объект обложения- </a:t>
            </a:r>
            <a:r>
              <a:rPr lang="ru-RU" dirty="0" smtClean="0">
                <a:solidFill>
                  <a:srgbClr val="6C1A00"/>
                </a:solidFill>
                <a:latin typeface="Segoe Script" pitchFamily="34" charset="0"/>
              </a:rPr>
              <a:t>принадлежащие им на праве собственности и не используемые в предпринимательской деятельности жилые помещения, дачные строения, гаражи и иные строения, сооружения, помещения, находящиеся на территории Республики Казахстан, а также объекты незавершенного строительства, находящиеся на территории Республики Казахстан, – с момента проживания</a:t>
            </a:r>
            <a:endParaRPr lang="ru-RU" dirty="0">
              <a:solidFill>
                <a:srgbClr val="6C1A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688" y="5805264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8A2100"/>
                </a:solidFill>
                <a:latin typeface="Segoe Script" pitchFamily="34" charset="0"/>
              </a:rPr>
              <a:t>Оценочная стоимость в зависимости от технических характеристик</a:t>
            </a:r>
            <a:endParaRPr lang="ru-RU" sz="1800" b="1" dirty="0">
              <a:solidFill>
                <a:srgbClr val="8A2100"/>
              </a:solidFill>
              <a:latin typeface="Segoe Script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605276"/>
              </p:ext>
            </p:extLst>
          </p:nvPr>
        </p:nvGraphicFramePr>
        <p:xfrm>
          <a:off x="603362" y="1988840"/>
          <a:ext cx="8153300" cy="30920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41675"/>
                <a:gridCol w="4511625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до 2 000 000 тенге включительно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0,05 процента от стоимости объектов налогообложения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2 000 000 тенге до 4 000 000 тенге включительно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1 000 тенге + 0,08 процента с суммы, превышающей 2 000 000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4 000 000 тенге до 6 000 000 тенге включительно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2 600 тенге + 0,1 процента с суммы, превышающей 4 000 000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6 000 000 тенге до 8 000 000 тенге включительно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4 600 тенге + 0,15 процента с суммы, превышающей 6 000 000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8 000 000 тенге до 10 000 000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7 600 тенге + 0,2 процента с суммы, превышающей 8 000 000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10 000 000 тенге до 12 000 000 тенге включительно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11 600 тенге + 0,25 процента с суммы, превышающей 10 000 000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12 000 000 тенге до 14 000 000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16 600 тенге + 0,3 процента с суммы, превышающей 12 000 000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14 000 000 тенге до 16 000 000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22 600 тенге + 0,35 процента с суммы, превышающей 14 000 000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16 000 000 тенге до 18 000 000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29 600 тенге + 0,4 процента с суммы, превышающей 16 000 000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18 000 000 тенге до 20 000 000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37 600 тенге + 0,45 процента с суммы, превышающей 18 000 000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20 000 000 тенге до 75 000 000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46 600 тенге + 0,5 процента с суммы, превышающей 20 000 000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75 000 000 тенге до 100 000 000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321 600 тенге + 0,6 процента с суммы, превышающей 75 000 000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100 000 000 тенге до 150 000 000 тенге включительно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471 600 тенге + 0,65 процента с суммы, превышающей 100 000 000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150 000 000 тенге до 350 000 000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796 600 тенге + 0,7 процента с суммы, превышающей 150 000 000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350 000 000 тенге до 450 000 000 тенге включительно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2 196 600 тенге + 0,75 процента с суммы, превышающей 350 000 000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свыше 450 000 000 тенге</a:t>
                      </a:r>
                      <a:endParaRPr lang="ru-RU" sz="9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</a:rPr>
                        <a:t>2 946 600 тенге + 2 процента с суммы, превышающей 450 000 000 тенге</a:t>
                      </a:r>
                      <a:endParaRPr lang="ru-RU" sz="9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996" marR="11996" marT="11996" marB="5998" anchor="b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5536" y="260648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Налог на имущество физических лиц, налоговая база по которым определяется в соответствии со статьей 529 настоящего Кодекса, исчисляется в зависимости от стоимости объектов налогообложения по следующим ставкам: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642910" y="2071678"/>
            <a:ext cx="2357454" cy="1571636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Segoe Script" pitchFamily="34" charset="0"/>
              </a:rPr>
              <a:t>Исчисление налога</a:t>
            </a:r>
            <a:endParaRPr lang="ru-RU" b="1" dirty="0">
              <a:solidFill>
                <a:srgbClr val="008000"/>
              </a:solidFill>
              <a:latin typeface="Segoe Script" pitchFamily="34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2000232" y="0"/>
            <a:ext cx="2714644" cy="2000264"/>
          </a:xfrm>
          <a:prstGeom prst="cloudCallou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Segoe Script" pitchFamily="34" charset="0"/>
              </a:rPr>
              <a:t>Не позднее 1 </a:t>
            </a:r>
            <a:r>
              <a:rPr lang="ru-RU" b="1" dirty="0" smtClean="0">
                <a:solidFill>
                  <a:srgbClr val="008000"/>
                </a:solidFill>
                <a:latin typeface="Segoe Script" pitchFamily="34" charset="0"/>
              </a:rPr>
              <a:t>июля налогового </a:t>
            </a:r>
            <a:r>
              <a:rPr lang="ru-RU" b="1" dirty="0" smtClean="0">
                <a:solidFill>
                  <a:srgbClr val="008000"/>
                </a:solidFill>
                <a:latin typeface="Segoe Script" pitchFamily="34" charset="0"/>
              </a:rPr>
              <a:t>периода</a:t>
            </a:r>
            <a:endParaRPr lang="ru-RU" b="1" dirty="0">
              <a:solidFill>
                <a:srgbClr val="008000"/>
              </a:solidFill>
              <a:latin typeface="Segoe Script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500694" y="3643314"/>
            <a:ext cx="2357454" cy="1500198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Segoe Script" pitchFamily="34" charset="0"/>
              </a:rPr>
              <a:t>Налоговый период</a:t>
            </a:r>
            <a:endParaRPr lang="ru-RU" b="1" dirty="0">
              <a:solidFill>
                <a:srgbClr val="008000"/>
              </a:solidFill>
              <a:latin typeface="Segoe Script" pitchFamily="34" charset="0"/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6000760" y="1500174"/>
            <a:ext cx="3143240" cy="1785950"/>
          </a:xfrm>
          <a:prstGeom prst="cloudCallou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Segoe Script" pitchFamily="34" charset="0"/>
              </a:rPr>
              <a:t>Календарный год</a:t>
            </a:r>
            <a:endParaRPr lang="ru-RU" b="1" dirty="0">
              <a:solidFill>
                <a:srgbClr val="008000"/>
              </a:solidFill>
              <a:latin typeface="Segoe Script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14282" y="5286364"/>
            <a:ext cx="1928826" cy="1571636"/>
          </a:xfrm>
          <a:prstGeom prst="ellips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8000"/>
                </a:solidFill>
                <a:latin typeface="Segoe Script" pitchFamily="34" charset="0"/>
              </a:rPr>
              <a:t>Срок уплаты</a:t>
            </a:r>
            <a:endParaRPr lang="ru-RU" b="1" dirty="0">
              <a:solidFill>
                <a:srgbClr val="008000"/>
              </a:solidFill>
              <a:latin typeface="Segoe Script" pitchFamily="34" charset="0"/>
            </a:endParaRPr>
          </a:p>
        </p:txBody>
      </p:sp>
      <p:sp>
        <p:nvSpPr>
          <p:cNvPr id="10" name="Выноска-облако 9"/>
          <p:cNvSpPr/>
          <p:nvPr/>
        </p:nvSpPr>
        <p:spPr>
          <a:xfrm>
            <a:off x="1785918" y="3929066"/>
            <a:ext cx="2071702" cy="1643074"/>
          </a:xfrm>
          <a:prstGeom prst="cloudCallou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8000"/>
                </a:solidFill>
                <a:latin typeface="Segoe Script" pitchFamily="34" charset="0"/>
              </a:rPr>
              <a:t>Не позднее 1 октября отчетного налогового периода</a:t>
            </a:r>
            <a:endParaRPr lang="ru-RU" sz="1400" b="1" dirty="0">
              <a:solidFill>
                <a:srgbClr val="008000"/>
              </a:solidFill>
              <a:latin typeface="Segoe Scrip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214</TotalTime>
  <Words>631</Words>
  <Application>Microsoft Office PowerPoint</Application>
  <PresentationFormat>Экран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Презентация PowerPoint</vt:lpstr>
      <vt:lpstr>Презентация PowerPoint</vt:lpstr>
      <vt:lpstr>Налог на имущество юридических лиц и индивидуальных предпринимателей</vt:lpstr>
      <vt:lpstr>Презентация PowerPoint</vt:lpstr>
      <vt:lpstr>Презентация PowerPoint</vt:lpstr>
      <vt:lpstr>Презентация PowerPoint</vt:lpstr>
      <vt:lpstr>Налог на имущество физических лиц</vt:lpstr>
      <vt:lpstr>Оценочная стоимость в зависимости от технических характеристик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www.MRMARKER.ru</dc:creator>
  <cp:lastModifiedBy>User</cp:lastModifiedBy>
  <cp:revision>20</cp:revision>
  <dcterms:created xsi:type="dcterms:W3CDTF">2012-12-03T06:34:48Z</dcterms:created>
  <dcterms:modified xsi:type="dcterms:W3CDTF">2020-11-06T03:13:18Z</dcterms:modified>
</cp:coreProperties>
</file>