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6" r:id="rId3"/>
    <p:sldId id="265" r:id="rId4"/>
    <p:sldId id="267" r:id="rId5"/>
    <p:sldId id="268" r:id="rId6"/>
    <p:sldId id="269" r:id="rId7"/>
    <p:sldId id="270" r:id="rId8"/>
    <p:sldId id="258" r:id="rId9"/>
    <p:sldId id="259" r:id="rId10"/>
    <p:sldId id="272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33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kumimoji="1" lang="ru-RU" altLang="ru-RU"/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kumimoji="1" lang="ru-RU" altLang="ru-RU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20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41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50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57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33" y="323"/>
                      <a:ext cx="1234" cy="2560"/>
                    </a:xfrm>
                    <a:custGeom>
                      <a:avLst/>
                      <a:gdLst>
                        <a:gd name="T0" fmla="*/ 337 w 1231"/>
                        <a:gd name="T1" fmla="*/ 283 h 2560"/>
                        <a:gd name="T2" fmla="*/ 415 w 1231"/>
                        <a:gd name="T3" fmla="*/ 115 h 2560"/>
                        <a:gd name="T4" fmla="*/ 583 w 1231"/>
                        <a:gd name="T5" fmla="*/ 7 h 2560"/>
                        <a:gd name="T6" fmla="*/ 895 w 1231"/>
                        <a:gd name="T7" fmla="*/ 61 h 2560"/>
                        <a:gd name="T8" fmla="*/ 1051 w 1231"/>
                        <a:gd name="T9" fmla="*/ 349 h 2560"/>
                        <a:gd name="T10" fmla="*/ 979 w 1231"/>
                        <a:gd name="T11" fmla="*/ 769 h 2560"/>
                        <a:gd name="T12" fmla="*/ 943 w 1231"/>
                        <a:gd name="T13" fmla="*/ 943 h 2560"/>
                        <a:gd name="T14" fmla="*/ 1105 w 1231"/>
                        <a:gd name="T15" fmla="*/ 1075 h 2560"/>
                        <a:gd name="T16" fmla="*/ 1231 w 1231"/>
                        <a:gd name="T17" fmla="*/ 1525 h 2560"/>
                        <a:gd name="T18" fmla="*/ 1123 w 1231"/>
                        <a:gd name="T19" fmla="*/ 1969 h 2560"/>
                        <a:gd name="T20" fmla="*/ 907 w 1231"/>
                        <a:gd name="T21" fmla="*/ 2077 h 2560"/>
                        <a:gd name="T22" fmla="*/ 721 w 1231"/>
                        <a:gd name="T23" fmla="*/ 2059 h 2560"/>
                        <a:gd name="T24" fmla="*/ 655 w 1231"/>
                        <a:gd name="T25" fmla="*/ 2251 h 2560"/>
                        <a:gd name="T26" fmla="*/ 529 w 1231"/>
                        <a:gd name="T27" fmla="*/ 2527 h 2560"/>
                        <a:gd name="T28" fmla="*/ 211 w 1231"/>
                        <a:gd name="T29" fmla="*/ 2509 h 2560"/>
                        <a:gd name="T30" fmla="*/ 31 w 1231"/>
                        <a:gd name="T31" fmla="*/ 2227 h 2560"/>
                        <a:gd name="T32" fmla="*/ 25 w 1231"/>
                        <a:gd name="T33" fmla="*/ 1969 h 2560"/>
                        <a:gd name="T34" fmla="*/ 145 w 1231"/>
                        <a:gd name="T35" fmla="*/ 1651 h 2560"/>
                        <a:gd name="T36" fmla="*/ 259 w 1231"/>
                        <a:gd name="T37" fmla="*/ 1513 h 2560"/>
                        <a:gd name="T38" fmla="*/ 217 w 1231"/>
                        <a:gd name="T39" fmla="*/ 1729 h 2560"/>
                        <a:gd name="T40" fmla="*/ 73 w 1231"/>
                        <a:gd name="T41" fmla="*/ 2023 h 2560"/>
                        <a:gd name="T42" fmla="*/ 169 w 1231"/>
                        <a:gd name="T43" fmla="*/ 2323 h 2560"/>
                        <a:gd name="T44" fmla="*/ 439 w 1231"/>
                        <a:gd name="T45" fmla="*/ 2431 h 2560"/>
                        <a:gd name="T46" fmla="*/ 595 w 1231"/>
                        <a:gd name="T47" fmla="*/ 2227 h 2560"/>
                        <a:gd name="T48" fmla="*/ 577 w 1231"/>
                        <a:gd name="T49" fmla="*/ 1807 h 2560"/>
                        <a:gd name="T50" fmla="*/ 493 w 1231"/>
                        <a:gd name="T51" fmla="*/ 1531 h 2560"/>
                        <a:gd name="T52" fmla="*/ 535 w 1231"/>
                        <a:gd name="T53" fmla="*/ 1459 h 2560"/>
                        <a:gd name="T54" fmla="*/ 625 w 1231"/>
                        <a:gd name="T55" fmla="*/ 1633 h 2560"/>
                        <a:gd name="T56" fmla="*/ 721 w 1231"/>
                        <a:gd name="T57" fmla="*/ 1933 h 2560"/>
                        <a:gd name="T58" fmla="*/ 967 w 1231"/>
                        <a:gd name="T59" fmla="*/ 1963 h 2560"/>
                        <a:gd name="T60" fmla="*/ 1135 w 1231"/>
                        <a:gd name="T61" fmla="*/ 1687 h 2560"/>
                        <a:gd name="T62" fmla="*/ 1117 w 1231"/>
                        <a:gd name="T63" fmla="*/ 1273 h 2560"/>
                        <a:gd name="T64" fmla="*/ 883 w 1231"/>
                        <a:gd name="T65" fmla="*/ 1057 h 2560"/>
                        <a:gd name="T66" fmla="*/ 679 w 1231"/>
                        <a:gd name="T67" fmla="*/ 1129 h 2560"/>
                        <a:gd name="T68" fmla="*/ 577 w 1231"/>
                        <a:gd name="T69" fmla="*/ 1117 h 2560"/>
                        <a:gd name="T70" fmla="*/ 619 w 1231"/>
                        <a:gd name="T71" fmla="*/ 1033 h 2560"/>
                        <a:gd name="T72" fmla="*/ 811 w 1231"/>
                        <a:gd name="T73" fmla="*/ 937 h 2560"/>
                        <a:gd name="T74" fmla="*/ 949 w 1231"/>
                        <a:gd name="T75" fmla="*/ 613 h 2560"/>
                        <a:gd name="T76" fmla="*/ 883 w 1231"/>
                        <a:gd name="T77" fmla="*/ 175 h 2560"/>
                        <a:gd name="T78" fmla="*/ 619 w 1231"/>
                        <a:gd name="T79" fmla="*/ 103 h 2560"/>
                        <a:gd name="T80" fmla="*/ 391 w 1231"/>
                        <a:gd name="T81" fmla="*/ 355 h 2560"/>
                        <a:gd name="T82" fmla="*/ 403 w 1231"/>
                        <a:gd name="T83" fmla="*/ 763 h 2560"/>
                        <a:gd name="T84" fmla="*/ 343 w 1231"/>
                        <a:gd name="T85" fmla="*/ 949 h 2560"/>
                        <a:gd name="T86" fmla="*/ 289 w 1231"/>
                        <a:gd name="T87" fmla="*/ 685 h 2560"/>
                        <a:gd name="T88" fmla="*/ 307 w 1231"/>
                        <a:gd name="T89" fmla="*/ 367 h 2560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</a:gdLst>
                      <a:ahLst/>
                      <a:cxnLst>
                        <a:cxn ang="T90">
                          <a:pos x="T0" y="T1"/>
                        </a:cxn>
                        <a:cxn ang="T91">
                          <a:pos x="T2" y="T3"/>
                        </a:cxn>
                        <a:cxn ang="T92">
                          <a:pos x="T4" y="T5"/>
                        </a:cxn>
                        <a:cxn ang="T93">
                          <a:pos x="T6" y="T7"/>
                        </a:cxn>
                        <a:cxn ang="T94">
                          <a:pos x="T8" y="T9"/>
                        </a:cxn>
                        <a:cxn ang="T95">
                          <a:pos x="T10" y="T11"/>
                        </a:cxn>
                        <a:cxn ang="T96">
                          <a:pos x="T12" y="T13"/>
                        </a:cxn>
                        <a:cxn ang="T97">
                          <a:pos x="T14" y="T15"/>
                        </a:cxn>
                        <a:cxn ang="T98">
                          <a:pos x="T16" y="T17"/>
                        </a:cxn>
                        <a:cxn ang="T99">
                          <a:pos x="T18" y="T19"/>
                        </a:cxn>
                        <a:cxn ang="T100">
                          <a:pos x="T20" y="T21"/>
                        </a:cxn>
                        <a:cxn ang="T101">
                          <a:pos x="T22" y="T23"/>
                        </a:cxn>
                        <a:cxn ang="T102">
                          <a:pos x="T24" y="T25"/>
                        </a:cxn>
                        <a:cxn ang="T103">
                          <a:pos x="T26" y="T27"/>
                        </a:cxn>
                        <a:cxn ang="T104">
                          <a:pos x="T28" y="T29"/>
                        </a:cxn>
                        <a:cxn ang="T105">
                          <a:pos x="T30" y="T31"/>
                        </a:cxn>
                        <a:cxn ang="T106">
                          <a:pos x="T32" y="T33"/>
                        </a:cxn>
                        <a:cxn ang="T107">
                          <a:pos x="T34" y="T35"/>
                        </a:cxn>
                        <a:cxn ang="T108">
                          <a:pos x="T36" y="T37"/>
                        </a:cxn>
                        <a:cxn ang="T109">
                          <a:pos x="T38" y="T39"/>
                        </a:cxn>
                        <a:cxn ang="T110">
                          <a:pos x="T40" y="T41"/>
                        </a:cxn>
                        <a:cxn ang="T111">
                          <a:pos x="T42" y="T43"/>
                        </a:cxn>
                        <a:cxn ang="T112">
                          <a:pos x="T44" y="T45"/>
                        </a:cxn>
                        <a:cxn ang="T113">
                          <a:pos x="T46" y="T47"/>
                        </a:cxn>
                        <a:cxn ang="T114">
                          <a:pos x="T48" y="T49"/>
                        </a:cxn>
                        <a:cxn ang="T115">
                          <a:pos x="T50" y="T51"/>
                        </a:cxn>
                        <a:cxn ang="T116">
                          <a:pos x="T52" y="T53"/>
                        </a:cxn>
                        <a:cxn ang="T117">
                          <a:pos x="T54" y="T55"/>
                        </a:cxn>
                        <a:cxn ang="T118">
                          <a:pos x="T56" y="T57"/>
                        </a:cxn>
                        <a:cxn ang="T119">
                          <a:pos x="T58" y="T59"/>
                        </a:cxn>
                        <a:cxn ang="T120">
                          <a:pos x="T60" y="T61"/>
                        </a:cxn>
                        <a:cxn ang="T121">
                          <a:pos x="T62" y="T63"/>
                        </a:cxn>
                        <a:cxn ang="T122">
                          <a:pos x="T64" y="T65"/>
                        </a:cxn>
                        <a:cxn ang="T123">
                          <a:pos x="T66" y="T67"/>
                        </a:cxn>
                        <a:cxn ang="T124">
                          <a:pos x="T68" y="T69"/>
                        </a:cxn>
                        <a:cxn ang="T125">
                          <a:pos x="T70" y="T71"/>
                        </a:cxn>
                        <a:cxn ang="T126">
                          <a:pos x="T72" y="T73"/>
                        </a:cxn>
                        <a:cxn ang="T127">
                          <a:pos x="T74" y="T75"/>
                        </a:cxn>
                        <a:cxn ang="T128">
                          <a:pos x="T76" y="T77"/>
                        </a:cxn>
                        <a:cxn ang="T129">
                          <a:pos x="T78" y="T79"/>
                        </a:cxn>
                        <a:cxn ang="T130">
                          <a:pos x="T80" y="T81"/>
                        </a:cxn>
                        <a:cxn ang="T131">
                          <a:pos x="T82" y="T83"/>
                        </a:cxn>
                        <a:cxn ang="T132">
                          <a:pos x="T84" y="T85"/>
                        </a:cxn>
                        <a:cxn ang="T133">
                          <a:pos x="T86" y="T87"/>
                        </a:cxn>
                        <a:cxn ang="T134">
                          <a:pos x="T88" y="T89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8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76" y="381"/>
                      <a:ext cx="865" cy="2065"/>
                    </a:xfrm>
                    <a:custGeom>
                      <a:avLst/>
                      <a:gdLst>
                        <a:gd name="T0" fmla="*/ 785 w 865"/>
                        <a:gd name="T1" fmla="*/ 530 h 2071"/>
                        <a:gd name="T2" fmla="*/ 797 w 865"/>
                        <a:gd name="T3" fmla="*/ 350 h 2071"/>
                        <a:gd name="T4" fmla="*/ 863 w 865"/>
                        <a:gd name="T5" fmla="*/ 206 h 2071"/>
                        <a:gd name="T6" fmla="*/ 809 w 865"/>
                        <a:gd name="T7" fmla="*/ 218 h 2071"/>
                        <a:gd name="T8" fmla="*/ 749 w 865"/>
                        <a:gd name="T9" fmla="*/ 218 h 2071"/>
                        <a:gd name="T10" fmla="*/ 683 w 865"/>
                        <a:gd name="T11" fmla="*/ 116 h 2071"/>
                        <a:gd name="T12" fmla="*/ 611 w 865"/>
                        <a:gd name="T13" fmla="*/ 32 h 2071"/>
                        <a:gd name="T14" fmla="*/ 509 w 865"/>
                        <a:gd name="T15" fmla="*/ 2 h 2071"/>
                        <a:gd name="T16" fmla="*/ 407 w 865"/>
                        <a:gd name="T17" fmla="*/ 20 h 2071"/>
                        <a:gd name="T18" fmla="*/ 281 w 865"/>
                        <a:gd name="T19" fmla="*/ 74 h 2071"/>
                        <a:gd name="T20" fmla="*/ 173 w 865"/>
                        <a:gd name="T21" fmla="*/ 206 h 2071"/>
                        <a:gd name="T22" fmla="*/ 119 w 865"/>
                        <a:gd name="T23" fmla="*/ 404 h 2071"/>
                        <a:gd name="T24" fmla="*/ 131 w 865"/>
                        <a:gd name="T25" fmla="*/ 590 h 2071"/>
                        <a:gd name="T26" fmla="*/ 173 w 865"/>
                        <a:gd name="T27" fmla="*/ 782 h 2071"/>
                        <a:gd name="T28" fmla="*/ 197 w 865"/>
                        <a:gd name="T29" fmla="*/ 884 h 2071"/>
                        <a:gd name="T30" fmla="*/ 167 w 865"/>
                        <a:gd name="T31" fmla="*/ 986 h 2071"/>
                        <a:gd name="T32" fmla="*/ 65 w 865"/>
                        <a:gd name="T33" fmla="*/ 1124 h 2071"/>
                        <a:gd name="T34" fmla="*/ 17 w 865"/>
                        <a:gd name="T35" fmla="*/ 1298 h 2071"/>
                        <a:gd name="T36" fmla="*/ 5 w 865"/>
                        <a:gd name="T37" fmla="*/ 1550 h 2071"/>
                        <a:gd name="T38" fmla="*/ 47 w 865"/>
                        <a:gd name="T39" fmla="*/ 1748 h 2071"/>
                        <a:gd name="T40" fmla="*/ 131 w 865"/>
                        <a:gd name="T41" fmla="*/ 1898 h 2071"/>
                        <a:gd name="T42" fmla="*/ 299 w 865"/>
                        <a:gd name="T43" fmla="*/ 1988 h 2071"/>
                        <a:gd name="T44" fmla="*/ 425 w 865"/>
                        <a:gd name="T45" fmla="*/ 1982 h 2071"/>
                        <a:gd name="T46" fmla="*/ 467 w 865"/>
                        <a:gd name="T47" fmla="*/ 1994 h 2071"/>
                        <a:gd name="T48" fmla="*/ 497 w 865"/>
                        <a:gd name="T49" fmla="*/ 2066 h 2071"/>
                        <a:gd name="T50" fmla="*/ 497 w 865"/>
                        <a:gd name="T51" fmla="*/ 1964 h 2071"/>
                        <a:gd name="T52" fmla="*/ 557 w 865"/>
                        <a:gd name="T53" fmla="*/ 1778 h 2071"/>
                        <a:gd name="T54" fmla="*/ 617 w 865"/>
                        <a:gd name="T55" fmla="*/ 1658 h 2071"/>
                        <a:gd name="T56" fmla="*/ 581 w 865"/>
                        <a:gd name="T57" fmla="*/ 1700 h 2071"/>
                        <a:gd name="T58" fmla="*/ 515 w 865"/>
                        <a:gd name="T59" fmla="*/ 1820 h 2071"/>
                        <a:gd name="T60" fmla="*/ 407 w 865"/>
                        <a:gd name="T61" fmla="*/ 1904 h 2071"/>
                        <a:gd name="T62" fmla="*/ 269 w 865"/>
                        <a:gd name="T63" fmla="*/ 1898 h 2071"/>
                        <a:gd name="T64" fmla="*/ 179 w 865"/>
                        <a:gd name="T65" fmla="*/ 1814 h 2071"/>
                        <a:gd name="T66" fmla="*/ 113 w 865"/>
                        <a:gd name="T67" fmla="*/ 1640 h 2071"/>
                        <a:gd name="T68" fmla="*/ 107 w 865"/>
                        <a:gd name="T69" fmla="*/ 1394 h 2071"/>
                        <a:gd name="T70" fmla="*/ 137 w 865"/>
                        <a:gd name="T71" fmla="*/ 1190 h 2071"/>
                        <a:gd name="T72" fmla="*/ 203 w 865"/>
                        <a:gd name="T73" fmla="*/ 1070 h 2071"/>
                        <a:gd name="T74" fmla="*/ 323 w 865"/>
                        <a:gd name="T75" fmla="*/ 1022 h 2071"/>
                        <a:gd name="T76" fmla="*/ 509 w 865"/>
                        <a:gd name="T77" fmla="*/ 1076 h 2071"/>
                        <a:gd name="T78" fmla="*/ 611 w 865"/>
                        <a:gd name="T79" fmla="*/ 1124 h 2071"/>
                        <a:gd name="T80" fmla="*/ 665 w 865"/>
                        <a:gd name="T81" fmla="*/ 1100 h 2071"/>
                        <a:gd name="T82" fmla="*/ 659 w 865"/>
                        <a:gd name="T83" fmla="*/ 1046 h 2071"/>
                        <a:gd name="T84" fmla="*/ 611 w 865"/>
                        <a:gd name="T85" fmla="*/ 1004 h 2071"/>
                        <a:gd name="T86" fmla="*/ 497 w 865"/>
                        <a:gd name="T87" fmla="*/ 980 h 2071"/>
                        <a:gd name="T88" fmla="*/ 323 w 865"/>
                        <a:gd name="T89" fmla="*/ 896 h 2071"/>
                        <a:gd name="T90" fmla="*/ 233 w 865"/>
                        <a:gd name="T91" fmla="*/ 680 h 2071"/>
                        <a:gd name="T92" fmla="*/ 209 w 865"/>
                        <a:gd name="T93" fmla="*/ 416 h 2071"/>
                        <a:gd name="T94" fmla="*/ 317 w 865"/>
                        <a:gd name="T95" fmla="*/ 170 h 2071"/>
                        <a:gd name="T96" fmla="*/ 485 w 865"/>
                        <a:gd name="T97" fmla="*/ 110 h 2071"/>
                        <a:gd name="T98" fmla="*/ 617 w 865"/>
                        <a:gd name="T99" fmla="*/ 164 h 2071"/>
                        <a:gd name="T100" fmla="*/ 707 w 865"/>
                        <a:gd name="T101" fmla="*/ 290 h 2071"/>
                        <a:gd name="T102" fmla="*/ 737 w 865"/>
                        <a:gd name="T103" fmla="*/ 428 h 2071"/>
                        <a:gd name="T104" fmla="*/ 773 w 865"/>
                        <a:gd name="T105" fmla="*/ 602 h 2071"/>
                        <a:gd name="T106" fmla="*/ 809 w 865"/>
                        <a:gd name="T107" fmla="*/ 584 h 2071"/>
                        <a:gd name="T108" fmla="*/ 785 w 865"/>
                        <a:gd name="T109" fmla="*/ 530 h 2071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1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96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eaLnBrk="1" hangingPunct="1"/>
                    <a:endParaRPr lang="ru-RU" altLang="ru-RU"/>
                  </a:p>
                </p:txBody>
              </p:sp>
              <p:sp>
                <p:nvSpPr>
                  <p:cNvPr id="52" name="Freeform 13"/>
                  <p:cNvSpPr>
                    <a:spLocks/>
                  </p:cNvSpPr>
                  <p:nvPr/>
                </p:nvSpPr>
                <p:spPr bwMode="auto">
                  <a:xfrm>
                    <a:off x="2619" y="745"/>
                    <a:ext cx="262" cy="524"/>
                  </a:xfrm>
                  <a:custGeom>
                    <a:avLst/>
                    <a:gdLst>
                      <a:gd name="T0" fmla="*/ 3 w 266"/>
                      <a:gd name="T1" fmla="*/ 483 h 521"/>
                      <a:gd name="T2" fmla="*/ 27 w 266"/>
                      <a:gd name="T3" fmla="*/ 273 h 521"/>
                      <a:gd name="T4" fmla="*/ 111 w 266"/>
                      <a:gd name="T5" fmla="*/ 45 h 521"/>
                      <a:gd name="T6" fmla="*/ 183 w 266"/>
                      <a:gd name="T7" fmla="*/ 3 h 521"/>
                      <a:gd name="T8" fmla="*/ 237 w 266"/>
                      <a:gd name="T9" fmla="*/ 39 h 521"/>
                      <a:gd name="T10" fmla="*/ 261 w 266"/>
                      <a:gd name="T11" fmla="*/ 129 h 521"/>
                      <a:gd name="T12" fmla="*/ 207 w 266"/>
                      <a:gd name="T13" fmla="*/ 273 h 521"/>
                      <a:gd name="T14" fmla="*/ 105 w 266"/>
                      <a:gd name="T15" fmla="*/ 477 h 521"/>
                      <a:gd name="T16" fmla="*/ 45 w 266"/>
                      <a:gd name="T17" fmla="*/ 501 h 521"/>
                      <a:gd name="T18" fmla="*/ 3 w 266"/>
                      <a:gd name="T19" fmla="*/ 483 h 52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3" name="Freeform 14"/>
                  <p:cNvSpPr>
                    <a:spLocks/>
                  </p:cNvSpPr>
                  <p:nvPr/>
                </p:nvSpPr>
                <p:spPr bwMode="auto">
                  <a:xfrm>
                    <a:off x="2687" y="1588"/>
                    <a:ext cx="398" cy="349"/>
                  </a:xfrm>
                  <a:custGeom>
                    <a:avLst/>
                    <a:gdLst>
                      <a:gd name="T0" fmla="*/ 100 w 392"/>
                      <a:gd name="T1" fmla="*/ 201 h 340"/>
                      <a:gd name="T2" fmla="*/ 16 w 392"/>
                      <a:gd name="T3" fmla="*/ 87 h 340"/>
                      <a:gd name="T4" fmla="*/ 4 w 392"/>
                      <a:gd name="T5" fmla="*/ 45 h 340"/>
                      <a:gd name="T6" fmla="*/ 28 w 392"/>
                      <a:gd name="T7" fmla="*/ 3 h 340"/>
                      <a:gd name="T8" fmla="*/ 130 w 392"/>
                      <a:gd name="T9" fmla="*/ 27 h 340"/>
                      <a:gd name="T10" fmla="*/ 250 w 392"/>
                      <a:gd name="T11" fmla="*/ 75 h 340"/>
                      <a:gd name="T12" fmla="*/ 364 w 392"/>
                      <a:gd name="T13" fmla="*/ 159 h 340"/>
                      <a:gd name="T14" fmla="*/ 388 w 392"/>
                      <a:gd name="T15" fmla="*/ 273 h 340"/>
                      <a:gd name="T16" fmla="*/ 340 w 392"/>
                      <a:gd name="T17" fmla="*/ 333 h 340"/>
                      <a:gd name="T18" fmla="*/ 244 w 392"/>
                      <a:gd name="T19" fmla="*/ 315 h 340"/>
                      <a:gd name="T20" fmla="*/ 100 w 392"/>
                      <a:gd name="T21" fmla="*/ 201 h 34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4" name="Freeform 15"/>
                  <p:cNvSpPr>
                    <a:spLocks/>
                  </p:cNvSpPr>
                  <p:nvPr/>
                </p:nvSpPr>
                <p:spPr bwMode="auto">
                  <a:xfrm>
                    <a:off x="2434" y="1923"/>
                    <a:ext cx="146" cy="567"/>
                  </a:xfrm>
                  <a:custGeom>
                    <a:avLst/>
                    <a:gdLst>
                      <a:gd name="T0" fmla="*/ 18 w 151"/>
                      <a:gd name="T1" fmla="*/ 165 h 558"/>
                      <a:gd name="T2" fmla="*/ 42 w 151"/>
                      <a:gd name="T3" fmla="*/ 39 h 558"/>
                      <a:gd name="T4" fmla="*/ 66 w 151"/>
                      <a:gd name="T5" fmla="*/ 3 h 558"/>
                      <a:gd name="T6" fmla="*/ 108 w 151"/>
                      <a:gd name="T7" fmla="*/ 27 h 558"/>
                      <a:gd name="T8" fmla="*/ 138 w 151"/>
                      <a:gd name="T9" fmla="*/ 165 h 558"/>
                      <a:gd name="T10" fmla="*/ 144 w 151"/>
                      <a:gd name="T11" fmla="*/ 423 h 558"/>
                      <a:gd name="T12" fmla="*/ 96 w 151"/>
                      <a:gd name="T13" fmla="*/ 543 h 558"/>
                      <a:gd name="T14" fmla="*/ 24 w 151"/>
                      <a:gd name="T15" fmla="*/ 513 h 558"/>
                      <a:gd name="T16" fmla="*/ 0 w 151"/>
                      <a:gd name="T17" fmla="*/ 315 h 558"/>
                      <a:gd name="T18" fmla="*/ 18 w 151"/>
                      <a:gd name="T19" fmla="*/ 165 h 55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5" name="Freeform 16"/>
                  <p:cNvSpPr>
                    <a:spLocks/>
                  </p:cNvSpPr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>
                      <a:gd name="T0" fmla="*/ 175 w 392"/>
                      <a:gd name="T1" fmla="*/ 61 h 253"/>
                      <a:gd name="T2" fmla="*/ 307 w 392"/>
                      <a:gd name="T3" fmla="*/ 19 h 253"/>
                      <a:gd name="T4" fmla="*/ 367 w 392"/>
                      <a:gd name="T5" fmla="*/ 7 h 253"/>
                      <a:gd name="T6" fmla="*/ 385 w 392"/>
                      <a:gd name="T7" fmla="*/ 61 h 253"/>
                      <a:gd name="T8" fmla="*/ 325 w 392"/>
                      <a:gd name="T9" fmla="*/ 133 h 253"/>
                      <a:gd name="T10" fmla="*/ 193 w 392"/>
                      <a:gd name="T11" fmla="*/ 223 h 253"/>
                      <a:gd name="T12" fmla="*/ 37 w 392"/>
                      <a:gd name="T13" fmla="*/ 247 h 253"/>
                      <a:gd name="T14" fmla="*/ 1 w 392"/>
                      <a:gd name="T15" fmla="*/ 187 h 253"/>
                      <a:gd name="T16" fmla="*/ 43 w 392"/>
                      <a:gd name="T17" fmla="*/ 115 h 253"/>
                      <a:gd name="T18" fmla="*/ 175 w 392"/>
                      <a:gd name="T19" fmla="*/ 61 h 25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6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4"/>
                    <a:ext cx="233" cy="378"/>
                  </a:xfrm>
                  <a:custGeom>
                    <a:avLst/>
                    <a:gdLst>
                      <a:gd name="T0" fmla="*/ 78 w 238"/>
                      <a:gd name="T1" fmla="*/ 270 h 386"/>
                      <a:gd name="T2" fmla="*/ 24 w 238"/>
                      <a:gd name="T3" fmla="*/ 192 h 386"/>
                      <a:gd name="T4" fmla="*/ 0 w 238"/>
                      <a:gd name="T5" fmla="*/ 96 h 386"/>
                      <a:gd name="T6" fmla="*/ 24 w 238"/>
                      <a:gd name="T7" fmla="*/ 12 h 386"/>
                      <a:gd name="T8" fmla="*/ 120 w 238"/>
                      <a:gd name="T9" fmla="*/ 24 h 386"/>
                      <a:gd name="T10" fmla="*/ 180 w 238"/>
                      <a:gd name="T11" fmla="*/ 132 h 386"/>
                      <a:gd name="T12" fmla="*/ 234 w 238"/>
                      <a:gd name="T13" fmla="*/ 306 h 386"/>
                      <a:gd name="T14" fmla="*/ 204 w 238"/>
                      <a:gd name="T15" fmla="*/ 378 h 386"/>
                      <a:gd name="T16" fmla="*/ 168 w 238"/>
                      <a:gd name="T17" fmla="*/ 354 h 386"/>
                      <a:gd name="T18" fmla="*/ 78 w 238"/>
                      <a:gd name="T19" fmla="*/ 270 h 38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pic>
              <p:nvPicPr>
                <p:cNvPr id="42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3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4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5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6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7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8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9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21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22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3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4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5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6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7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8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9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0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1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2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3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4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5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6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7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8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9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0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9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>
                <a:gd name="T0" fmla="*/ 372 w 750"/>
                <a:gd name="T1" fmla="*/ 154 h 1222"/>
                <a:gd name="T2" fmla="*/ 378 w 750"/>
                <a:gd name="T3" fmla="*/ 412 h 1222"/>
                <a:gd name="T4" fmla="*/ 312 w 750"/>
                <a:gd name="T5" fmla="*/ 724 h 1222"/>
                <a:gd name="T6" fmla="*/ 138 w 750"/>
                <a:gd name="T7" fmla="*/ 928 h 1222"/>
                <a:gd name="T8" fmla="*/ 0 w 750"/>
                <a:gd name="T9" fmla="*/ 976 h 1222"/>
                <a:gd name="T10" fmla="*/ 0 w 750"/>
                <a:gd name="T11" fmla="*/ 1222 h 1222"/>
                <a:gd name="T12" fmla="*/ 750 w 750"/>
                <a:gd name="T13" fmla="*/ 1222 h 1222"/>
                <a:gd name="T14" fmla="*/ 750 w 750"/>
                <a:gd name="T15" fmla="*/ 178 h 1222"/>
                <a:gd name="T16" fmla="*/ 372 w 750"/>
                <a:gd name="T17" fmla="*/ 154 h 12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>
                <a:gd name="T0" fmla="*/ 486 w 617"/>
                <a:gd name="T1" fmla="*/ 3 h 1376"/>
                <a:gd name="T2" fmla="*/ 402 w 617"/>
                <a:gd name="T3" fmla="*/ 381 h 1376"/>
                <a:gd name="T4" fmla="*/ 216 w 617"/>
                <a:gd name="T5" fmla="*/ 777 h 1376"/>
                <a:gd name="T6" fmla="*/ 0 w 617"/>
                <a:gd name="T7" fmla="*/ 1119 h 1376"/>
                <a:gd name="T8" fmla="*/ 102 w 617"/>
                <a:gd name="T9" fmla="*/ 1101 h 1376"/>
                <a:gd name="T10" fmla="*/ 282 w 617"/>
                <a:gd name="T11" fmla="*/ 1119 h 1376"/>
                <a:gd name="T12" fmla="*/ 378 w 617"/>
                <a:gd name="T13" fmla="*/ 1185 h 1376"/>
                <a:gd name="T14" fmla="*/ 432 w 617"/>
                <a:gd name="T15" fmla="*/ 1269 h 1376"/>
                <a:gd name="T16" fmla="*/ 444 w 617"/>
                <a:gd name="T17" fmla="*/ 1365 h 1376"/>
                <a:gd name="T18" fmla="*/ 498 w 617"/>
                <a:gd name="T19" fmla="*/ 1203 h 1376"/>
                <a:gd name="T20" fmla="*/ 564 w 617"/>
                <a:gd name="T21" fmla="*/ 825 h 1376"/>
                <a:gd name="T22" fmla="*/ 606 w 617"/>
                <a:gd name="T23" fmla="*/ 363 h 1376"/>
                <a:gd name="T24" fmla="*/ 486 w 617"/>
                <a:gd name="T25" fmla="*/ 3 h 137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>
                <a:gd name="T0" fmla="*/ 42 w 576"/>
                <a:gd name="T1" fmla="*/ 61 h 3180"/>
                <a:gd name="T2" fmla="*/ 156 w 576"/>
                <a:gd name="T3" fmla="*/ 517 h 3180"/>
                <a:gd name="T4" fmla="*/ 288 w 576"/>
                <a:gd name="T5" fmla="*/ 991 h 3180"/>
                <a:gd name="T6" fmla="*/ 414 w 576"/>
                <a:gd name="T7" fmla="*/ 1435 h 3180"/>
                <a:gd name="T8" fmla="*/ 576 w 576"/>
                <a:gd name="T9" fmla="*/ 1807 h 3180"/>
                <a:gd name="T10" fmla="*/ 576 w 576"/>
                <a:gd name="T11" fmla="*/ 3055 h 3180"/>
                <a:gd name="T12" fmla="*/ 414 w 576"/>
                <a:gd name="T13" fmla="*/ 2557 h 3180"/>
                <a:gd name="T14" fmla="*/ 252 w 576"/>
                <a:gd name="T15" fmla="*/ 1765 h 3180"/>
                <a:gd name="T16" fmla="*/ 126 w 576"/>
                <a:gd name="T17" fmla="*/ 961 h 3180"/>
                <a:gd name="T18" fmla="*/ 12 w 576"/>
                <a:gd name="T19" fmla="*/ 151 h 3180"/>
                <a:gd name="T20" fmla="*/ 42 w 576"/>
                <a:gd name="T21" fmla="*/ 61 h 318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>
                <a:gd name="T0" fmla="*/ 69 w 573"/>
                <a:gd name="T1" fmla="*/ 63 h 1935"/>
                <a:gd name="T2" fmla="*/ 207 w 573"/>
                <a:gd name="T3" fmla="*/ 549 h 1935"/>
                <a:gd name="T4" fmla="*/ 381 w 573"/>
                <a:gd name="T5" fmla="*/ 1101 h 1935"/>
                <a:gd name="T6" fmla="*/ 573 w 573"/>
                <a:gd name="T7" fmla="*/ 1575 h 1935"/>
                <a:gd name="T8" fmla="*/ 573 w 573"/>
                <a:gd name="T9" fmla="*/ 1935 h 1935"/>
                <a:gd name="T10" fmla="*/ 321 w 573"/>
                <a:gd name="T11" fmla="*/ 1449 h 1935"/>
                <a:gd name="T12" fmla="*/ 147 w 573"/>
                <a:gd name="T13" fmla="*/ 699 h 1935"/>
                <a:gd name="T14" fmla="*/ 15 w 573"/>
                <a:gd name="T15" fmla="*/ 171 h 1935"/>
                <a:gd name="T16" fmla="*/ 69 w 573"/>
                <a:gd name="T17" fmla="*/ 63 h 19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>
                <a:gd name="T0" fmla="*/ 0 w 363"/>
                <a:gd name="T1" fmla="*/ 2094 h 2112"/>
                <a:gd name="T2" fmla="*/ 66 w 363"/>
                <a:gd name="T3" fmla="*/ 1992 h 2112"/>
                <a:gd name="T4" fmla="*/ 150 w 363"/>
                <a:gd name="T5" fmla="*/ 1464 h 2112"/>
                <a:gd name="T6" fmla="*/ 234 w 363"/>
                <a:gd name="T7" fmla="*/ 678 h 2112"/>
                <a:gd name="T8" fmla="*/ 324 w 363"/>
                <a:gd name="T9" fmla="*/ 0 h 2112"/>
                <a:gd name="T10" fmla="*/ 0 w 363"/>
                <a:gd name="T11" fmla="*/ 0 h 2112"/>
                <a:gd name="T12" fmla="*/ 0 w 363"/>
                <a:gd name="T13" fmla="*/ 2094 h 21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kumimoji="1" lang="ru-RU" altLang="ru-RU"/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T0" fmla="*/ 4259 w 21600"/>
                <a:gd name="T1" fmla="*/ 71 h 21600"/>
                <a:gd name="T2" fmla="*/ 2160 w 21600"/>
                <a:gd name="T3" fmla="*/ 142 h 21600"/>
                <a:gd name="T4" fmla="*/ 61 w 21600"/>
                <a:gd name="T5" fmla="*/ 71 h 21600"/>
                <a:gd name="T6" fmla="*/ 216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05 w 21600"/>
                <a:gd name="T13" fmla="*/ 2130 h 21600"/>
                <a:gd name="T14" fmla="*/ 19495 w 21600"/>
                <a:gd name="T15" fmla="*/ 1947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endParaRPr lang="ru-RU"/>
            </a:p>
          </p:txBody>
        </p:sp>
      </p:grpSp>
      <p:sp>
        <p:nvSpPr>
          <p:cNvPr id="116793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70013"/>
            <a:ext cx="6965950" cy="20574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16794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27200" y="3886200"/>
            <a:ext cx="5640388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9" name="Rectangle 5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7F01FFC-2196-4B52-9A1A-B5A79BD8EC09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60" name="Rectangle 6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1" name="Rectangle 6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B7814C-F863-4F44-8CE4-D1FDFFFF9E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974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F01FFC-2196-4B52-9A1A-B5A79BD8EC09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B7814C-F863-4F44-8CE4-D1FDFFFF9E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790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827713" y="227013"/>
            <a:ext cx="1868487" cy="5868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9075" y="227013"/>
            <a:ext cx="5456238" cy="5868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F01FFC-2196-4B52-9A1A-B5A79BD8EC09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B7814C-F863-4F44-8CE4-D1FDFFFF9E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66042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4E41AA-D258-4B58-B9D6-BA63DAF073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842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F01FFC-2196-4B52-9A1A-B5A79BD8EC09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B7814C-F863-4F44-8CE4-D1FDFFFF9E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638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F01FFC-2196-4B52-9A1A-B5A79BD8EC09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B7814C-F863-4F44-8CE4-D1FDFFFF9E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900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F01FFC-2196-4B52-9A1A-B5A79BD8EC09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B7814C-F863-4F44-8CE4-D1FDFFFF9E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957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F01FFC-2196-4B52-9A1A-B5A79BD8EC09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8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B7814C-F863-4F44-8CE4-D1FDFFFF9E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5236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F01FFC-2196-4B52-9A1A-B5A79BD8EC09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4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B7814C-F863-4F44-8CE4-D1FDFFFF9E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3785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F01FFC-2196-4B52-9A1A-B5A79BD8EC09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3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B7814C-F863-4F44-8CE4-D1FDFFFF9E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166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F01FFC-2196-4B52-9A1A-B5A79BD8EC09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B7814C-F863-4F44-8CE4-D1FDFFFF9E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031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F01FFC-2196-4B52-9A1A-B5A79BD8EC09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B7814C-F863-4F44-8CE4-D1FDFFFF9E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6931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kumimoji="1" lang="ru-RU" altLang="ru-RU"/>
            </a:p>
          </p:txBody>
        </p:sp>
        <p:sp>
          <p:nvSpPr>
            <p:cNvPr id="1033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kumimoji="1" lang="ru-RU" altLang="ru-RU"/>
            </a:p>
          </p:txBody>
        </p:sp>
        <p:sp>
          <p:nvSpPr>
            <p:cNvPr id="115717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1047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1068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1077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1084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33" y="323"/>
                      <a:ext cx="1234" cy="2560"/>
                    </a:xfrm>
                    <a:custGeom>
                      <a:avLst/>
                      <a:gdLst>
                        <a:gd name="T0" fmla="*/ 337 w 1231"/>
                        <a:gd name="T1" fmla="*/ 283 h 2560"/>
                        <a:gd name="T2" fmla="*/ 415 w 1231"/>
                        <a:gd name="T3" fmla="*/ 115 h 2560"/>
                        <a:gd name="T4" fmla="*/ 583 w 1231"/>
                        <a:gd name="T5" fmla="*/ 7 h 2560"/>
                        <a:gd name="T6" fmla="*/ 895 w 1231"/>
                        <a:gd name="T7" fmla="*/ 61 h 2560"/>
                        <a:gd name="T8" fmla="*/ 1051 w 1231"/>
                        <a:gd name="T9" fmla="*/ 349 h 2560"/>
                        <a:gd name="T10" fmla="*/ 979 w 1231"/>
                        <a:gd name="T11" fmla="*/ 769 h 2560"/>
                        <a:gd name="T12" fmla="*/ 943 w 1231"/>
                        <a:gd name="T13" fmla="*/ 943 h 2560"/>
                        <a:gd name="T14" fmla="*/ 1105 w 1231"/>
                        <a:gd name="T15" fmla="*/ 1075 h 2560"/>
                        <a:gd name="T16" fmla="*/ 1231 w 1231"/>
                        <a:gd name="T17" fmla="*/ 1525 h 2560"/>
                        <a:gd name="T18" fmla="*/ 1123 w 1231"/>
                        <a:gd name="T19" fmla="*/ 1969 h 2560"/>
                        <a:gd name="T20" fmla="*/ 907 w 1231"/>
                        <a:gd name="T21" fmla="*/ 2077 h 2560"/>
                        <a:gd name="T22" fmla="*/ 721 w 1231"/>
                        <a:gd name="T23" fmla="*/ 2059 h 2560"/>
                        <a:gd name="T24" fmla="*/ 655 w 1231"/>
                        <a:gd name="T25" fmla="*/ 2251 h 2560"/>
                        <a:gd name="T26" fmla="*/ 529 w 1231"/>
                        <a:gd name="T27" fmla="*/ 2527 h 2560"/>
                        <a:gd name="T28" fmla="*/ 211 w 1231"/>
                        <a:gd name="T29" fmla="*/ 2509 h 2560"/>
                        <a:gd name="T30" fmla="*/ 31 w 1231"/>
                        <a:gd name="T31" fmla="*/ 2227 h 2560"/>
                        <a:gd name="T32" fmla="*/ 25 w 1231"/>
                        <a:gd name="T33" fmla="*/ 1969 h 2560"/>
                        <a:gd name="T34" fmla="*/ 145 w 1231"/>
                        <a:gd name="T35" fmla="*/ 1651 h 2560"/>
                        <a:gd name="T36" fmla="*/ 259 w 1231"/>
                        <a:gd name="T37" fmla="*/ 1513 h 2560"/>
                        <a:gd name="T38" fmla="*/ 217 w 1231"/>
                        <a:gd name="T39" fmla="*/ 1729 h 2560"/>
                        <a:gd name="T40" fmla="*/ 73 w 1231"/>
                        <a:gd name="T41" fmla="*/ 2023 h 2560"/>
                        <a:gd name="T42" fmla="*/ 169 w 1231"/>
                        <a:gd name="T43" fmla="*/ 2323 h 2560"/>
                        <a:gd name="T44" fmla="*/ 439 w 1231"/>
                        <a:gd name="T45" fmla="*/ 2431 h 2560"/>
                        <a:gd name="T46" fmla="*/ 595 w 1231"/>
                        <a:gd name="T47" fmla="*/ 2227 h 2560"/>
                        <a:gd name="T48" fmla="*/ 577 w 1231"/>
                        <a:gd name="T49" fmla="*/ 1807 h 2560"/>
                        <a:gd name="T50" fmla="*/ 493 w 1231"/>
                        <a:gd name="T51" fmla="*/ 1531 h 2560"/>
                        <a:gd name="T52" fmla="*/ 535 w 1231"/>
                        <a:gd name="T53" fmla="*/ 1459 h 2560"/>
                        <a:gd name="T54" fmla="*/ 625 w 1231"/>
                        <a:gd name="T55" fmla="*/ 1633 h 2560"/>
                        <a:gd name="T56" fmla="*/ 721 w 1231"/>
                        <a:gd name="T57" fmla="*/ 1933 h 2560"/>
                        <a:gd name="T58" fmla="*/ 967 w 1231"/>
                        <a:gd name="T59" fmla="*/ 1963 h 2560"/>
                        <a:gd name="T60" fmla="*/ 1135 w 1231"/>
                        <a:gd name="T61" fmla="*/ 1687 h 2560"/>
                        <a:gd name="T62" fmla="*/ 1117 w 1231"/>
                        <a:gd name="T63" fmla="*/ 1273 h 2560"/>
                        <a:gd name="T64" fmla="*/ 883 w 1231"/>
                        <a:gd name="T65" fmla="*/ 1057 h 2560"/>
                        <a:gd name="T66" fmla="*/ 679 w 1231"/>
                        <a:gd name="T67" fmla="*/ 1129 h 2560"/>
                        <a:gd name="T68" fmla="*/ 577 w 1231"/>
                        <a:gd name="T69" fmla="*/ 1117 h 2560"/>
                        <a:gd name="T70" fmla="*/ 619 w 1231"/>
                        <a:gd name="T71" fmla="*/ 1033 h 2560"/>
                        <a:gd name="T72" fmla="*/ 811 w 1231"/>
                        <a:gd name="T73" fmla="*/ 937 h 2560"/>
                        <a:gd name="T74" fmla="*/ 949 w 1231"/>
                        <a:gd name="T75" fmla="*/ 613 h 2560"/>
                        <a:gd name="T76" fmla="*/ 883 w 1231"/>
                        <a:gd name="T77" fmla="*/ 175 h 2560"/>
                        <a:gd name="T78" fmla="*/ 619 w 1231"/>
                        <a:gd name="T79" fmla="*/ 103 h 2560"/>
                        <a:gd name="T80" fmla="*/ 391 w 1231"/>
                        <a:gd name="T81" fmla="*/ 355 h 2560"/>
                        <a:gd name="T82" fmla="*/ 403 w 1231"/>
                        <a:gd name="T83" fmla="*/ 763 h 2560"/>
                        <a:gd name="T84" fmla="*/ 343 w 1231"/>
                        <a:gd name="T85" fmla="*/ 949 h 2560"/>
                        <a:gd name="T86" fmla="*/ 289 w 1231"/>
                        <a:gd name="T87" fmla="*/ 685 h 2560"/>
                        <a:gd name="T88" fmla="*/ 307 w 1231"/>
                        <a:gd name="T89" fmla="*/ 367 h 2560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</a:gdLst>
                      <a:ahLst/>
                      <a:cxnLst>
                        <a:cxn ang="T90">
                          <a:pos x="T0" y="T1"/>
                        </a:cxn>
                        <a:cxn ang="T91">
                          <a:pos x="T2" y="T3"/>
                        </a:cxn>
                        <a:cxn ang="T92">
                          <a:pos x="T4" y="T5"/>
                        </a:cxn>
                        <a:cxn ang="T93">
                          <a:pos x="T6" y="T7"/>
                        </a:cxn>
                        <a:cxn ang="T94">
                          <a:pos x="T8" y="T9"/>
                        </a:cxn>
                        <a:cxn ang="T95">
                          <a:pos x="T10" y="T11"/>
                        </a:cxn>
                        <a:cxn ang="T96">
                          <a:pos x="T12" y="T13"/>
                        </a:cxn>
                        <a:cxn ang="T97">
                          <a:pos x="T14" y="T15"/>
                        </a:cxn>
                        <a:cxn ang="T98">
                          <a:pos x="T16" y="T17"/>
                        </a:cxn>
                        <a:cxn ang="T99">
                          <a:pos x="T18" y="T19"/>
                        </a:cxn>
                        <a:cxn ang="T100">
                          <a:pos x="T20" y="T21"/>
                        </a:cxn>
                        <a:cxn ang="T101">
                          <a:pos x="T22" y="T23"/>
                        </a:cxn>
                        <a:cxn ang="T102">
                          <a:pos x="T24" y="T25"/>
                        </a:cxn>
                        <a:cxn ang="T103">
                          <a:pos x="T26" y="T27"/>
                        </a:cxn>
                        <a:cxn ang="T104">
                          <a:pos x="T28" y="T29"/>
                        </a:cxn>
                        <a:cxn ang="T105">
                          <a:pos x="T30" y="T31"/>
                        </a:cxn>
                        <a:cxn ang="T106">
                          <a:pos x="T32" y="T33"/>
                        </a:cxn>
                        <a:cxn ang="T107">
                          <a:pos x="T34" y="T35"/>
                        </a:cxn>
                        <a:cxn ang="T108">
                          <a:pos x="T36" y="T37"/>
                        </a:cxn>
                        <a:cxn ang="T109">
                          <a:pos x="T38" y="T39"/>
                        </a:cxn>
                        <a:cxn ang="T110">
                          <a:pos x="T40" y="T41"/>
                        </a:cxn>
                        <a:cxn ang="T111">
                          <a:pos x="T42" y="T43"/>
                        </a:cxn>
                        <a:cxn ang="T112">
                          <a:pos x="T44" y="T45"/>
                        </a:cxn>
                        <a:cxn ang="T113">
                          <a:pos x="T46" y="T47"/>
                        </a:cxn>
                        <a:cxn ang="T114">
                          <a:pos x="T48" y="T49"/>
                        </a:cxn>
                        <a:cxn ang="T115">
                          <a:pos x="T50" y="T51"/>
                        </a:cxn>
                        <a:cxn ang="T116">
                          <a:pos x="T52" y="T53"/>
                        </a:cxn>
                        <a:cxn ang="T117">
                          <a:pos x="T54" y="T55"/>
                        </a:cxn>
                        <a:cxn ang="T118">
                          <a:pos x="T56" y="T57"/>
                        </a:cxn>
                        <a:cxn ang="T119">
                          <a:pos x="T58" y="T59"/>
                        </a:cxn>
                        <a:cxn ang="T120">
                          <a:pos x="T60" y="T61"/>
                        </a:cxn>
                        <a:cxn ang="T121">
                          <a:pos x="T62" y="T63"/>
                        </a:cxn>
                        <a:cxn ang="T122">
                          <a:pos x="T64" y="T65"/>
                        </a:cxn>
                        <a:cxn ang="T123">
                          <a:pos x="T66" y="T67"/>
                        </a:cxn>
                        <a:cxn ang="T124">
                          <a:pos x="T68" y="T69"/>
                        </a:cxn>
                        <a:cxn ang="T125">
                          <a:pos x="T70" y="T71"/>
                        </a:cxn>
                        <a:cxn ang="T126">
                          <a:pos x="T72" y="T73"/>
                        </a:cxn>
                        <a:cxn ang="T127">
                          <a:pos x="T74" y="T75"/>
                        </a:cxn>
                        <a:cxn ang="T128">
                          <a:pos x="T76" y="T77"/>
                        </a:cxn>
                        <a:cxn ang="T129">
                          <a:pos x="T78" y="T79"/>
                        </a:cxn>
                        <a:cxn ang="T130">
                          <a:pos x="T80" y="T81"/>
                        </a:cxn>
                        <a:cxn ang="T131">
                          <a:pos x="T82" y="T83"/>
                        </a:cxn>
                        <a:cxn ang="T132">
                          <a:pos x="T84" y="T85"/>
                        </a:cxn>
                        <a:cxn ang="T133">
                          <a:pos x="T86" y="T87"/>
                        </a:cxn>
                        <a:cxn ang="T134">
                          <a:pos x="T88" y="T89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85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76" y="381"/>
                      <a:ext cx="865" cy="2065"/>
                    </a:xfrm>
                    <a:custGeom>
                      <a:avLst/>
                      <a:gdLst>
                        <a:gd name="T0" fmla="*/ 785 w 865"/>
                        <a:gd name="T1" fmla="*/ 530 h 2071"/>
                        <a:gd name="T2" fmla="*/ 797 w 865"/>
                        <a:gd name="T3" fmla="*/ 350 h 2071"/>
                        <a:gd name="T4" fmla="*/ 863 w 865"/>
                        <a:gd name="T5" fmla="*/ 206 h 2071"/>
                        <a:gd name="T6" fmla="*/ 809 w 865"/>
                        <a:gd name="T7" fmla="*/ 218 h 2071"/>
                        <a:gd name="T8" fmla="*/ 749 w 865"/>
                        <a:gd name="T9" fmla="*/ 218 h 2071"/>
                        <a:gd name="T10" fmla="*/ 683 w 865"/>
                        <a:gd name="T11" fmla="*/ 116 h 2071"/>
                        <a:gd name="T12" fmla="*/ 611 w 865"/>
                        <a:gd name="T13" fmla="*/ 32 h 2071"/>
                        <a:gd name="T14" fmla="*/ 509 w 865"/>
                        <a:gd name="T15" fmla="*/ 2 h 2071"/>
                        <a:gd name="T16" fmla="*/ 407 w 865"/>
                        <a:gd name="T17" fmla="*/ 20 h 2071"/>
                        <a:gd name="T18" fmla="*/ 281 w 865"/>
                        <a:gd name="T19" fmla="*/ 74 h 2071"/>
                        <a:gd name="T20" fmla="*/ 173 w 865"/>
                        <a:gd name="T21" fmla="*/ 206 h 2071"/>
                        <a:gd name="T22" fmla="*/ 119 w 865"/>
                        <a:gd name="T23" fmla="*/ 404 h 2071"/>
                        <a:gd name="T24" fmla="*/ 131 w 865"/>
                        <a:gd name="T25" fmla="*/ 590 h 2071"/>
                        <a:gd name="T26" fmla="*/ 173 w 865"/>
                        <a:gd name="T27" fmla="*/ 782 h 2071"/>
                        <a:gd name="T28" fmla="*/ 197 w 865"/>
                        <a:gd name="T29" fmla="*/ 884 h 2071"/>
                        <a:gd name="T30" fmla="*/ 167 w 865"/>
                        <a:gd name="T31" fmla="*/ 986 h 2071"/>
                        <a:gd name="T32" fmla="*/ 65 w 865"/>
                        <a:gd name="T33" fmla="*/ 1124 h 2071"/>
                        <a:gd name="T34" fmla="*/ 17 w 865"/>
                        <a:gd name="T35" fmla="*/ 1298 h 2071"/>
                        <a:gd name="T36" fmla="*/ 5 w 865"/>
                        <a:gd name="T37" fmla="*/ 1550 h 2071"/>
                        <a:gd name="T38" fmla="*/ 47 w 865"/>
                        <a:gd name="T39" fmla="*/ 1748 h 2071"/>
                        <a:gd name="T40" fmla="*/ 131 w 865"/>
                        <a:gd name="T41" fmla="*/ 1898 h 2071"/>
                        <a:gd name="T42" fmla="*/ 299 w 865"/>
                        <a:gd name="T43" fmla="*/ 1988 h 2071"/>
                        <a:gd name="T44" fmla="*/ 425 w 865"/>
                        <a:gd name="T45" fmla="*/ 1982 h 2071"/>
                        <a:gd name="T46" fmla="*/ 467 w 865"/>
                        <a:gd name="T47" fmla="*/ 1994 h 2071"/>
                        <a:gd name="T48" fmla="*/ 497 w 865"/>
                        <a:gd name="T49" fmla="*/ 2066 h 2071"/>
                        <a:gd name="T50" fmla="*/ 497 w 865"/>
                        <a:gd name="T51" fmla="*/ 1964 h 2071"/>
                        <a:gd name="T52" fmla="*/ 557 w 865"/>
                        <a:gd name="T53" fmla="*/ 1778 h 2071"/>
                        <a:gd name="T54" fmla="*/ 617 w 865"/>
                        <a:gd name="T55" fmla="*/ 1658 h 2071"/>
                        <a:gd name="T56" fmla="*/ 581 w 865"/>
                        <a:gd name="T57" fmla="*/ 1700 h 2071"/>
                        <a:gd name="T58" fmla="*/ 515 w 865"/>
                        <a:gd name="T59" fmla="*/ 1820 h 2071"/>
                        <a:gd name="T60" fmla="*/ 407 w 865"/>
                        <a:gd name="T61" fmla="*/ 1904 h 2071"/>
                        <a:gd name="T62" fmla="*/ 269 w 865"/>
                        <a:gd name="T63" fmla="*/ 1898 h 2071"/>
                        <a:gd name="T64" fmla="*/ 179 w 865"/>
                        <a:gd name="T65" fmla="*/ 1814 h 2071"/>
                        <a:gd name="T66" fmla="*/ 113 w 865"/>
                        <a:gd name="T67" fmla="*/ 1640 h 2071"/>
                        <a:gd name="T68" fmla="*/ 107 w 865"/>
                        <a:gd name="T69" fmla="*/ 1394 h 2071"/>
                        <a:gd name="T70" fmla="*/ 137 w 865"/>
                        <a:gd name="T71" fmla="*/ 1190 h 2071"/>
                        <a:gd name="T72" fmla="*/ 203 w 865"/>
                        <a:gd name="T73" fmla="*/ 1070 h 2071"/>
                        <a:gd name="T74" fmla="*/ 323 w 865"/>
                        <a:gd name="T75" fmla="*/ 1022 h 2071"/>
                        <a:gd name="T76" fmla="*/ 509 w 865"/>
                        <a:gd name="T77" fmla="*/ 1076 h 2071"/>
                        <a:gd name="T78" fmla="*/ 611 w 865"/>
                        <a:gd name="T79" fmla="*/ 1124 h 2071"/>
                        <a:gd name="T80" fmla="*/ 665 w 865"/>
                        <a:gd name="T81" fmla="*/ 1100 h 2071"/>
                        <a:gd name="T82" fmla="*/ 659 w 865"/>
                        <a:gd name="T83" fmla="*/ 1046 h 2071"/>
                        <a:gd name="T84" fmla="*/ 611 w 865"/>
                        <a:gd name="T85" fmla="*/ 1004 h 2071"/>
                        <a:gd name="T86" fmla="*/ 497 w 865"/>
                        <a:gd name="T87" fmla="*/ 980 h 2071"/>
                        <a:gd name="T88" fmla="*/ 323 w 865"/>
                        <a:gd name="T89" fmla="*/ 896 h 2071"/>
                        <a:gd name="T90" fmla="*/ 233 w 865"/>
                        <a:gd name="T91" fmla="*/ 680 h 2071"/>
                        <a:gd name="T92" fmla="*/ 209 w 865"/>
                        <a:gd name="T93" fmla="*/ 416 h 2071"/>
                        <a:gd name="T94" fmla="*/ 317 w 865"/>
                        <a:gd name="T95" fmla="*/ 170 h 2071"/>
                        <a:gd name="T96" fmla="*/ 485 w 865"/>
                        <a:gd name="T97" fmla="*/ 110 h 2071"/>
                        <a:gd name="T98" fmla="*/ 617 w 865"/>
                        <a:gd name="T99" fmla="*/ 164 h 2071"/>
                        <a:gd name="T100" fmla="*/ 707 w 865"/>
                        <a:gd name="T101" fmla="*/ 290 h 2071"/>
                        <a:gd name="T102" fmla="*/ 737 w 865"/>
                        <a:gd name="T103" fmla="*/ 428 h 2071"/>
                        <a:gd name="T104" fmla="*/ 773 w 865"/>
                        <a:gd name="T105" fmla="*/ 602 h 2071"/>
                        <a:gd name="T106" fmla="*/ 809 w 865"/>
                        <a:gd name="T107" fmla="*/ 584 h 2071"/>
                        <a:gd name="T108" fmla="*/ 785 w 865"/>
                        <a:gd name="T109" fmla="*/ 530 h 2071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60000 65536"/>
                        <a:gd name="T148" fmla="*/ 0 60000 65536"/>
                        <a:gd name="T149" fmla="*/ 0 60000 65536"/>
                        <a:gd name="T150" fmla="*/ 0 60000 65536"/>
                        <a:gd name="T151" fmla="*/ 0 60000 65536"/>
                        <a:gd name="T152" fmla="*/ 0 60000 65536"/>
                        <a:gd name="T153" fmla="*/ 0 60000 65536"/>
                        <a:gd name="T154" fmla="*/ 0 60000 65536"/>
                        <a:gd name="T155" fmla="*/ 0 60000 65536"/>
                        <a:gd name="T156" fmla="*/ 0 60000 65536"/>
                        <a:gd name="T157" fmla="*/ 0 60000 65536"/>
                        <a:gd name="T158" fmla="*/ 0 60000 65536"/>
                        <a:gd name="T159" fmla="*/ 0 60000 65536"/>
                        <a:gd name="T160" fmla="*/ 0 60000 65536"/>
                        <a:gd name="T161" fmla="*/ 0 60000 65536"/>
                        <a:gd name="T162" fmla="*/ 0 60000 65536"/>
                        <a:gd name="T163" fmla="*/ 0 60000 65536"/>
                        <a:gd name="T164" fmla="*/ 0 60000 65536"/>
                      </a:gdLst>
                      <a:ahLst/>
                      <a:cxnLst>
                        <a:cxn ang="T110">
                          <a:pos x="T0" y="T1"/>
                        </a:cxn>
                        <a:cxn ang="T111">
                          <a:pos x="T2" y="T3"/>
                        </a:cxn>
                        <a:cxn ang="T112">
                          <a:pos x="T4" y="T5"/>
                        </a:cxn>
                        <a:cxn ang="T113">
                          <a:pos x="T6" y="T7"/>
                        </a:cxn>
                        <a:cxn ang="T114">
                          <a:pos x="T8" y="T9"/>
                        </a:cxn>
                        <a:cxn ang="T115">
                          <a:pos x="T10" y="T11"/>
                        </a:cxn>
                        <a:cxn ang="T116">
                          <a:pos x="T12" y="T13"/>
                        </a:cxn>
                        <a:cxn ang="T117">
                          <a:pos x="T14" y="T15"/>
                        </a:cxn>
                        <a:cxn ang="T118">
                          <a:pos x="T16" y="T17"/>
                        </a:cxn>
                        <a:cxn ang="T119">
                          <a:pos x="T18" y="T19"/>
                        </a:cxn>
                        <a:cxn ang="T120">
                          <a:pos x="T20" y="T21"/>
                        </a:cxn>
                        <a:cxn ang="T121">
                          <a:pos x="T22" y="T23"/>
                        </a:cxn>
                        <a:cxn ang="T122">
                          <a:pos x="T24" y="T25"/>
                        </a:cxn>
                        <a:cxn ang="T123">
                          <a:pos x="T26" y="T27"/>
                        </a:cxn>
                        <a:cxn ang="T124">
                          <a:pos x="T28" y="T29"/>
                        </a:cxn>
                        <a:cxn ang="T125">
                          <a:pos x="T30" y="T31"/>
                        </a:cxn>
                        <a:cxn ang="T126">
                          <a:pos x="T32" y="T33"/>
                        </a:cxn>
                        <a:cxn ang="T127">
                          <a:pos x="T34" y="T35"/>
                        </a:cxn>
                        <a:cxn ang="T128">
                          <a:pos x="T36" y="T37"/>
                        </a:cxn>
                        <a:cxn ang="T129">
                          <a:pos x="T38" y="T39"/>
                        </a:cxn>
                        <a:cxn ang="T130">
                          <a:pos x="T40" y="T41"/>
                        </a:cxn>
                        <a:cxn ang="T131">
                          <a:pos x="T42" y="T43"/>
                        </a:cxn>
                        <a:cxn ang="T132">
                          <a:pos x="T44" y="T45"/>
                        </a:cxn>
                        <a:cxn ang="T133">
                          <a:pos x="T46" y="T47"/>
                        </a:cxn>
                        <a:cxn ang="T134">
                          <a:pos x="T48" y="T49"/>
                        </a:cxn>
                        <a:cxn ang="T135">
                          <a:pos x="T50" y="T51"/>
                        </a:cxn>
                        <a:cxn ang="T136">
                          <a:pos x="T52" y="T53"/>
                        </a:cxn>
                        <a:cxn ang="T137">
                          <a:pos x="T54" y="T55"/>
                        </a:cxn>
                        <a:cxn ang="T138">
                          <a:pos x="T56" y="T57"/>
                        </a:cxn>
                        <a:cxn ang="T139">
                          <a:pos x="T58" y="T59"/>
                        </a:cxn>
                        <a:cxn ang="T140">
                          <a:pos x="T60" y="T61"/>
                        </a:cxn>
                        <a:cxn ang="T141">
                          <a:pos x="T62" y="T63"/>
                        </a:cxn>
                        <a:cxn ang="T142">
                          <a:pos x="T64" y="T65"/>
                        </a:cxn>
                        <a:cxn ang="T143">
                          <a:pos x="T66" y="T67"/>
                        </a:cxn>
                        <a:cxn ang="T144">
                          <a:pos x="T68" y="T69"/>
                        </a:cxn>
                        <a:cxn ang="T145">
                          <a:pos x="T70" y="T71"/>
                        </a:cxn>
                        <a:cxn ang="T146">
                          <a:pos x="T72" y="T73"/>
                        </a:cxn>
                        <a:cxn ang="T147">
                          <a:pos x="T74" y="T75"/>
                        </a:cxn>
                        <a:cxn ang="T148">
                          <a:pos x="T76" y="T77"/>
                        </a:cxn>
                        <a:cxn ang="T149">
                          <a:pos x="T78" y="T79"/>
                        </a:cxn>
                        <a:cxn ang="T150">
                          <a:pos x="T80" y="T81"/>
                        </a:cxn>
                        <a:cxn ang="T151">
                          <a:pos x="T82" y="T83"/>
                        </a:cxn>
                        <a:cxn ang="T152">
                          <a:pos x="T84" y="T85"/>
                        </a:cxn>
                        <a:cxn ang="T153">
                          <a:pos x="T86" y="T87"/>
                        </a:cxn>
                        <a:cxn ang="T154">
                          <a:pos x="T88" y="T89"/>
                        </a:cxn>
                        <a:cxn ang="T155">
                          <a:pos x="T90" y="T91"/>
                        </a:cxn>
                        <a:cxn ang="T156">
                          <a:pos x="T92" y="T93"/>
                        </a:cxn>
                        <a:cxn ang="T157">
                          <a:pos x="T94" y="T95"/>
                        </a:cxn>
                        <a:cxn ang="T158">
                          <a:pos x="T96" y="T97"/>
                        </a:cxn>
                        <a:cxn ang="T159">
                          <a:pos x="T98" y="T99"/>
                        </a:cxn>
                        <a:cxn ang="T160">
                          <a:pos x="T100" y="T101"/>
                        </a:cxn>
                        <a:cxn ang="T161">
                          <a:pos x="T102" y="T103"/>
                        </a:cxn>
                        <a:cxn ang="T162">
                          <a:pos x="T104" y="T105"/>
                        </a:cxn>
                        <a:cxn ang="T163">
                          <a:pos x="T106" y="T107"/>
                        </a:cxn>
                        <a:cxn ang="T164">
                          <a:pos x="T108" y="T109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078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96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eaLnBrk="1" hangingPunct="1"/>
                    <a:endParaRPr lang="ru-RU" altLang="ru-RU"/>
                  </a:p>
                </p:txBody>
              </p:sp>
              <p:sp>
                <p:nvSpPr>
                  <p:cNvPr id="1079" name="Freeform 13"/>
                  <p:cNvSpPr>
                    <a:spLocks/>
                  </p:cNvSpPr>
                  <p:nvPr/>
                </p:nvSpPr>
                <p:spPr bwMode="auto">
                  <a:xfrm>
                    <a:off x="2619" y="745"/>
                    <a:ext cx="262" cy="524"/>
                  </a:xfrm>
                  <a:custGeom>
                    <a:avLst/>
                    <a:gdLst>
                      <a:gd name="T0" fmla="*/ 3 w 266"/>
                      <a:gd name="T1" fmla="*/ 483 h 521"/>
                      <a:gd name="T2" fmla="*/ 27 w 266"/>
                      <a:gd name="T3" fmla="*/ 273 h 521"/>
                      <a:gd name="T4" fmla="*/ 111 w 266"/>
                      <a:gd name="T5" fmla="*/ 45 h 521"/>
                      <a:gd name="T6" fmla="*/ 183 w 266"/>
                      <a:gd name="T7" fmla="*/ 3 h 521"/>
                      <a:gd name="T8" fmla="*/ 237 w 266"/>
                      <a:gd name="T9" fmla="*/ 39 h 521"/>
                      <a:gd name="T10" fmla="*/ 261 w 266"/>
                      <a:gd name="T11" fmla="*/ 129 h 521"/>
                      <a:gd name="T12" fmla="*/ 207 w 266"/>
                      <a:gd name="T13" fmla="*/ 273 h 521"/>
                      <a:gd name="T14" fmla="*/ 105 w 266"/>
                      <a:gd name="T15" fmla="*/ 477 h 521"/>
                      <a:gd name="T16" fmla="*/ 45 w 266"/>
                      <a:gd name="T17" fmla="*/ 501 h 521"/>
                      <a:gd name="T18" fmla="*/ 3 w 266"/>
                      <a:gd name="T19" fmla="*/ 483 h 52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80" name="Freeform 14"/>
                  <p:cNvSpPr>
                    <a:spLocks/>
                  </p:cNvSpPr>
                  <p:nvPr/>
                </p:nvSpPr>
                <p:spPr bwMode="auto">
                  <a:xfrm>
                    <a:off x="2687" y="1588"/>
                    <a:ext cx="398" cy="349"/>
                  </a:xfrm>
                  <a:custGeom>
                    <a:avLst/>
                    <a:gdLst>
                      <a:gd name="T0" fmla="*/ 100 w 392"/>
                      <a:gd name="T1" fmla="*/ 201 h 340"/>
                      <a:gd name="T2" fmla="*/ 16 w 392"/>
                      <a:gd name="T3" fmla="*/ 87 h 340"/>
                      <a:gd name="T4" fmla="*/ 4 w 392"/>
                      <a:gd name="T5" fmla="*/ 45 h 340"/>
                      <a:gd name="T6" fmla="*/ 28 w 392"/>
                      <a:gd name="T7" fmla="*/ 3 h 340"/>
                      <a:gd name="T8" fmla="*/ 130 w 392"/>
                      <a:gd name="T9" fmla="*/ 27 h 340"/>
                      <a:gd name="T10" fmla="*/ 250 w 392"/>
                      <a:gd name="T11" fmla="*/ 75 h 340"/>
                      <a:gd name="T12" fmla="*/ 364 w 392"/>
                      <a:gd name="T13" fmla="*/ 159 h 340"/>
                      <a:gd name="T14" fmla="*/ 388 w 392"/>
                      <a:gd name="T15" fmla="*/ 273 h 340"/>
                      <a:gd name="T16" fmla="*/ 340 w 392"/>
                      <a:gd name="T17" fmla="*/ 333 h 340"/>
                      <a:gd name="T18" fmla="*/ 244 w 392"/>
                      <a:gd name="T19" fmla="*/ 315 h 340"/>
                      <a:gd name="T20" fmla="*/ 100 w 392"/>
                      <a:gd name="T21" fmla="*/ 201 h 34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81" name="Freeform 15"/>
                  <p:cNvSpPr>
                    <a:spLocks/>
                  </p:cNvSpPr>
                  <p:nvPr/>
                </p:nvSpPr>
                <p:spPr bwMode="auto">
                  <a:xfrm>
                    <a:off x="2434" y="1923"/>
                    <a:ext cx="146" cy="567"/>
                  </a:xfrm>
                  <a:custGeom>
                    <a:avLst/>
                    <a:gdLst>
                      <a:gd name="T0" fmla="*/ 18 w 151"/>
                      <a:gd name="T1" fmla="*/ 165 h 558"/>
                      <a:gd name="T2" fmla="*/ 42 w 151"/>
                      <a:gd name="T3" fmla="*/ 39 h 558"/>
                      <a:gd name="T4" fmla="*/ 66 w 151"/>
                      <a:gd name="T5" fmla="*/ 3 h 558"/>
                      <a:gd name="T6" fmla="*/ 108 w 151"/>
                      <a:gd name="T7" fmla="*/ 27 h 558"/>
                      <a:gd name="T8" fmla="*/ 138 w 151"/>
                      <a:gd name="T9" fmla="*/ 165 h 558"/>
                      <a:gd name="T10" fmla="*/ 144 w 151"/>
                      <a:gd name="T11" fmla="*/ 423 h 558"/>
                      <a:gd name="T12" fmla="*/ 96 w 151"/>
                      <a:gd name="T13" fmla="*/ 543 h 558"/>
                      <a:gd name="T14" fmla="*/ 24 w 151"/>
                      <a:gd name="T15" fmla="*/ 513 h 558"/>
                      <a:gd name="T16" fmla="*/ 0 w 151"/>
                      <a:gd name="T17" fmla="*/ 315 h 558"/>
                      <a:gd name="T18" fmla="*/ 18 w 151"/>
                      <a:gd name="T19" fmla="*/ 165 h 55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82" name="Freeform 16"/>
                  <p:cNvSpPr>
                    <a:spLocks/>
                  </p:cNvSpPr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>
                      <a:gd name="T0" fmla="*/ 175 w 392"/>
                      <a:gd name="T1" fmla="*/ 61 h 253"/>
                      <a:gd name="T2" fmla="*/ 307 w 392"/>
                      <a:gd name="T3" fmla="*/ 19 h 253"/>
                      <a:gd name="T4" fmla="*/ 367 w 392"/>
                      <a:gd name="T5" fmla="*/ 7 h 253"/>
                      <a:gd name="T6" fmla="*/ 385 w 392"/>
                      <a:gd name="T7" fmla="*/ 61 h 253"/>
                      <a:gd name="T8" fmla="*/ 325 w 392"/>
                      <a:gd name="T9" fmla="*/ 133 h 253"/>
                      <a:gd name="T10" fmla="*/ 193 w 392"/>
                      <a:gd name="T11" fmla="*/ 223 h 253"/>
                      <a:gd name="T12" fmla="*/ 37 w 392"/>
                      <a:gd name="T13" fmla="*/ 247 h 253"/>
                      <a:gd name="T14" fmla="*/ 1 w 392"/>
                      <a:gd name="T15" fmla="*/ 187 h 253"/>
                      <a:gd name="T16" fmla="*/ 43 w 392"/>
                      <a:gd name="T17" fmla="*/ 115 h 253"/>
                      <a:gd name="T18" fmla="*/ 175 w 392"/>
                      <a:gd name="T19" fmla="*/ 61 h 25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1083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4"/>
                    <a:ext cx="233" cy="378"/>
                  </a:xfrm>
                  <a:custGeom>
                    <a:avLst/>
                    <a:gdLst>
                      <a:gd name="T0" fmla="*/ 78 w 238"/>
                      <a:gd name="T1" fmla="*/ 270 h 386"/>
                      <a:gd name="T2" fmla="*/ 24 w 238"/>
                      <a:gd name="T3" fmla="*/ 192 h 386"/>
                      <a:gd name="T4" fmla="*/ 0 w 238"/>
                      <a:gd name="T5" fmla="*/ 96 h 386"/>
                      <a:gd name="T6" fmla="*/ 24 w 238"/>
                      <a:gd name="T7" fmla="*/ 12 h 386"/>
                      <a:gd name="T8" fmla="*/ 120 w 238"/>
                      <a:gd name="T9" fmla="*/ 24 h 386"/>
                      <a:gd name="T10" fmla="*/ 180 w 238"/>
                      <a:gd name="T11" fmla="*/ 132 h 386"/>
                      <a:gd name="T12" fmla="*/ 234 w 238"/>
                      <a:gd name="T13" fmla="*/ 306 h 386"/>
                      <a:gd name="T14" fmla="*/ 204 w 238"/>
                      <a:gd name="T15" fmla="*/ 378 h 386"/>
                      <a:gd name="T16" fmla="*/ 168 w 238"/>
                      <a:gd name="T17" fmla="*/ 354 h 386"/>
                      <a:gd name="T18" fmla="*/ 78 w 238"/>
                      <a:gd name="T19" fmla="*/ 270 h 38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pic>
              <p:nvPicPr>
                <p:cNvPr id="1069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70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71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72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73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74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75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76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048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1049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0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1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2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3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4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5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6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7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8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59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0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1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2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3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4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5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6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67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1036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>
                <a:gd name="T0" fmla="*/ 372 w 750"/>
                <a:gd name="T1" fmla="*/ 154 h 1222"/>
                <a:gd name="T2" fmla="*/ 378 w 750"/>
                <a:gd name="T3" fmla="*/ 412 h 1222"/>
                <a:gd name="T4" fmla="*/ 312 w 750"/>
                <a:gd name="T5" fmla="*/ 724 h 1222"/>
                <a:gd name="T6" fmla="*/ 138 w 750"/>
                <a:gd name="T7" fmla="*/ 928 h 1222"/>
                <a:gd name="T8" fmla="*/ 0 w 750"/>
                <a:gd name="T9" fmla="*/ 976 h 1222"/>
                <a:gd name="T10" fmla="*/ 0 w 750"/>
                <a:gd name="T11" fmla="*/ 1222 h 1222"/>
                <a:gd name="T12" fmla="*/ 750 w 750"/>
                <a:gd name="T13" fmla="*/ 1222 h 1222"/>
                <a:gd name="T14" fmla="*/ 750 w 750"/>
                <a:gd name="T15" fmla="*/ 178 h 1222"/>
                <a:gd name="T16" fmla="*/ 372 w 750"/>
                <a:gd name="T17" fmla="*/ 154 h 12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5759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5760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39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>
                <a:gd name="T0" fmla="*/ 486 w 617"/>
                <a:gd name="T1" fmla="*/ 3 h 1376"/>
                <a:gd name="T2" fmla="*/ 402 w 617"/>
                <a:gd name="T3" fmla="*/ 381 h 1376"/>
                <a:gd name="T4" fmla="*/ 216 w 617"/>
                <a:gd name="T5" fmla="*/ 777 h 1376"/>
                <a:gd name="T6" fmla="*/ 0 w 617"/>
                <a:gd name="T7" fmla="*/ 1119 h 1376"/>
                <a:gd name="T8" fmla="*/ 102 w 617"/>
                <a:gd name="T9" fmla="*/ 1101 h 1376"/>
                <a:gd name="T10" fmla="*/ 282 w 617"/>
                <a:gd name="T11" fmla="*/ 1119 h 1376"/>
                <a:gd name="T12" fmla="*/ 378 w 617"/>
                <a:gd name="T13" fmla="*/ 1185 h 1376"/>
                <a:gd name="T14" fmla="*/ 432 w 617"/>
                <a:gd name="T15" fmla="*/ 1269 h 1376"/>
                <a:gd name="T16" fmla="*/ 444 w 617"/>
                <a:gd name="T17" fmla="*/ 1365 h 1376"/>
                <a:gd name="T18" fmla="*/ 498 w 617"/>
                <a:gd name="T19" fmla="*/ 1203 h 1376"/>
                <a:gd name="T20" fmla="*/ 564 w 617"/>
                <a:gd name="T21" fmla="*/ 825 h 1376"/>
                <a:gd name="T22" fmla="*/ 606 w 617"/>
                <a:gd name="T23" fmla="*/ 363 h 1376"/>
                <a:gd name="T24" fmla="*/ 486 w 617"/>
                <a:gd name="T25" fmla="*/ 3 h 137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15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0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>
                <a:gd name="T0" fmla="*/ 42 w 576"/>
                <a:gd name="T1" fmla="*/ 61 h 3180"/>
                <a:gd name="T2" fmla="*/ 156 w 576"/>
                <a:gd name="T3" fmla="*/ 517 h 3180"/>
                <a:gd name="T4" fmla="*/ 288 w 576"/>
                <a:gd name="T5" fmla="*/ 991 h 3180"/>
                <a:gd name="T6" fmla="*/ 414 w 576"/>
                <a:gd name="T7" fmla="*/ 1435 h 3180"/>
                <a:gd name="T8" fmla="*/ 576 w 576"/>
                <a:gd name="T9" fmla="*/ 1807 h 3180"/>
                <a:gd name="T10" fmla="*/ 576 w 576"/>
                <a:gd name="T11" fmla="*/ 3055 h 3180"/>
                <a:gd name="T12" fmla="*/ 414 w 576"/>
                <a:gd name="T13" fmla="*/ 2557 h 3180"/>
                <a:gd name="T14" fmla="*/ 252 w 576"/>
                <a:gd name="T15" fmla="*/ 1765 h 3180"/>
                <a:gd name="T16" fmla="*/ 126 w 576"/>
                <a:gd name="T17" fmla="*/ 961 h 3180"/>
                <a:gd name="T18" fmla="*/ 12 w 576"/>
                <a:gd name="T19" fmla="*/ 151 h 3180"/>
                <a:gd name="T20" fmla="*/ 42 w 576"/>
                <a:gd name="T21" fmla="*/ 61 h 318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15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1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>
                <a:gd name="T0" fmla="*/ 69 w 573"/>
                <a:gd name="T1" fmla="*/ 63 h 1935"/>
                <a:gd name="T2" fmla="*/ 207 w 573"/>
                <a:gd name="T3" fmla="*/ 549 h 1935"/>
                <a:gd name="T4" fmla="*/ 381 w 573"/>
                <a:gd name="T5" fmla="*/ 1101 h 1935"/>
                <a:gd name="T6" fmla="*/ 573 w 573"/>
                <a:gd name="T7" fmla="*/ 1575 h 1935"/>
                <a:gd name="T8" fmla="*/ 573 w 573"/>
                <a:gd name="T9" fmla="*/ 1935 h 1935"/>
                <a:gd name="T10" fmla="*/ 321 w 573"/>
                <a:gd name="T11" fmla="*/ 1449 h 1935"/>
                <a:gd name="T12" fmla="*/ 147 w 573"/>
                <a:gd name="T13" fmla="*/ 699 h 1935"/>
                <a:gd name="T14" fmla="*/ 15 w 573"/>
                <a:gd name="T15" fmla="*/ 171 h 1935"/>
                <a:gd name="T16" fmla="*/ 69 w 573"/>
                <a:gd name="T17" fmla="*/ 63 h 19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2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>
                <a:gd name="T0" fmla="*/ 0 w 363"/>
                <a:gd name="T1" fmla="*/ 2094 h 2112"/>
                <a:gd name="T2" fmla="*/ 66 w 363"/>
                <a:gd name="T3" fmla="*/ 1992 h 2112"/>
                <a:gd name="T4" fmla="*/ 150 w 363"/>
                <a:gd name="T5" fmla="*/ 1464 h 2112"/>
                <a:gd name="T6" fmla="*/ 234 w 363"/>
                <a:gd name="T7" fmla="*/ 678 h 2112"/>
                <a:gd name="T8" fmla="*/ 324 w 363"/>
                <a:gd name="T9" fmla="*/ 0 h 2112"/>
                <a:gd name="T10" fmla="*/ 0 w 363"/>
                <a:gd name="T11" fmla="*/ 0 h 2112"/>
                <a:gd name="T12" fmla="*/ 0 w 363"/>
                <a:gd name="T13" fmla="*/ 2094 h 21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5765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4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kumimoji="1" lang="ru-RU" altLang="ru-RU"/>
            </a:p>
          </p:txBody>
        </p:sp>
        <p:sp>
          <p:nvSpPr>
            <p:cNvPr id="115767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6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T0" fmla="*/ 4259 w 21600"/>
                <a:gd name="T1" fmla="*/ 71 h 21600"/>
                <a:gd name="T2" fmla="*/ 2160 w 21600"/>
                <a:gd name="T3" fmla="*/ 142 h 21600"/>
                <a:gd name="T4" fmla="*/ 61 w 21600"/>
                <a:gd name="T5" fmla="*/ 71 h 21600"/>
                <a:gd name="T6" fmla="*/ 216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05 w 21600"/>
                <a:gd name="T13" fmla="*/ 2130 h 21600"/>
                <a:gd name="T14" fmla="*/ 19495 w 21600"/>
                <a:gd name="T15" fmla="*/ 1947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endParaRPr lang="ru-RU"/>
            </a:p>
          </p:txBody>
        </p:sp>
      </p:grpSp>
      <p:sp>
        <p:nvSpPr>
          <p:cNvPr id="1027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219075" y="227013"/>
            <a:ext cx="74771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598613"/>
            <a:ext cx="7386638" cy="4497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15771" name="Rectangle 5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fld id="{07F01FFC-2196-4B52-9A1A-B5A79BD8EC09}" type="datetimeFigureOut">
              <a:rPr lang="ru-RU" smtClean="0"/>
              <a:t>04.09.2020</a:t>
            </a:fld>
            <a:endParaRPr lang="ru-RU"/>
          </a:p>
        </p:txBody>
      </p:sp>
      <p:sp>
        <p:nvSpPr>
          <p:cNvPr id="115772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ru-RU"/>
          </a:p>
        </p:txBody>
      </p:sp>
      <p:sp>
        <p:nvSpPr>
          <p:cNvPr id="115773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EDB7814C-F863-4F44-8CE4-D1FDFFFF9EB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80000"/>
        <a:buBlip>
          <a:blip r:embed="rId17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70000"/>
        <a:buBlip>
          <a:blip r:embed="rId18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idx="1"/>
          </p:nvPr>
        </p:nvSpPr>
        <p:spPr>
          <a:xfrm>
            <a:off x="179512" y="2276872"/>
            <a:ext cx="7488832" cy="2202228"/>
          </a:xfrm>
          <a:solidFill>
            <a:srgbClr val="FFFF99"/>
          </a:solidFill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z="2800" b="1" u="sng" dirty="0" smtClean="0"/>
              <a:t>Налоговая система</a:t>
            </a:r>
            <a:r>
              <a:rPr lang="ru-RU" altLang="ru-RU" sz="2800" u="sng" dirty="0" smtClean="0"/>
              <a:t> – </a:t>
            </a:r>
          </a:p>
          <a:p>
            <a:pPr algn="ctr">
              <a:buNone/>
            </a:pPr>
            <a:r>
              <a:rPr lang="ru-RU" sz="2800" dirty="0" smtClean="0"/>
              <a:t>совокупность </a:t>
            </a:r>
            <a:r>
              <a:rPr lang="ru-RU" sz="2800" dirty="0"/>
              <a:t>видов налогов, взимаемых в государстве, форм и методов их построения, органов налоговой </a:t>
            </a:r>
            <a:r>
              <a:rPr lang="ru-RU" sz="2800" dirty="0" smtClean="0"/>
              <a:t>службы.</a:t>
            </a:r>
            <a:endParaRPr lang="ru-RU" altLang="ru-RU" sz="2800" b="1" dirty="0" smtClean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79512" y="620688"/>
            <a:ext cx="7632700" cy="1007839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SzPct val="80000"/>
              <a:buBlip>
                <a:blip r:embed="rId3"/>
              </a:buBlip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SzPct val="70000"/>
              <a:buBlip>
                <a:blip r:embed="rId4"/>
              </a:buBlip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 dirty="0" smtClean="0">
                <a:latin typeface="Times New Roman" pitchFamily="18" charset="0"/>
              </a:rPr>
              <a:t>Налоговая система</a:t>
            </a:r>
            <a:endParaRPr lang="ru-RU" altLang="ru-RU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8646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Line 9"/>
          <p:cNvSpPr>
            <a:spLocks noChangeShapeType="1"/>
          </p:cNvSpPr>
          <p:nvPr/>
        </p:nvSpPr>
        <p:spPr bwMode="auto">
          <a:xfrm>
            <a:off x="4284663" y="1196975"/>
            <a:ext cx="2303462" cy="141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19" name="Text Box 10"/>
          <p:cNvSpPr txBox="1">
            <a:spLocks noChangeArrowheads="1"/>
          </p:cNvSpPr>
          <p:nvPr/>
        </p:nvSpPr>
        <p:spPr bwMode="auto">
          <a:xfrm>
            <a:off x="974723" y="1484313"/>
            <a:ext cx="3240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>
              <a:latin typeface="Arial" charset="0"/>
            </a:endParaRP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827088" y="2565400"/>
            <a:ext cx="2951162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кассовый </a:t>
            </a:r>
            <a:endParaRPr lang="ru-RU" sz="2000" b="1" i="1" dirty="0" smtClean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r>
              <a:rPr lang="ru-RU" sz="2000" dirty="0" smtClean="0"/>
              <a:t>- </a:t>
            </a:r>
            <a:r>
              <a:rPr lang="ru-RU" sz="2000" dirty="0"/>
              <a:t>доходы и вычеты учитываются с момента выполнения работ, предоставления услуг, отгрузки и оприходования имущества и произведенной по ним оплаты.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4716017" y="2492375"/>
            <a:ext cx="3024336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метод начислений </a:t>
            </a:r>
            <a:endParaRPr lang="ru-RU" sz="2400" b="1" i="1" dirty="0" smtClean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r>
              <a:rPr lang="ru-RU" sz="2000" dirty="0" smtClean="0"/>
              <a:t>- </a:t>
            </a:r>
            <a:r>
              <a:rPr lang="ru-RU" sz="2000" dirty="0"/>
              <a:t>доходы и вычеты учитываются с момента выполнения работ, предоставления услуг, отгрузки и оприходования имущества независимо от времени оплаты.</a:t>
            </a:r>
          </a:p>
        </p:txBody>
      </p:sp>
      <p:sp>
        <p:nvSpPr>
          <p:cNvPr id="14351" name="Line 15"/>
          <p:cNvSpPr>
            <a:spLocks noChangeShapeType="1"/>
          </p:cNvSpPr>
          <p:nvPr/>
        </p:nvSpPr>
        <p:spPr bwMode="auto">
          <a:xfrm flipH="1">
            <a:off x="2195513" y="1196975"/>
            <a:ext cx="2089150" cy="1439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755576" y="436658"/>
            <a:ext cx="6984776" cy="792162"/>
          </a:xfrm>
          <a:prstGeom prst="rect">
            <a:avLst/>
          </a:prstGeom>
          <a:solidFill>
            <a:schemeClr val="bg2">
              <a:alpha val="45097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lvl="0"/>
            <a:r>
              <a:rPr lang="ru-RU" sz="4000" b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Методы налогового учета</a:t>
            </a:r>
            <a:endParaRPr lang="ru-RU" sz="4000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12724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3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 animBg="1"/>
      <p:bldP spid="14347" grpId="0"/>
      <p:bldP spid="14348" grpId="0"/>
      <p:bldP spid="14351" grpId="0" animBg="1"/>
      <p:bldP spid="1435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92100"/>
            <a:ext cx="7355160" cy="5727700"/>
          </a:xfrm>
        </p:spPr>
        <p:txBody>
          <a:bodyPr/>
          <a:lstStyle/>
          <a:p>
            <a:pPr marL="0" indent="0">
              <a:buNone/>
            </a:pPr>
            <a:r>
              <a:rPr lang="ru-RU" sz="2400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Перечень налогов, сборов и платежей налогового характера в Казахстане включает: </a:t>
            </a:r>
            <a:endParaRPr lang="ru-RU" sz="2400" i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 marL="0" indent="0">
              <a:buNone/>
            </a:pPr>
            <a:endParaRPr lang="ru-RU" sz="2400" i="1" dirty="0" smtClean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 marL="514350" indent="-514350">
              <a:buAutoNum type="arabicPeriod"/>
            </a:pPr>
            <a:r>
              <a:rPr lang="ru-RU" sz="24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Налоги</a:t>
            </a:r>
          </a:p>
          <a:p>
            <a:pPr marL="0" indent="0">
              <a:buNone/>
            </a:pPr>
            <a:r>
              <a:rPr lang="ru-RU" sz="2400" b="1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2. Сборы при совершении</a:t>
            </a:r>
            <a:r>
              <a:rPr lang="ru-RU" sz="2400" dirty="0">
                <a:solidFill>
                  <a:schemeClr val="bg1">
                    <a:lumMod val="20000"/>
                    <a:lumOff val="80000"/>
                  </a:schemeClr>
                </a:solidFill>
              </a:rPr>
              <a:t>:</a:t>
            </a:r>
          </a:p>
          <a:p>
            <a:r>
              <a:rPr lang="ru-RU" sz="24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400" dirty="0">
                <a:solidFill>
                  <a:schemeClr val="bg1">
                    <a:lumMod val="20000"/>
                    <a:lumOff val="80000"/>
                  </a:schemeClr>
                </a:solidFill>
              </a:rPr>
              <a:t>регистрационных действий;</a:t>
            </a:r>
          </a:p>
          <a:p>
            <a:r>
              <a:rPr lang="ru-RU" sz="24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400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действий по выдаче разрешительных документов или их дубликатов</a:t>
            </a:r>
            <a:r>
              <a:rPr lang="ru-RU" sz="2400" dirty="0"/>
              <a:t>.</a:t>
            </a:r>
          </a:p>
          <a:p>
            <a:pPr marL="0" indent="0">
              <a:buNone/>
            </a:pPr>
            <a:r>
              <a:rPr lang="ru-RU" sz="24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3. Платы</a:t>
            </a:r>
          </a:p>
          <a:p>
            <a:pPr marL="0" indent="0">
              <a:buNone/>
            </a:pPr>
            <a:r>
              <a:rPr lang="ru-RU" sz="2400" b="1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4. Государственная пошлина.</a:t>
            </a:r>
          </a:p>
          <a:p>
            <a:pPr marL="0" indent="0">
              <a:buNone/>
            </a:pPr>
            <a:r>
              <a:rPr lang="ru-RU" sz="2400" b="1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5. Консульский сбор</a:t>
            </a:r>
          </a:p>
          <a:p>
            <a:pPr marL="0" indent="0">
              <a:buNone/>
            </a:pPr>
            <a:endParaRPr lang="ru-RU" sz="2400" b="1" i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 marL="0" indent="0">
              <a:buNone/>
            </a:pPr>
            <a:endParaRPr lang="ru-RU" sz="2400" i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endParaRPr lang="ru-RU" sz="2400" i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89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7491412" cy="1512168"/>
          </a:xfrm>
        </p:spPr>
        <p:txBody>
          <a:bodyPr/>
          <a:lstStyle/>
          <a:p>
            <a:r>
              <a:rPr lang="ru-RU" dirty="0"/>
              <a:t>Налоговая система состоит из трех основных элементов: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44824"/>
            <a:ext cx="7491412" cy="4394051"/>
          </a:xfrm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-</a:t>
            </a:r>
            <a:r>
              <a:rPr lang="ru-RU" dirty="0">
                <a:solidFill>
                  <a:schemeClr val="bg1">
                    <a:lumMod val="20000"/>
                    <a:lumOff val="80000"/>
                  </a:schemeClr>
                </a:solidFill>
              </a:rPr>
              <a:t>  совокупность всех налогов, действующих в государстве;</a:t>
            </a:r>
          </a:p>
          <a:p>
            <a:r>
              <a:rPr lang="ru-RU" dirty="0">
                <a:solidFill>
                  <a:schemeClr val="bg1">
                    <a:lumMod val="20000"/>
                    <a:lumOff val="80000"/>
                  </a:schemeClr>
                </a:solidFill>
              </a:rPr>
              <a:t>- правовая база (указы, законы, кодексы), определяющая порядок налогообложения;</a:t>
            </a:r>
          </a:p>
          <a:p>
            <a:r>
              <a:rPr lang="ru-RU" dirty="0">
                <a:solidFill>
                  <a:schemeClr val="bg1">
                    <a:lumMod val="20000"/>
                    <a:lumOff val="80000"/>
                  </a:schemeClr>
                </a:solidFill>
              </a:rPr>
              <a:t>-  государственные органы, проводящие в жизнь налоговую политику государства.</a:t>
            </a:r>
          </a:p>
          <a:p>
            <a:endParaRPr lang="ru-RU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733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1357313" y="292100"/>
            <a:ext cx="6643687" cy="1279525"/>
          </a:xfrm>
        </p:spPr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229600" cy="731838"/>
          </a:xfrm>
        </p:spPr>
        <p:txBody>
          <a:bodyPr/>
          <a:lstStyle/>
          <a:p>
            <a:pPr algn="just" eaLnBrk="1" hangingPunct="1">
              <a:buFontTx/>
              <a:buNone/>
              <a:defRPr/>
            </a:pPr>
            <a:r>
              <a:rPr lang="ru-RU" sz="3600" u="sng" dirty="0" smtClean="0">
                <a:latin typeface="Monotype Corsiva" pitchFamily="66" charset="0"/>
              </a:rPr>
              <a:t>Двухуровневая</a:t>
            </a:r>
            <a:r>
              <a:rPr lang="ru-RU" sz="3600" dirty="0" smtClean="0">
                <a:latin typeface="Monotype Corsiva" pitchFamily="66" charset="0"/>
              </a:rPr>
              <a:t> </a:t>
            </a:r>
            <a:r>
              <a:rPr lang="ru-RU" sz="3600" dirty="0" smtClean="0">
                <a:latin typeface="Monotype Corsiva" pitchFamily="66" charset="0"/>
              </a:rPr>
              <a:t>налоговая система</a:t>
            </a:r>
          </a:p>
        </p:txBody>
      </p:sp>
      <p:sp>
        <p:nvSpPr>
          <p:cNvPr id="47108" name="Rectangle 4"/>
          <p:cNvSpPr>
            <a:spLocks noChangeArrowheads="1"/>
          </p:cNvSpPr>
          <p:nvPr/>
        </p:nvSpPr>
        <p:spPr bwMode="auto">
          <a:xfrm>
            <a:off x="1331913" y="260350"/>
            <a:ext cx="6696075" cy="13843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b="1" i="1" dirty="0">
                <a:solidFill>
                  <a:schemeClr val="tx2"/>
                </a:solidFill>
              </a:rPr>
              <a:t>Налоговая система </a:t>
            </a:r>
            <a:br>
              <a:rPr lang="ru-RU" sz="3600" b="1" i="1" dirty="0">
                <a:solidFill>
                  <a:schemeClr val="tx2"/>
                </a:solidFill>
              </a:rPr>
            </a:br>
            <a:r>
              <a:rPr lang="ru-RU" sz="3600" b="1" i="1" dirty="0" smtClean="0">
                <a:solidFill>
                  <a:schemeClr val="tx2"/>
                </a:solidFill>
              </a:rPr>
              <a:t>Республики Казахстан</a:t>
            </a:r>
            <a:endParaRPr lang="ru-RU" sz="3600" b="1" i="1" dirty="0">
              <a:solidFill>
                <a:schemeClr val="tx2"/>
              </a:solidFill>
            </a:endParaRP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1116013" y="2708275"/>
            <a:ext cx="6985000" cy="584775"/>
          </a:xfrm>
          <a:prstGeom prst="rect">
            <a:avLst/>
          </a:prstGeom>
          <a:solidFill>
            <a:schemeClr val="bg2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I. </a:t>
            </a:r>
            <a:r>
              <a:rPr lang="ru-RU" sz="32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Республиканский бюджет</a:t>
            </a:r>
          </a:p>
        </p:txBody>
      </p:sp>
      <p:sp>
        <p:nvSpPr>
          <p:cNvPr id="47110" name="Text Box 6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126155" y="3860800"/>
            <a:ext cx="6985000" cy="523220"/>
          </a:xfrm>
          <a:prstGeom prst="rect">
            <a:avLst/>
          </a:prstGeom>
          <a:solidFill>
            <a:schemeClr val="bg2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II. </a:t>
            </a:r>
            <a:r>
              <a:rPr lang="ru-RU" sz="28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Местные бюджеты</a:t>
            </a:r>
          </a:p>
        </p:txBody>
      </p:sp>
      <p:sp>
        <p:nvSpPr>
          <p:cNvPr id="47111" name="Text Box 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3059832" y="4954755"/>
            <a:ext cx="2880320" cy="923330"/>
          </a:xfrm>
          <a:prstGeom prst="rect">
            <a:avLst/>
          </a:prstGeom>
          <a:solidFill>
            <a:schemeClr val="bg2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Районные бюджеты, бюджеты городов областного значения</a:t>
            </a:r>
            <a:endParaRPr lang="ru-RU" b="1" i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7112" name="Line 8"/>
          <p:cNvSpPr>
            <a:spLocks noChangeShapeType="1"/>
          </p:cNvSpPr>
          <p:nvPr/>
        </p:nvSpPr>
        <p:spPr bwMode="auto">
          <a:xfrm>
            <a:off x="4500563" y="3284538"/>
            <a:ext cx="0" cy="5762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113" name="Line 9"/>
          <p:cNvSpPr>
            <a:spLocks noChangeShapeType="1"/>
          </p:cNvSpPr>
          <p:nvPr/>
        </p:nvSpPr>
        <p:spPr bwMode="auto">
          <a:xfrm>
            <a:off x="4500563" y="4384020"/>
            <a:ext cx="0" cy="57073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" name="Text Box 6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4968750"/>
            <a:ext cx="2843808" cy="1169551"/>
          </a:xfrm>
          <a:prstGeom prst="rect">
            <a:avLst/>
          </a:prstGeom>
          <a:solidFill>
            <a:schemeClr val="bg2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Областные бюджеты, бюджеты города республиканского значения (Алматы) и столицы (</a:t>
            </a:r>
            <a:r>
              <a:rPr lang="ru-RU" sz="1400" b="1" i="1" dirty="0" err="1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Нур</a:t>
            </a:r>
            <a:r>
              <a:rPr lang="ru-RU" sz="14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-Султан)</a:t>
            </a:r>
          </a:p>
        </p:txBody>
      </p:sp>
      <p:sp>
        <p:nvSpPr>
          <p:cNvPr id="12" name="Text Box 7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6148739" y="4957253"/>
            <a:ext cx="2880320" cy="1200329"/>
          </a:xfrm>
          <a:prstGeom prst="rect">
            <a:avLst/>
          </a:prstGeom>
          <a:solidFill>
            <a:schemeClr val="bg2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Бюджеты города районного значения, села, поселка, сельского округа.</a:t>
            </a:r>
            <a:endParaRPr lang="ru-RU" b="1" i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>
            <a:off x="2195736" y="4384020"/>
            <a:ext cx="1008112" cy="487462"/>
          </a:xfrm>
          <a:prstGeom prst="straightConnector1">
            <a:avLst/>
          </a:prstGeom>
          <a:ln w="28575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6148739" y="4384020"/>
            <a:ext cx="1087557" cy="487462"/>
          </a:xfrm>
          <a:prstGeom prst="straightConnector1">
            <a:avLst/>
          </a:prstGeom>
          <a:ln w="31750" cmpd="sng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681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50"/>
                            </p:stCondLst>
                            <p:childTnLst>
                              <p:par>
                                <p:cTn id="1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10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1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  <p:bldP spid="47108" grpId="0" animBg="1"/>
      <p:bldP spid="47109" grpId="0" animBg="1"/>
      <p:bldP spid="47110" grpId="0" animBg="1"/>
      <p:bldP spid="47111" grpId="0" animBg="1"/>
      <p:bldP spid="47112" grpId="0" animBg="1"/>
      <p:bldP spid="47113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1268760"/>
            <a:ext cx="7599788" cy="4462462"/>
          </a:xfrm>
        </p:spPr>
        <p:txBody>
          <a:bodyPr/>
          <a:lstStyle/>
          <a:p>
            <a:pPr marL="0" indent="0" algn="just"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Налоги, уплачиваемые в </a:t>
            </a:r>
            <a:r>
              <a:rPr lang="ru-RU" sz="2800" i="1" u="sng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государственный бюджет: </a:t>
            </a:r>
          </a:p>
          <a:p>
            <a:pPr marL="0" indent="0" algn="just" eaLnBrk="1" hangingPunct="1">
              <a:lnSpc>
                <a:spcPct val="90000"/>
              </a:lnSpc>
              <a:buFontTx/>
              <a:buNone/>
              <a:defRPr/>
            </a:pPr>
            <a:endParaRPr lang="ru-RU" sz="2800" i="1" u="sng" dirty="0" smtClean="0">
              <a:solidFill>
                <a:schemeClr val="bg1">
                  <a:lumMod val="20000"/>
                  <a:lumOff val="80000"/>
                </a:schemeClr>
              </a:solidFill>
              <a:latin typeface="Times New Roman" pitchFamily="18" charset="0"/>
            </a:endParaRPr>
          </a:p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ru-RU" sz="24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Налог на добавленную стоимость (НДС) - </a:t>
            </a:r>
            <a:r>
              <a:rPr lang="ru-RU" sz="24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12</a:t>
            </a:r>
            <a:r>
              <a:rPr lang="ru-RU" sz="2400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 %</a:t>
            </a:r>
            <a:r>
              <a:rPr lang="ru-RU" sz="24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 </a:t>
            </a:r>
          </a:p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ru-RU" sz="28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Акцизный налог </a:t>
            </a:r>
          </a:p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ru-RU" sz="28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Корпоративный подоходный налог</a:t>
            </a:r>
            <a:endParaRPr lang="ru-RU" sz="2800" b="1" i="1" dirty="0" smtClean="0">
              <a:solidFill>
                <a:schemeClr val="bg1">
                  <a:lumMod val="20000"/>
                  <a:lumOff val="80000"/>
                </a:schemeClr>
              </a:solidFill>
              <a:latin typeface="Times New Roman" pitchFamily="18" charset="0"/>
            </a:endParaRPr>
          </a:p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ru-RU" sz="28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Налог </a:t>
            </a:r>
            <a:r>
              <a:rPr lang="ru-RU" sz="28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с недропользователей</a:t>
            </a:r>
            <a:endParaRPr lang="ru-RU" sz="2800" b="1" i="1" dirty="0" smtClean="0">
              <a:solidFill>
                <a:schemeClr val="bg1">
                  <a:lumMod val="20000"/>
                  <a:lumOff val="80000"/>
                </a:schemeClr>
              </a:solidFill>
              <a:latin typeface="Times New Roman" pitchFamily="18" charset="0"/>
            </a:endParaRPr>
          </a:p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ru-RU" sz="28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Государственные пошлины </a:t>
            </a:r>
          </a:p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Char char="ü"/>
              <a:defRPr/>
            </a:pPr>
            <a:r>
              <a:rPr lang="ru-RU" sz="2800" b="1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Сборы </a:t>
            </a:r>
            <a:endParaRPr lang="ru-RU" sz="2800" b="1" i="1" dirty="0" smtClean="0">
              <a:solidFill>
                <a:schemeClr val="bg1">
                  <a:lumMod val="20000"/>
                  <a:lumOff val="8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title"/>
          </p:nvPr>
        </p:nvSpPr>
        <p:spPr>
          <a:xfrm>
            <a:off x="1619250" y="260350"/>
            <a:ext cx="6408738" cy="760413"/>
          </a:xfrm>
          <a:solidFill>
            <a:schemeClr val="bg2"/>
          </a:solidFill>
          <a:ln>
            <a:solidFill>
              <a:schemeClr val="tx2"/>
            </a:solidFill>
          </a:ln>
        </p:spPr>
        <p:txBody>
          <a:bodyPr/>
          <a:lstStyle/>
          <a:p>
            <a:pPr algn="ctr"/>
            <a:r>
              <a:rPr lang="en-US" sz="3200" b="1" i="1" dirty="0" smtClean="0">
                <a:effectLst/>
                <a:latin typeface="Times New Roman" pitchFamily="18" charset="0"/>
              </a:rPr>
              <a:t>I. </a:t>
            </a:r>
            <a:r>
              <a:rPr lang="ru-RU" sz="3200" b="1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Республиканский бюджет</a:t>
            </a:r>
            <a:endParaRPr lang="ru-RU" sz="3200" b="1" i="1" dirty="0" smtClean="0"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827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5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8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8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8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1619250" y="260350"/>
            <a:ext cx="6121400" cy="760413"/>
          </a:xfrm>
          <a:prstGeom prst="rect">
            <a:avLst/>
          </a:prstGeom>
          <a:solidFill>
            <a:schemeClr val="bg2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Областные бюджеты</a:t>
            </a:r>
            <a:endParaRPr lang="ru-RU" sz="3600" b="1" i="1" dirty="0">
              <a:solidFill>
                <a:schemeClr val="tx2"/>
              </a:solidFill>
            </a:endParaRPr>
          </a:p>
        </p:txBody>
      </p:sp>
      <p:sp>
        <p:nvSpPr>
          <p:cNvPr id="49159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28596" y="1785926"/>
            <a:ext cx="8229600" cy="4105275"/>
          </a:xfrm>
        </p:spPr>
        <p:txBody>
          <a:bodyPr/>
          <a:lstStyle/>
          <a:p>
            <a:pPr marL="0" indent="0" algn="just" eaLnBrk="1" hangingPunct="1">
              <a:buFontTx/>
              <a:buNone/>
              <a:defRPr/>
            </a:pPr>
            <a:r>
              <a:rPr lang="ru-RU" sz="3600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Налоги уплачиваемые в </a:t>
            </a:r>
            <a:r>
              <a:rPr lang="ru-RU" sz="3600" i="1" u="sng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бюджет </a:t>
            </a:r>
            <a:r>
              <a:rPr lang="ru-RU" sz="3600" i="1" u="sng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областей:</a:t>
            </a:r>
            <a:r>
              <a:rPr lang="ru-RU" i="1" u="sng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 </a:t>
            </a:r>
            <a:endParaRPr lang="ru-RU" i="1" u="sng" dirty="0" smtClean="0">
              <a:solidFill>
                <a:schemeClr val="bg1">
                  <a:lumMod val="20000"/>
                  <a:lumOff val="80000"/>
                </a:schemeClr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" pitchFamily="2" charset="2"/>
              <a:buChar char="ü"/>
              <a:defRPr/>
            </a:pPr>
            <a:r>
              <a:rPr lang="ru-RU" i="1" dirty="0" smtClean="0">
                <a:solidFill>
                  <a:schemeClr val="bg1">
                    <a:lumMod val="20000"/>
                    <a:lumOff val="80000"/>
                  </a:schemeClr>
                </a:solidFill>
                <a:latin typeface="Times New Roman" pitchFamily="18" charset="0"/>
              </a:rPr>
              <a:t>Индивидуальный подоходный налог</a:t>
            </a:r>
          </a:p>
          <a:p>
            <a:pPr marL="0" indent="0" algn="just">
              <a:buFont typeface="Wingdings" pitchFamily="2" charset="2"/>
              <a:buChar char="ü"/>
              <a:defRPr/>
            </a:pPr>
            <a:r>
              <a:rPr lang="ru-RU" dirty="0">
                <a:solidFill>
                  <a:schemeClr val="bg1">
                    <a:lumMod val="20000"/>
                    <a:lumOff val="80000"/>
                  </a:schemeClr>
                </a:solidFill>
              </a:rPr>
              <a:t>социальный налог </a:t>
            </a:r>
            <a:endParaRPr lang="ru-RU" dirty="0" smtClean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 marL="0" indent="0" algn="just">
              <a:buFont typeface="Wingdings" pitchFamily="2" charset="2"/>
              <a:buChar char="ü"/>
              <a:defRPr/>
            </a:pPr>
            <a:r>
              <a:rPr lang="ru-RU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плата за эмиссии в окружающую среду</a:t>
            </a:r>
            <a:endParaRPr lang="ru-RU" b="1" i="1" dirty="0" smtClean="0">
              <a:solidFill>
                <a:schemeClr val="bg1">
                  <a:lumMod val="20000"/>
                  <a:lumOff val="80000"/>
                </a:schemeClr>
              </a:solidFill>
              <a:latin typeface="Times New Roman" pitchFamily="18" charset="0"/>
            </a:endParaRPr>
          </a:p>
          <a:p>
            <a:pPr marL="0" indent="0" algn="just">
              <a:buFont typeface="Wingdings" pitchFamily="2" charset="2"/>
              <a:buChar char="ü"/>
              <a:defRPr/>
            </a:pPr>
            <a:r>
              <a:rPr lang="ru-RU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плата за пользование водными </a:t>
            </a:r>
            <a:r>
              <a:rPr lang="ru-RU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ресурсами</a:t>
            </a:r>
          </a:p>
          <a:p>
            <a:pPr marL="0" indent="0" algn="just">
              <a:buFont typeface="Wingdings" pitchFamily="2" charset="2"/>
              <a:buChar char="ü"/>
              <a:defRPr/>
            </a:pPr>
            <a:r>
              <a:rPr lang="ru-RU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плата за лесные пользования</a:t>
            </a:r>
            <a:endParaRPr lang="ru-RU" b="1" i="1" dirty="0" smtClean="0">
              <a:solidFill>
                <a:schemeClr val="bg1">
                  <a:lumMod val="20000"/>
                  <a:lumOff val="80000"/>
                </a:schemeClr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759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75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491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875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491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91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91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91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91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1619250" y="581025"/>
            <a:ext cx="6121400" cy="760413"/>
          </a:xfrm>
          <a:prstGeom prst="rect">
            <a:avLst/>
          </a:prstGeom>
          <a:solidFill>
            <a:schemeClr val="bg2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ru-RU" sz="28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Районные бюджеты, бюджеты городов областного значения</a:t>
            </a:r>
            <a:endParaRPr lang="ru-RU" sz="2800" b="1" i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251520" y="1988840"/>
            <a:ext cx="7643812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71500" indent="-571500" algn="just">
              <a:spcBef>
                <a:spcPct val="20000"/>
              </a:spcBef>
              <a:buClr>
                <a:schemeClr val="hlink"/>
              </a:buClr>
              <a:buSzPct val="120000"/>
              <a:buFont typeface="Wingdings" panose="05000000000000000000" pitchFamily="2" charset="2"/>
              <a:buChar char="ü"/>
              <a:defRPr/>
            </a:pPr>
            <a:r>
              <a:rPr lang="ru-RU" sz="2800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единый совокупный </a:t>
            </a:r>
            <a:r>
              <a:rPr lang="ru-RU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платеж</a:t>
            </a:r>
          </a:p>
          <a:p>
            <a:pPr marL="571500" indent="-571500" algn="just">
              <a:spcBef>
                <a:spcPct val="20000"/>
              </a:spcBef>
              <a:buClr>
                <a:schemeClr val="hlink"/>
              </a:buClr>
              <a:buSzPct val="120000"/>
              <a:buFont typeface="Wingdings" panose="05000000000000000000" pitchFamily="2" charset="2"/>
              <a:buChar char="ü"/>
              <a:defRPr/>
            </a:pPr>
            <a:r>
              <a:rPr lang="ru-RU" sz="2800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налог на имущество физических и юридических </a:t>
            </a:r>
            <a:r>
              <a:rPr lang="ru-RU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лиц</a:t>
            </a:r>
          </a:p>
          <a:p>
            <a:pPr marL="571500" indent="-571500" algn="just">
              <a:spcBef>
                <a:spcPct val="20000"/>
              </a:spcBef>
              <a:buClr>
                <a:schemeClr val="hlink"/>
              </a:buClr>
              <a:buSzPct val="120000"/>
              <a:buFont typeface="Wingdings" panose="05000000000000000000" pitchFamily="2" charset="2"/>
              <a:buChar char="ü"/>
              <a:defRPr/>
            </a:pPr>
            <a:r>
              <a:rPr lang="ru-RU" sz="2800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 земельный </a:t>
            </a:r>
            <a:r>
              <a:rPr lang="ru-RU" sz="28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налог</a:t>
            </a:r>
          </a:p>
          <a:p>
            <a:pPr marL="571500" indent="-571500" algn="just">
              <a:spcBef>
                <a:spcPct val="20000"/>
              </a:spcBef>
              <a:buClr>
                <a:schemeClr val="hlink"/>
              </a:buClr>
              <a:buSzPct val="120000"/>
              <a:buFont typeface="Wingdings" panose="05000000000000000000" pitchFamily="2" charset="2"/>
              <a:buChar char="ü"/>
              <a:defRPr/>
            </a:pPr>
            <a:r>
              <a:rPr lang="ru-RU" sz="2800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налог на транспортные средства</a:t>
            </a:r>
            <a:endParaRPr lang="ru-RU" sz="2800" b="1" i="1" dirty="0">
              <a:solidFill>
                <a:schemeClr val="bg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89772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75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675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50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675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50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675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501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1619250" y="581025"/>
            <a:ext cx="6121400" cy="760413"/>
          </a:xfrm>
          <a:prstGeom prst="rect">
            <a:avLst/>
          </a:prstGeom>
          <a:solidFill>
            <a:schemeClr val="bg2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Бюджеты города районного значения, села, поселка, сельского округа.</a:t>
            </a:r>
            <a:endParaRPr lang="ru-RU" sz="2000" b="1" i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251520" y="1628800"/>
            <a:ext cx="7489130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>
              <a:spcBef>
                <a:spcPct val="20000"/>
              </a:spcBef>
              <a:buClr>
                <a:schemeClr val="hlink"/>
              </a:buClr>
              <a:buSzPct val="120000"/>
              <a:buFont typeface="Wingdings" panose="05000000000000000000" pitchFamily="2" charset="2"/>
              <a:buChar char="ü"/>
              <a:defRPr/>
            </a:pPr>
            <a:r>
              <a:rPr lang="ru-RU" sz="2400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налог на имущество физических </a:t>
            </a:r>
            <a:r>
              <a:rPr lang="ru-RU" sz="24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лиц (на данной территории)</a:t>
            </a:r>
          </a:p>
          <a:p>
            <a:pPr algn="just">
              <a:spcBef>
                <a:spcPct val="20000"/>
              </a:spcBef>
              <a:buClr>
                <a:schemeClr val="hlink"/>
              </a:buClr>
              <a:buSzPct val="120000"/>
              <a:buFont typeface="Wingdings" panose="05000000000000000000" pitchFamily="2" charset="2"/>
              <a:buChar char="ü"/>
              <a:defRPr/>
            </a:pPr>
            <a:r>
              <a:rPr lang="ru-RU" sz="2400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земельный налог на земли населенных пунктов с физических и юридических </a:t>
            </a:r>
            <a:r>
              <a:rPr lang="ru-RU" sz="24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лиц (на территории)</a:t>
            </a:r>
          </a:p>
          <a:p>
            <a:pPr algn="just">
              <a:spcBef>
                <a:spcPct val="20000"/>
              </a:spcBef>
              <a:buClr>
                <a:schemeClr val="hlink"/>
              </a:buClr>
              <a:buSzPct val="120000"/>
              <a:buFont typeface="Wingdings" panose="05000000000000000000" pitchFamily="2" charset="2"/>
              <a:buChar char="ü"/>
              <a:defRPr/>
            </a:pPr>
            <a:r>
              <a:rPr lang="ru-RU" sz="2400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налог на транспортные </a:t>
            </a:r>
            <a:r>
              <a:rPr lang="ru-RU" sz="2400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средства( на территории)</a:t>
            </a:r>
          </a:p>
          <a:p>
            <a:pPr algn="just">
              <a:spcBef>
                <a:spcPct val="20000"/>
              </a:spcBef>
              <a:buClr>
                <a:schemeClr val="hlink"/>
              </a:buClr>
              <a:buSzPct val="120000"/>
              <a:buFont typeface="Wingdings" panose="05000000000000000000" pitchFamily="2" charset="2"/>
              <a:buChar char="ü"/>
              <a:defRPr/>
            </a:pPr>
            <a:r>
              <a:rPr lang="ru-RU" sz="2400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плата за размещение наружной (визуальной) рекламы</a:t>
            </a:r>
            <a:endParaRPr lang="ru-RU" sz="2400" b="1" i="1" dirty="0">
              <a:solidFill>
                <a:schemeClr val="bg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107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975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975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50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975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501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Line 5"/>
          <p:cNvSpPr>
            <a:spLocks noChangeShapeType="1"/>
          </p:cNvSpPr>
          <p:nvPr/>
        </p:nvSpPr>
        <p:spPr bwMode="auto">
          <a:xfrm flipH="1">
            <a:off x="2339975" y="908050"/>
            <a:ext cx="2232025" cy="765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>
            <a:off x="4572000" y="908050"/>
            <a:ext cx="2376488" cy="7651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5003800" y="1700213"/>
            <a:ext cx="3167063" cy="6477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 i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Косвенные </a:t>
            </a: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857250" y="1714500"/>
            <a:ext cx="3167063" cy="6477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 i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Прямые </a:t>
            </a:r>
          </a:p>
        </p:txBody>
      </p:sp>
      <p:sp>
        <p:nvSpPr>
          <p:cNvPr id="12298" name="AutoShape 10"/>
          <p:cNvSpPr>
            <a:spLocks noChangeArrowheads="1"/>
          </p:cNvSpPr>
          <p:nvPr/>
        </p:nvSpPr>
        <p:spPr bwMode="auto">
          <a:xfrm>
            <a:off x="2268538" y="2349500"/>
            <a:ext cx="71437" cy="576263"/>
          </a:xfrm>
          <a:prstGeom prst="downArrow">
            <a:avLst>
              <a:gd name="adj1" fmla="val 50000"/>
              <a:gd name="adj2" fmla="val 2016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9" name="AutoShape 11"/>
          <p:cNvSpPr>
            <a:spLocks noChangeArrowheads="1"/>
          </p:cNvSpPr>
          <p:nvPr/>
        </p:nvSpPr>
        <p:spPr bwMode="auto">
          <a:xfrm>
            <a:off x="6659563" y="2349500"/>
            <a:ext cx="73025" cy="576263"/>
          </a:xfrm>
          <a:prstGeom prst="downArrow">
            <a:avLst>
              <a:gd name="adj1" fmla="val 50000"/>
              <a:gd name="adj2" fmla="val 19728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214313" y="2786063"/>
            <a:ext cx="4213225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Взимаются </a:t>
            </a:r>
            <a:r>
              <a:rPr lang="ru-RU" sz="2400" b="1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непосредственно с физических и юридических лиц, а также с их </a:t>
            </a:r>
            <a:r>
              <a:rPr lang="ru-RU" sz="24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доходов</a:t>
            </a:r>
            <a:endParaRPr lang="ru-RU" sz="2400" b="1" i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24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1.Налог </a:t>
            </a:r>
            <a:r>
              <a:rPr lang="ru-RU" sz="2400" b="1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на </a:t>
            </a:r>
            <a:r>
              <a:rPr lang="ru-RU" sz="24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прибыль</a:t>
            </a:r>
          </a:p>
          <a:p>
            <a:pPr>
              <a:spcBef>
                <a:spcPct val="50000"/>
              </a:spcBef>
            </a:pPr>
            <a:r>
              <a:rPr lang="ru-RU" sz="24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2.Подоходный налог</a:t>
            </a:r>
            <a:endParaRPr lang="ru-RU" sz="2400" b="1" i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>
              <a:spcBef>
                <a:spcPct val="50000"/>
              </a:spcBef>
            </a:pPr>
            <a:r>
              <a:rPr lang="ru-RU" sz="2400" b="1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24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3.Налог </a:t>
            </a:r>
            <a:r>
              <a:rPr lang="ru-RU" sz="2400" b="1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на имущество</a:t>
            </a: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5286375" y="2786063"/>
            <a:ext cx="385762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dirty="0">
                <a:solidFill>
                  <a:schemeClr val="bg1">
                    <a:lumMod val="20000"/>
                    <a:lumOff val="80000"/>
                  </a:schemeClr>
                </a:solidFill>
              </a:rPr>
              <a:t> </a:t>
            </a:r>
            <a:r>
              <a:rPr lang="ru-RU" sz="2400" b="1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Устанавливаются в виде надбавок к цене товара и услуг 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b="1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А</a:t>
            </a:r>
            <a:r>
              <a:rPr lang="ru-RU" sz="24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кцизные сборы </a:t>
            </a:r>
            <a:endParaRPr lang="ru-RU" sz="2400" b="1" i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 marL="457200" indent="-4572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b="1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Н</a:t>
            </a:r>
            <a:r>
              <a:rPr lang="ru-RU" sz="24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алог </a:t>
            </a:r>
            <a:r>
              <a:rPr lang="ru-RU" sz="2400" b="1" i="1" dirty="0">
                <a:solidFill>
                  <a:schemeClr val="bg1">
                    <a:lumMod val="20000"/>
                    <a:lumOff val="80000"/>
                  </a:schemeClr>
                </a:solidFill>
              </a:rPr>
              <a:t>с </a:t>
            </a:r>
            <a:r>
              <a:rPr lang="ru-RU" sz="24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продаж </a:t>
            </a:r>
            <a:endParaRPr lang="ru-RU" sz="2400" b="1" i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 marL="457200" indent="-4572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НДС </a:t>
            </a:r>
            <a:endParaRPr lang="ru-RU" sz="2400" b="1" i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pPr marL="457200" indent="-4572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b="1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Таможенные пошлины</a:t>
            </a:r>
            <a:endParaRPr lang="ru-RU" sz="2400" b="1" i="1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2305" name="Picture 17" descr="COINS3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2571750" y="4572000"/>
            <a:ext cx="2736850" cy="2065338"/>
          </a:xfrm>
          <a:noFill/>
        </p:spPr>
      </p:pic>
      <p:sp>
        <p:nvSpPr>
          <p:cNvPr id="12307" name="Rectangle 19"/>
          <p:cNvSpPr>
            <a:spLocks noChangeArrowheads="1"/>
          </p:cNvSpPr>
          <p:nvPr/>
        </p:nvSpPr>
        <p:spPr bwMode="auto">
          <a:xfrm>
            <a:off x="2195513" y="333375"/>
            <a:ext cx="4968875" cy="574675"/>
          </a:xfrm>
          <a:prstGeom prst="rect">
            <a:avLst/>
          </a:prstGeom>
          <a:solidFill>
            <a:schemeClr val="bg2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 i="1" dirty="0">
                <a:solidFill>
                  <a:srgbClr val="FF0000"/>
                </a:solidFill>
              </a:rPr>
              <a:t>По способу взимания</a:t>
            </a:r>
          </a:p>
        </p:txBody>
      </p:sp>
    </p:spTree>
    <p:extLst>
      <p:ext uri="{BB962C8B-B14F-4D97-AF65-F5344CB8AC3E}">
        <p14:creationId xmlns:p14="http://schemas.microsoft.com/office/powerpoint/2010/main" val="390653349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4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8" dur="10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1" dur="10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  <p:bldP spid="12294" grpId="0" animBg="1"/>
      <p:bldP spid="12295" grpId="0" animBg="1"/>
      <p:bldP spid="12296" grpId="0" animBg="1"/>
      <p:bldP spid="12298" grpId="0" animBg="1"/>
      <p:bldP spid="12299" grpId="0" animBg="1"/>
      <p:bldP spid="12303" grpId="0"/>
      <p:bldP spid="12304" grpId="0"/>
      <p:bldP spid="1230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Line 9"/>
          <p:cNvSpPr>
            <a:spLocks noChangeShapeType="1"/>
          </p:cNvSpPr>
          <p:nvPr/>
        </p:nvSpPr>
        <p:spPr bwMode="auto">
          <a:xfrm>
            <a:off x="4284663" y="1196975"/>
            <a:ext cx="2303462" cy="141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19" name="Text Box 10"/>
          <p:cNvSpPr txBox="1">
            <a:spLocks noChangeArrowheads="1"/>
          </p:cNvSpPr>
          <p:nvPr/>
        </p:nvSpPr>
        <p:spPr bwMode="auto">
          <a:xfrm>
            <a:off x="974723" y="1484313"/>
            <a:ext cx="3240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>
              <a:latin typeface="Arial" charset="0"/>
            </a:endParaRP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827088" y="2565400"/>
            <a:ext cx="2951162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600" b="1" i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Физические лица </a:t>
            </a:r>
            <a:r>
              <a:rPr lang="ru-RU" sz="2600" b="1" i="1" dirty="0"/>
              <a:t>(отдельные граждане)</a:t>
            </a:r>
          </a:p>
          <a:p>
            <a:pPr algn="just">
              <a:spcBef>
                <a:spcPct val="50000"/>
              </a:spcBef>
            </a:pPr>
            <a:r>
              <a:rPr lang="ru-RU" sz="2400" b="1" i="1" u="sng" dirty="0"/>
              <a:t>Например</a:t>
            </a:r>
            <a:r>
              <a:rPr lang="ru-RU" sz="2400" b="1" i="1" dirty="0"/>
              <a:t>: подоходный налог, налог на имущество</a:t>
            </a:r>
            <a:endParaRPr lang="ru-RU" sz="2600" b="1" i="1" dirty="0"/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5219700" y="2492375"/>
            <a:ext cx="2879725" cy="227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600" b="1" i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Юридические лица </a:t>
            </a:r>
            <a:r>
              <a:rPr lang="ru-RU" sz="2600" b="1" i="1" dirty="0"/>
              <a:t>(фирмы, организации)</a:t>
            </a:r>
          </a:p>
          <a:p>
            <a:pPr algn="just">
              <a:spcBef>
                <a:spcPct val="50000"/>
              </a:spcBef>
            </a:pPr>
            <a:r>
              <a:rPr lang="ru-RU" sz="2600" b="1" i="1" u="sng" dirty="0"/>
              <a:t>Например</a:t>
            </a:r>
            <a:r>
              <a:rPr lang="ru-RU" sz="2600" b="1" i="1" dirty="0"/>
              <a:t>: налог на прибыль</a:t>
            </a:r>
          </a:p>
        </p:txBody>
      </p:sp>
      <p:pic>
        <p:nvPicPr>
          <p:cNvPr id="14349" name="Picture 13" descr="COINS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3779838" y="4797425"/>
            <a:ext cx="2330450" cy="2060575"/>
          </a:xfrm>
          <a:noFill/>
        </p:spPr>
      </p:pic>
      <p:sp>
        <p:nvSpPr>
          <p:cNvPr id="14351" name="Line 15"/>
          <p:cNvSpPr>
            <a:spLocks noChangeShapeType="1"/>
          </p:cNvSpPr>
          <p:nvPr/>
        </p:nvSpPr>
        <p:spPr bwMode="auto">
          <a:xfrm flipH="1">
            <a:off x="2195513" y="1196975"/>
            <a:ext cx="2089150" cy="14398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4352" name="Rectangle 16"/>
          <p:cNvSpPr>
            <a:spLocks noChangeArrowheads="1"/>
          </p:cNvSpPr>
          <p:nvPr/>
        </p:nvSpPr>
        <p:spPr bwMode="auto">
          <a:xfrm>
            <a:off x="2268538" y="404813"/>
            <a:ext cx="4176712" cy="792162"/>
          </a:xfrm>
          <a:prstGeom prst="rect">
            <a:avLst/>
          </a:prstGeom>
          <a:solidFill>
            <a:schemeClr val="bg2">
              <a:alpha val="45097"/>
            </a:schemeClr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b="1" i="1" dirty="0">
                <a:solidFill>
                  <a:srgbClr val="FF0000"/>
                </a:solidFill>
              </a:rPr>
              <a:t>По субъектам</a:t>
            </a:r>
          </a:p>
        </p:txBody>
      </p:sp>
    </p:spTree>
    <p:extLst>
      <p:ext uri="{BB962C8B-B14F-4D97-AF65-F5344CB8AC3E}">
        <p14:creationId xmlns:p14="http://schemas.microsoft.com/office/powerpoint/2010/main" val="158355766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3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5" grpId="0" animBg="1"/>
      <p:bldP spid="14347" grpId="0"/>
      <p:bldP spid="14348" grpId="0"/>
      <p:bldP spid="14351" grpId="0" animBg="1"/>
      <p:bldP spid="14352" grpId="0" animBg="1"/>
    </p:bldLst>
  </p:timing>
</p:sld>
</file>

<file path=ppt/theme/theme1.xml><?xml version="1.0" encoding="utf-8"?>
<a:theme xmlns:a="http://schemas.openxmlformats.org/drawingml/2006/main" name="Тема2">
  <a:themeElements>
    <a:clrScheme name="Кимоно 1">
      <a:dk1>
        <a:srgbClr val="2F1311"/>
      </a:dk1>
      <a:lt1>
        <a:srgbClr val="C16059"/>
      </a:lt1>
      <a:dk2>
        <a:srgbClr val="F7D47D"/>
      </a:dk2>
      <a:lt2>
        <a:srgbClr val="000000"/>
      </a:lt2>
      <a:accent1>
        <a:srgbClr val="D5B781"/>
      </a:accent1>
      <a:accent2>
        <a:srgbClr val="79AF7D"/>
      </a:accent2>
      <a:accent3>
        <a:srgbClr val="DDB6B5"/>
      </a:accent3>
      <a:accent4>
        <a:srgbClr val="270E0D"/>
      </a:accent4>
      <a:accent5>
        <a:srgbClr val="E7D8C1"/>
      </a:accent5>
      <a:accent6>
        <a:srgbClr val="6D9E71"/>
      </a:accent6>
      <a:hlink>
        <a:srgbClr val="F0B854"/>
      </a:hlink>
      <a:folHlink>
        <a:srgbClr val="DC893E"/>
      </a:folHlink>
    </a:clrScheme>
    <a:fontScheme name="Кимоно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имоно 1">
        <a:dk1>
          <a:srgbClr val="2F1311"/>
        </a:dk1>
        <a:lt1>
          <a:srgbClr val="C16059"/>
        </a:lt1>
        <a:dk2>
          <a:srgbClr val="F7D47D"/>
        </a:dk2>
        <a:lt2>
          <a:srgbClr val="000000"/>
        </a:lt2>
        <a:accent1>
          <a:srgbClr val="D5B781"/>
        </a:accent1>
        <a:accent2>
          <a:srgbClr val="79AF7D"/>
        </a:accent2>
        <a:accent3>
          <a:srgbClr val="DDB6B5"/>
        </a:accent3>
        <a:accent4>
          <a:srgbClr val="270E0D"/>
        </a:accent4>
        <a:accent5>
          <a:srgbClr val="E7D8C1"/>
        </a:accent5>
        <a:accent6>
          <a:srgbClr val="6D9E71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2">
        <a:dk1>
          <a:srgbClr val="000000"/>
        </a:dk1>
        <a:lt1>
          <a:srgbClr val="FFFFFF"/>
        </a:lt1>
        <a:dk2>
          <a:srgbClr val="000000"/>
        </a:dk2>
        <a:lt2>
          <a:srgbClr val="F7D47D"/>
        </a:lt2>
        <a:accent1>
          <a:srgbClr val="C19341"/>
        </a:accent1>
        <a:accent2>
          <a:srgbClr val="60A265"/>
        </a:accent2>
        <a:accent3>
          <a:srgbClr val="AAAAAA"/>
        </a:accent3>
        <a:accent4>
          <a:srgbClr val="DADADA"/>
        </a:accent4>
        <a:accent5>
          <a:srgbClr val="DDC8B0"/>
        </a:accent5>
        <a:accent6>
          <a:srgbClr val="56925B"/>
        </a:accent6>
        <a:hlink>
          <a:srgbClr val="EB9F17"/>
        </a:hlink>
        <a:folHlink>
          <a:srgbClr val="CF76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3">
        <a:dk1>
          <a:srgbClr val="00002E"/>
        </a:dk1>
        <a:lt1>
          <a:srgbClr val="FFFFFF"/>
        </a:lt1>
        <a:dk2>
          <a:srgbClr val="003399"/>
        </a:dk2>
        <a:lt2>
          <a:srgbClr val="F4BC40"/>
        </a:lt2>
        <a:accent1>
          <a:srgbClr val="9280CC"/>
        </a:accent1>
        <a:accent2>
          <a:srgbClr val="BD51A1"/>
        </a:accent2>
        <a:accent3>
          <a:srgbClr val="AAADCA"/>
        </a:accent3>
        <a:accent4>
          <a:srgbClr val="DADADA"/>
        </a:accent4>
        <a:accent5>
          <a:srgbClr val="C7C0E2"/>
        </a:accent5>
        <a:accent6>
          <a:srgbClr val="AB4991"/>
        </a:accent6>
        <a:hlink>
          <a:srgbClr val="CC66FF"/>
        </a:hlink>
        <a:folHlink>
          <a:srgbClr val="824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4">
        <a:dk1>
          <a:srgbClr val="2F1311"/>
        </a:dk1>
        <a:lt1>
          <a:srgbClr val="7A8E9C"/>
        </a:lt1>
        <a:dk2>
          <a:srgbClr val="FDF4DF"/>
        </a:dk2>
        <a:lt2>
          <a:srgbClr val="3E4A52"/>
        </a:lt2>
        <a:accent1>
          <a:srgbClr val="81ABA0"/>
        </a:accent1>
        <a:accent2>
          <a:srgbClr val="CD817B"/>
        </a:accent2>
        <a:accent3>
          <a:srgbClr val="BEC6CB"/>
        </a:accent3>
        <a:accent4>
          <a:srgbClr val="270E0D"/>
        </a:accent4>
        <a:accent5>
          <a:srgbClr val="C1D2CD"/>
        </a:accent5>
        <a:accent6>
          <a:srgbClr val="BA746F"/>
        </a:accent6>
        <a:hlink>
          <a:srgbClr val="BEBC76"/>
        </a:hlink>
        <a:folHlink>
          <a:srgbClr val="668E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5">
        <a:dk1>
          <a:srgbClr val="2F1311"/>
        </a:dk1>
        <a:lt1>
          <a:srgbClr val="7A9C7C"/>
        </a:lt1>
        <a:dk2>
          <a:srgbClr val="FBEBC3"/>
        </a:dk2>
        <a:lt2>
          <a:srgbClr val="3C503D"/>
        </a:lt2>
        <a:accent1>
          <a:srgbClr val="D5B781"/>
        </a:accent1>
        <a:accent2>
          <a:srgbClr val="C16059"/>
        </a:accent2>
        <a:accent3>
          <a:srgbClr val="BECBBF"/>
        </a:accent3>
        <a:accent4>
          <a:srgbClr val="270E0D"/>
        </a:accent4>
        <a:accent5>
          <a:srgbClr val="E7D8C1"/>
        </a:accent5>
        <a:accent6>
          <a:srgbClr val="AF5650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6">
        <a:dk1>
          <a:srgbClr val="000000"/>
        </a:dk1>
        <a:lt1>
          <a:srgbClr val="D9EFE0"/>
        </a:lt1>
        <a:dk2>
          <a:srgbClr val="30605A"/>
        </a:dk2>
        <a:lt2>
          <a:srgbClr val="15331E"/>
        </a:lt2>
        <a:accent1>
          <a:srgbClr val="A4C6BA"/>
        </a:accent1>
        <a:accent2>
          <a:srgbClr val="558F7D"/>
        </a:accent2>
        <a:accent3>
          <a:srgbClr val="E9F6ED"/>
        </a:accent3>
        <a:accent4>
          <a:srgbClr val="000000"/>
        </a:accent4>
        <a:accent5>
          <a:srgbClr val="CFDFD9"/>
        </a:accent5>
        <a:accent6>
          <a:srgbClr val="4C8171"/>
        </a:accent6>
        <a:hlink>
          <a:srgbClr val="C1C177"/>
        </a:hlink>
        <a:folHlink>
          <a:srgbClr val="A08F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7">
        <a:dk1>
          <a:srgbClr val="2F1311"/>
        </a:dk1>
        <a:lt1>
          <a:srgbClr val="CFC7B5"/>
        </a:lt1>
        <a:dk2>
          <a:srgbClr val="853F35"/>
        </a:dk2>
        <a:lt2>
          <a:srgbClr val="8E7F5E"/>
        </a:lt2>
        <a:accent1>
          <a:srgbClr val="EBD2A5"/>
        </a:accent1>
        <a:accent2>
          <a:srgbClr val="A5C9A8"/>
        </a:accent2>
        <a:accent3>
          <a:srgbClr val="E4E0D7"/>
        </a:accent3>
        <a:accent4>
          <a:srgbClr val="270E0D"/>
        </a:accent4>
        <a:accent5>
          <a:srgbClr val="F3E5CF"/>
        </a:accent5>
        <a:accent6>
          <a:srgbClr val="95B698"/>
        </a:accent6>
        <a:hlink>
          <a:srgbClr val="C68510"/>
        </a:hlink>
        <a:folHlink>
          <a:srgbClr val="E5A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8">
        <a:dk1>
          <a:srgbClr val="000000"/>
        </a:dk1>
        <a:lt1>
          <a:srgbClr val="F0EED8"/>
        </a:lt1>
        <a:dk2>
          <a:srgbClr val="666729"/>
        </a:dk2>
        <a:lt2>
          <a:srgbClr val="3F3B19"/>
        </a:lt2>
        <a:accent1>
          <a:srgbClr val="E9D47D"/>
        </a:accent1>
        <a:accent2>
          <a:srgbClr val="D4DD91"/>
        </a:accent2>
        <a:accent3>
          <a:srgbClr val="F6F5E9"/>
        </a:accent3>
        <a:accent4>
          <a:srgbClr val="000000"/>
        </a:accent4>
        <a:accent5>
          <a:srgbClr val="F2E6BF"/>
        </a:accent5>
        <a:accent6>
          <a:srgbClr val="C0C883"/>
        </a:accent6>
        <a:hlink>
          <a:srgbClr val="9D943F"/>
        </a:hlink>
        <a:folHlink>
          <a:srgbClr val="C9C1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57</TotalTime>
  <Words>315</Words>
  <Application>Microsoft Office PowerPoint</Application>
  <PresentationFormat>Экран (4:3)</PresentationFormat>
  <Paragraphs>72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Тема2</vt:lpstr>
      <vt:lpstr>Презентация PowerPoint</vt:lpstr>
      <vt:lpstr>Налоговая система состоит из трех основных элементов: </vt:lpstr>
      <vt:lpstr>Презентация PowerPoint</vt:lpstr>
      <vt:lpstr>I. Республиканский бюджет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</cp:revision>
  <dcterms:created xsi:type="dcterms:W3CDTF">2020-09-04T16:20:11Z</dcterms:created>
  <dcterms:modified xsi:type="dcterms:W3CDTF">2020-09-04T17:17:51Z</dcterms:modified>
</cp:coreProperties>
</file>