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61" r:id="rId2"/>
    <p:sldId id="262" r:id="rId3"/>
    <p:sldId id="270" r:id="rId4"/>
    <p:sldId id="271" r:id="rId5"/>
    <p:sldId id="272" r:id="rId6"/>
    <p:sldId id="260" r:id="rId7"/>
    <p:sldId id="263" r:id="rId8"/>
    <p:sldId id="265" r:id="rId9"/>
    <p:sldId id="266" r:id="rId10"/>
    <p:sldId id="267" r:id="rId11"/>
    <p:sldId id="269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6D3F"/>
    <a:srgbClr val="EBEBEB"/>
    <a:srgbClr val="434343"/>
    <a:srgbClr val="37B34A"/>
    <a:srgbClr val="21A649"/>
    <a:srgbClr val="4D7D3F"/>
    <a:srgbClr val="09A14D"/>
    <a:srgbClr val="067639"/>
    <a:srgbClr val="078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291" autoAdjust="0"/>
    <p:restoredTop sz="94680" autoAdjust="0"/>
  </p:normalViewPr>
  <p:slideViewPr>
    <p:cSldViewPr snapToGrid="0" snapToObjects="1">
      <p:cViewPr>
        <p:scale>
          <a:sx n="95" d="100"/>
          <a:sy n="95" d="100"/>
        </p:scale>
        <p:origin x="-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87" d="100"/>
          <a:sy n="87" d="100"/>
        </p:scale>
        <p:origin x="3904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887DE-3F12-D74A-8FD6-D6755CBC1A56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A7856-9170-C642-98B0-85246FD9B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75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7856-9170-C642-98B0-85246FD9BF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24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7856-9170-C642-98B0-85246FD9BFF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2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2141316"/>
            <a:ext cx="9144000" cy="2453838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652467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rgbClr val="37B34A"/>
                </a:solidFill>
                <a:latin typeface="PT Sans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51138"/>
            <a:ext cx="7772400" cy="41668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rgbClr val="37B34A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902821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19" y="4337"/>
            <a:ext cx="7886700" cy="89848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3" y="284586"/>
            <a:ext cx="1932970" cy="50288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14224"/>
            <a:ext cx="9144000" cy="468775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365125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fld id="{417111F3-19CC-A94E-B0FD-1989B44291B9}" type="datetime1">
              <a:rPr lang="ru-RU" smtClean="0"/>
              <a:pPr/>
              <a:t>26.02.2021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387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1944546"/>
            <a:ext cx="9144000" cy="304414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895538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rgbClr val="37B34A"/>
                </a:solidFill>
                <a:latin typeface="PT Sans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247905"/>
            <a:ext cx="7772400" cy="462991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rgbClr val="37B34A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902821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19" y="4337"/>
            <a:ext cx="7886700" cy="89848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3" y="284586"/>
            <a:ext cx="1932970" cy="50288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14224"/>
            <a:ext cx="9144000" cy="468775"/>
          </a:xfrm>
          <a:prstGeom prst="rect">
            <a:avLst/>
          </a:prstGeom>
          <a:solidFill>
            <a:srgbClr val="21A64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365125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fld id="{74EEDE86-207E-BA4C-83D4-5CE763B6EBC8}" type="datetime1">
              <a:rPr lang="ru-RU" smtClean="0"/>
              <a:pPr/>
              <a:t>26.02.2021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39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>
          <a:xfrm>
            <a:off x="3543300" y="6436851"/>
            <a:ext cx="2057400" cy="421149"/>
          </a:xfrm>
        </p:spPr>
        <p:txBody>
          <a:bodyPr anchor="ctr" anchorCtr="0"/>
          <a:lstStyle>
            <a:lvl1pPr algn="ctr">
              <a:defRPr sz="1600" baseline="0">
                <a:solidFill>
                  <a:schemeClr val="bg1"/>
                </a:solidFill>
                <a:effectLst/>
                <a:latin typeface="PT Sans" charset="-52"/>
              </a:defRPr>
            </a:lvl1pPr>
          </a:lstStyle>
          <a:p>
            <a:fld id="{A01A9D32-9F01-6440-A725-541402382076}" type="datetime1">
              <a:rPr lang="ru-RU" smtClean="0"/>
              <a:pPr/>
              <a:t>26.02.2021</a:t>
            </a:fld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0"/>
            <a:ext cx="9144000" cy="6882999"/>
          </a:xfrm>
          <a:prstGeom prst="rect">
            <a:avLst/>
          </a:prstGeom>
          <a:solidFill>
            <a:srgbClr val="434343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2271344"/>
            <a:ext cx="7772400" cy="1895538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chemeClr val="bg1"/>
                </a:solidFill>
                <a:latin typeface="PT Sans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685800" y="4247905"/>
            <a:ext cx="7772400" cy="462991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PT Sans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pic>
        <p:nvPicPr>
          <p:cNvPr id="18" name="Изображение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9144000" cy="18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6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1944547"/>
            <a:ext cx="9144000" cy="206029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2201896"/>
            <a:ext cx="7772400" cy="1513577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algn="l" fontAlgn="t">
              <a:defRPr sz="2400" b="1" i="0"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10" name="Изображение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4" y="179928"/>
            <a:ext cx="1063789" cy="21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08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ая_страница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 sz="2000" b="1" i="0" baseline="0">
                <a:latin typeface="PT Sans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23" y="868102"/>
            <a:ext cx="8289563" cy="5208607"/>
          </a:xfrm>
          <a:effectLst>
            <a:outerShdw blurRad="50800" dist="50800" dir="5400000" algn="ctr" rotWithShape="0">
              <a:srgbClr val="EBEBEB"/>
            </a:outerShdw>
          </a:effectLst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483676"/>
            <a:ext cx="2057400" cy="365125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84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траница_2_колонки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483676"/>
            <a:ext cx="2057400" cy="365125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03024" y="863590"/>
            <a:ext cx="4111826" cy="53133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863590"/>
            <a:ext cx="4063437" cy="53133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 sz="2000" b="1" i="0" baseline="0">
                <a:latin typeface="PT Sans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8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7FBE-727B-D24A-B2F7-F1C6B17C32AD}" type="datetime1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B3EB-C589-314F-BBE8-5A42F2EA375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4" y="179928"/>
            <a:ext cx="1063789" cy="21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3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6462611"/>
            <a:ext cx="9144000" cy="395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162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38091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28650" y="6483673"/>
            <a:ext cx="20574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fld id="{8EF89B46-E882-AD4D-B512-49726B71C43E}" type="datetime1">
              <a:rPr lang="ru-RU" smtClean="0"/>
              <a:pPr/>
              <a:t>26.02.2021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28950" y="6483676"/>
            <a:ext cx="30861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57950" y="6495251"/>
            <a:ext cx="20574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PT Sans" charset="-52"/>
                <a:ea typeface="PT Sans" charset="-52"/>
                <a:cs typeface="PT Sans" charset="-52"/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-249"/>
            <a:ext cx="9144000" cy="5781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4" y="172228"/>
            <a:ext cx="1136409" cy="233237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 userDrawn="1"/>
        </p:nvSpPr>
        <p:spPr>
          <a:xfrm>
            <a:off x="1942456" y="1"/>
            <a:ext cx="6750131" cy="577942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baseline="0">
                <a:solidFill>
                  <a:schemeClr val="tx1"/>
                </a:solidFill>
                <a:latin typeface="PT Sans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5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_за_внима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958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669A4-D85B-7842-96D8-59D9CC4B44DF}" type="datetime1">
              <a:rPr lang="ru-RU" smtClean="0"/>
              <a:pPr/>
              <a:t>26.02.2021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8B3EB-C589-314F-BBE8-5A42F2EA37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6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4" r:id="rId3"/>
    <p:sldLayoutId id="2147483677" r:id="rId4"/>
    <p:sldLayoutId id="2147483662" r:id="rId5"/>
    <p:sldLayoutId id="2147483676" r:id="rId6"/>
    <p:sldLayoutId id="2147483667" r:id="rId7"/>
    <p:sldLayoutId id="2147483672" r:id="rId8"/>
    <p:sldLayoutId id="2147483678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950" y="2667000"/>
            <a:ext cx="8515350" cy="1572227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Методы государственного регулирования экономики.</a:t>
            </a:r>
            <a:endParaRPr lang="ru-RU" sz="3600" cap="all" dirty="0">
              <a:ln w="0"/>
              <a:solidFill>
                <a:schemeClr val="accent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950" y="5410200"/>
            <a:ext cx="8782050" cy="1026651"/>
          </a:xfrm>
        </p:spPr>
        <p:txBody>
          <a:bodyPr>
            <a:normAutofit fontScale="92500" lnSpcReduction="20000"/>
          </a:bodyPr>
          <a:lstStyle/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6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подготовили</a:t>
            </a:r>
          </a:p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6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Студентки группа №237332</a:t>
            </a:r>
            <a:r>
              <a:rPr lang="en-US" sz="26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/0003</a:t>
            </a:r>
            <a:endParaRPr lang="ru-RU" sz="2600" b="1" dirty="0" smtClean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6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Кузикова</a:t>
            </a:r>
            <a:r>
              <a:rPr lang="ru-RU" sz="26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А.Э., Тихонова К.П.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EDE86-207E-BA4C-83D4-5CE763B6EBC8}" type="datetime1">
              <a:rPr lang="ru-RU" sz="1800" b="1" smtClean="0">
                <a:latin typeface="Times New Roman" pitchFamily="18" charset="0"/>
                <a:cs typeface="Times New Roman" pitchFamily="18" charset="0"/>
              </a:rPr>
              <a:pPr/>
              <a:t>26.02.2021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53476" y="6436851"/>
            <a:ext cx="247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государственного регулирования экономики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Институциональные методы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институциональным методам госрегулирования можно отнести: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исполнительных структур государственной власти;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 поддержание объектов государственной собственности;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подготовку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программ и экономических прогнозов;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исследовательских центров по экономике, институтов экономической информации, торгово-промышленных палат, различных экономических советов и союзов;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функционирования институтов советников, консультантов, экспертных советов по проблемам экономики;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правовую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информационную поддержку предпринимательских и профессиональных союзов, рациональных форм их взаимодействия;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соучастие в создании форм экономической интеграции, организацию регулярных международных встреч по экономическим вопросам.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769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государственного регулирования экономики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методы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экономических методов государственного регулирования экономики государству необходимо создание материальных или финансовых стимулов, которые смогут влиять на поведение и экономические интересы субъектов хозяйствования. Таким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 рынка удастся сохранить право на свободный выбор своего поведения прежде всего благодаря использованию регулирования с помощью экономических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относят: бюджетно-налоговую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денежно-кредитную политику, государственное программирование и прогнозирование, использование в качестве рычагов управления государственной собственности, внешнеэкономические инструменты.</a:t>
            </a:r>
          </a:p>
        </p:txBody>
      </p:sp>
    </p:spTree>
    <p:extLst>
      <p:ext uri="{BB962C8B-B14F-4D97-AF65-F5344CB8AC3E}">
        <p14:creationId xmlns:p14="http://schemas.microsoft.com/office/powerpoint/2010/main" val="131827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2400" y="2286000"/>
            <a:ext cx="2286000" cy="33855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 b="1">
                <a:solidFill>
                  <a:schemeClr val="tx2"/>
                </a:solidFill>
                <a:latin typeface="Arial" charset="0"/>
              </a:rPr>
              <a:t>Административные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14600" y="2168525"/>
            <a:ext cx="20574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>
                <a:solidFill>
                  <a:schemeClr val="folHlink"/>
                </a:solidFill>
                <a:latin typeface="Arial" charset="0"/>
              </a:rPr>
              <a:t>Государственно-правовые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724400" y="2122488"/>
            <a:ext cx="2057400" cy="92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FF0000"/>
                </a:solidFill>
                <a:latin typeface="Arial" charset="0"/>
              </a:rPr>
              <a:t>Прямое экономическое регулирование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934200" y="2122488"/>
            <a:ext cx="2057400" cy="92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Косвенное экономическое регулирование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52400" y="3295650"/>
            <a:ext cx="2286000" cy="590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Лецензирование и квотирование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590800" y="3295650"/>
            <a:ext cx="1981200" cy="590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Хозяйственное законодательство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724400" y="3295650"/>
            <a:ext cx="2133600" cy="590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Государственные закупки</a:t>
            </a:r>
          </a:p>
        </p:txBody>
      </p:sp>
      <p:sp>
        <p:nvSpPr>
          <p:cNvPr id="51209" name="Rectangle 9"/>
          <p:cNvSpPr>
            <a:spLocks noGrp="1" noChangeArrowheads="1"/>
          </p:cNvSpPr>
          <p:nvPr>
            <p:ph type="title"/>
          </p:nvPr>
        </p:nvSpPr>
        <p:spPr>
          <a:xfrm>
            <a:off x="152400" y="405284"/>
            <a:ext cx="8839200" cy="9144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300" b="1" i="1" smtClean="0">
                <a:solidFill>
                  <a:schemeClr val="hlink"/>
                </a:solidFill>
                <a:latin typeface="Arial" charset="0"/>
              </a:rPr>
              <a:t>Инструменты гоударственного регулирования экономики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934200" y="3387725"/>
            <a:ext cx="2057400" cy="346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Налоговая система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52400" y="4267200"/>
            <a:ext cx="2286000" cy="346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Контроль над ценами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724400" y="4178300"/>
            <a:ext cx="2133600" cy="1079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Целевое финансирование предприятий и территорий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934200" y="4210050"/>
            <a:ext cx="2057400" cy="590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Кредитно-денежная система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724400" y="5597525"/>
            <a:ext cx="2133600" cy="346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Льготные кредиты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6934200" y="5124450"/>
            <a:ext cx="2057400" cy="590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>
                <a:latin typeface="Arial" charset="0"/>
              </a:rPr>
              <a:t>Таможенно-тарифная система</a:t>
            </a:r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1295400" y="2667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3505200" y="2819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5791200" y="3048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>
            <a:off x="7924800" y="3048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1295400" y="3886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5791200" y="3886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>
            <a:off x="57912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>
            <a:off x="7924800" y="480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>
            <a:off x="7924800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>
            <a:off x="4572000" y="1219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1295400" y="16764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1295400" y="1676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>
            <a:off x="3505200" y="1676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>
            <a:off x="5791200" y="1676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7924800" y="1676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6948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92586" y="635016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852972" y="993880"/>
            <a:ext cx="7772400" cy="1143000"/>
          </a:xfrm>
          <a:prstGeom prst="rect">
            <a:avLst/>
          </a:prstGeom>
        </p:spPr>
        <p:txBody>
          <a:bodyPr anchor="ctr" anchorCtr="1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baseline="0">
                <a:solidFill>
                  <a:schemeClr val="tx1"/>
                </a:solidFill>
                <a:latin typeface="PT Sans" charset="-52"/>
                <a:ea typeface="+mj-ea"/>
                <a:cs typeface="+mj-cs"/>
              </a:defRPr>
            </a:lvl1pPr>
          </a:lstStyle>
          <a:p>
            <a:r>
              <a:rPr lang="ru-RU" altLang="ru-RU" sz="4000" i="1" smtClean="0">
                <a:solidFill>
                  <a:schemeClr val="hlink"/>
                </a:solidFill>
              </a:rPr>
              <a:t>Государственное регулирование экономики</a:t>
            </a:r>
            <a:r>
              <a:rPr lang="ru-RU" altLang="ru-RU" sz="4000" smtClean="0"/>
              <a:t> </a:t>
            </a:r>
            <a:endParaRPr lang="ru-RU" altLang="ru-RU" sz="40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66187" y="2351314"/>
            <a:ext cx="7696200" cy="3657600"/>
          </a:xfrm>
          <a:prstGeom prst="rect">
            <a:avLst/>
          </a:prstGeom>
          <a:effectLst>
            <a:outerShdw blurRad="50800" dist="50800" dir="5400000" algn="ctr" rotWithShape="0">
              <a:srgbClr val="EBEBEB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altLang="ru-RU" smtClean="0"/>
              <a:t>	</a:t>
            </a:r>
            <a:r>
              <a:rPr lang="ru-RU" altLang="ru-RU" b="1" smtClean="0"/>
              <a:t>- это централизованное целенаправленное </a:t>
            </a:r>
            <a:r>
              <a:rPr lang="ru-RU" altLang="ru-RU" sz="3600" b="1" smtClean="0">
                <a:solidFill>
                  <a:schemeClr val="tx2"/>
                </a:solidFill>
              </a:rPr>
              <a:t>воздействие государства</a:t>
            </a:r>
            <a:r>
              <a:rPr lang="ru-RU" altLang="ru-RU" b="1" smtClean="0"/>
              <a:t> на хозяйственные процессы и субъекты хозяйствования для обеспечения стабильного, устойчивого и эффективного функционирования рыночного хозяйства.</a:t>
            </a:r>
            <a:endParaRPr lang="ru-RU" alt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52680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78536"/>
            <a:ext cx="7913687" cy="5081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dirty="0" smtClean="0"/>
              <a:t>   Рыночный механизм хозяйствования не идеален. Он порождает такие </a:t>
            </a:r>
            <a:r>
              <a:rPr lang="ru-RU" altLang="ru-RU" dirty="0" smtClean="0">
                <a:solidFill>
                  <a:schemeClr val="tx2"/>
                </a:solidFill>
              </a:rPr>
              <a:t>негативные явления</a:t>
            </a:r>
            <a:r>
              <a:rPr lang="ru-RU" altLang="ru-RU" dirty="0" smtClean="0"/>
              <a:t> как  кризисы, инфляцию, безработицу, социальное расслоение населения. </a:t>
            </a:r>
          </a:p>
          <a:p>
            <a:pPr eaLnBrk="1" hangingPunct="1">
              <a:buFontTx/>
              <a:buNone/>
            </a:pPr>
            <a:r>
              <a:rPr lang="ru-RU" altLang="ru-RU" dirty="0" smtClean="0"/>
              <a:t>   Однако любое современное </a:t>
            </a:r>
            <a:r>
              <a:rPr lang="ru-RU" altLang="ru-RU" dirty="0" smtClean="0">
                <a:solidFill>
                  <a:schemeClr val="hlink"/>
                </a:solidFill>
              </a:rPr>
              <a:t>государство управляет своим рынком</a:t>
            </a:r>
            <a:r>
              <a:rPr lang="ru-RU" altLang="ru-RU" dirty="0" smtClean="0"/>
              <a:t> (теория государственного регулирования Дж. </a:t>
            </a:r>
            <a:r>
              <a:rPr lang="ru-RU" altLang="ru-RU" dirty="0" err="1" smtClean="0"/>
              <a:t>Кейнса</a:t>
            </a:r>
            <a:r>
              <a:rPr lang="ru-RU" altLang="ru-RU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26177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52400" y="1681163"/>
            <a:ext cx="2590800" cy="376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solidFill>
                  <a:schemeClr val="tx2"/>
                </a:solidFill>
                <a:latin typeface="Arial" charset="0"/>
              </a:rPr>
              <a:t>Прямые методы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144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700" b="1" i="1" smtClean="0">
                <a:solidFill>
                  <a:srgbClr val="0033CC"/>
                </a:solidFill>
                <a:latin typeface="Arial" charset="0"/>
              </a:rPr>
              <a:t>Государственное регулирование рынка труда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895600" y="1676400"/>
            <a:ext cx="3352800" cy="758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altLang="ru-RU">
                <a:solidFill>
                  <a:schemeClr val="hlink"/>
                </a:solidFill>
                <a:latin typeface="Arial" charset="0"/>
              </a:rPr>
              <a:t>Служба занятости населения Основные направления деятельности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629400" y="1681163"/>
            <a:ext cx="2362200" cy="376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solidFill>
                  <a:srgbClr val="CC00CC"/>
                </a:solidFill>
                <a:latin typeface="Arial" charset="0"/>
              </a:rPr>
              <a:t>Косвенные методы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33400" y="2133600"/>
            <a:ext cx="2209800" cy="101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500">
                <a:latin typeface="Arial" charset="0"/>
              </a:rPr>
              <a:t>Программа стимулирования увеличения занятости населения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33400" y="3200400"/>
            <a:ext cx="2209800" cy="101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500">
                <a:latin typeface="Arial" charset="0"/>
              </a:rPr>
              <a:t>Программа подготовки и переподготовки рабочей силы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33400" y="4267200"/>
            <a:ext cx="2209800" cy="787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500">
                <a:latin typeface="Arial" charset="0"/>
              </a:rPr>
              <a:t>Программа содействия найму рабочей силы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33400" y="5105400"/>
            <a:ext cx="2209800" cy="101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500">
                <a:latin typeface="Arial" charset="0"/>
              </a:rPr>
              <a:t>Программы по социальному страхованию безработицы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33400" y="6146800"/>
            <a:ext cx="2209800" cy="558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500">
                <a:latin typeface="Arial" charset="0"/>
              </a:rPr>
              <a:t>Профессиональная переподготовка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200400" y="2671763"/>
            <a:ext cx="3124200" cy="376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Регистрация безработных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200400" y="3205163"/>
            <a:ext cx="3124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Регистрация вакантных рабочих мест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200400" y="3967163"/>
            <a:ext cx="3124200" cy="376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Трудоустройство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200400" y="4495800"/>
            <a:ext cx="3124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Изучение конъюнктуры рынка труда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3200400" y="5262563"/>
            <a:ext cx="3124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Тестирование желающих получить работу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200400" y="6100763"/>
            <a:ext cx="3124200" cy="376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Выплата пособий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6781800" y="2362200"/>
            <a:ext cx="2209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Налоговая политика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81800" y="3276600"/>
            <a:ext cx="2209800" cy="92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Денежно -кредитная политика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781800" y="4495800"/>
            <a:ext cx="2209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Arial" charset="0"/>
              </a:rPr>
              <a:t>Амортизационная политика</a:t>
            </a: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1447800" y="1219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4572000" y="1219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7772400" y="1219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152400" y="2057400"/>
            <a:ext cx="0" cy="441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152400" y="647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152400" y="5638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152400" y="4724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152400" y="3733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>
            <a:off x="1524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>
            <a:off x="2895600" y="243840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>
            <a:off x="2895600" y="6324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7" name="Line 31"/>
          <p:cNvSpPr>
            <a:spLocks noChangeShapeType="1"/>
          </p:cNvSpPr>
          <p:nvPr/>
        </p:nvSpPr>
        <p:spPr bwMode="auto">
          <a:xfrm>
            <a:off x="2895600" y="5562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289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2895600" y="4191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>
            <a:off x="2895600" y="3581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>
            <a:off x="2895600" y="2819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>
            <a:off x="6629400" y="2057400"/>
            <a:ext cx="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6629400" y="4876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>
            <a:off x="6629400" y="3733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55" name="Line 39"/>
          <p:cNvSpPr>
            <a:spLocks noChangeShapeType="1"/>
          </p:cNvSpPr>
          <p:nvPr/>
        </p:nvSpPr>
        <p:spPr bwMode="auto">
          <a:xfrm>
            <a:off x="6629400" y="2667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4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1925" y="803870"/>
            <a:ext cx="6750131" cy="57794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i="1" dirty="0" smtClean="0">
                <a:solidFill>
                  <a:schemeClr val="folHlink"/>
                </a:solidFill>
              </a:rPr>
              <a:t>ЗАДАЧИ ГОСУДАРСТВЕННОГО РЕГУЛИРОВАНИЯ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024" y="2009670"/>
            <a:ext cx="8289563" cy="3866072"/>
          </a:xfrm>
        </p:spPr>
        <p:txBody>
          <a:bodyPr/>
          <a:lstStyle/>
          <a:p>
            <a:pPr marL="952500" lvl="1" indent="-495300" eaLnBrk="1" hangingPunct="1">
              <a:buFont typeface="Wingdings" pitchFamily="2" charset="2"/>
              <a:buAutoNum type="arabicPeriod"/>
            </a:pPr>
            <a:r>
              <a:rPr lang="ru-RU" altLang="ru-RU" dirty="0" smtClean="0"/>
              <a:t>Сведение к минимуму отрицательных последствий рыночного механизма хозяйствования.</a:t>
            </a:r>
          </a:p>
          <a:p>
            <a:pPr marL="952500" lvl="1" indent="-495300" eaLnBrk="1" hangingPunct="1">
              <a:buFont typeface="Wingdings" pitchFamily="2" charset="2"/>
              <a:buAutoNum type="arabicPeriod"/>
            </a:pPr>
            <a:r>
              <a:rPr lang="ru-RU" altLang="ru-RU" dirty="0" smtClean="0"/>
              <a:t>Обеспечение социальной защиты отдельных групп населения, в </a:t>
            </a:r>
            <a:r>
              <a:rPr lang="ru-RU" altLang="ru-RU" dirty="0" err="1" smtClean="0"/>
              <a:t>т.ч</a:t>
            </a:r>
            <a:r>
              <a:rPr lang="ru-RU" altLang="ru-RU" dirty="0" smtClean="0"/>
              <a:t>. И работающих.</a:t>
            </a:r>
          </a:p>
          <a:p>
            <a:pPr marL="952500" lvl="1" indent="-495300" eaLnBrk="1" hangingPunct="1">
              <a:buFont typeface="Wingdings" pitchFamily="2" charset="2"/>
              <a:buAutoNum type="arabicPeriod"/>
            </a:pPr>
            <a:r>
              <a:rPr lang="ru-RU" altLang="ru-RU" dirty="0" smtClean="0"/>
              <a:t>Создание предпосылок для эффективного развития рыночной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val="2268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Методы государственного регулирования экономики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4294967295"/>
          </p:nvPr>
        </p:nvSpPr>
        <p:spPr>
          <a:xfrm>
            <a:off x="0" y="6437313"/>
            <a:ext cx="2057400" cy="365125"/>
          </a:xfrm>
        </p:spPr>
        <p:txBody>
          <a:bodyPr/>
          <a:lstStyle/>
          <a:p>
            <a:fld id="{74EEDE86-207E-BA4C-83D4-5CE763B6EBC8}" type="datetime1">
              <a:rPr lang="ru-RU" smtClean="0"/>
              <a:pPr/>
              <a:t>26.02.2021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692586" y="643731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6911693" y="5080000"/>
            <a:ext cx="1447798" cy="482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70200" y="868102"/>
            <a:ext cx="3479800" cy="7066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Методы государственного регулирования экономики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1905000"/>
            <a:ext cx="3467100" cy="78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способу функционирования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16500" y="1905000"/>
            <a:ext cx="3352800" cy="78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организационно-институциональному признаку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000500" y="1574800"/>
            <a:ext cx="520700" cy="55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10100" y="1574800"/>
            <a:ext cx="406400" cy="55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33400" y="3035300"/>
            <a:ext cx="1409056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Методы прямого воздействия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4600" y="3035300"/>
            <a:ext cx="13716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Методы косвенного воздействия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16500" y="3035300"/>
            <a:ext cx="1143000" cy="793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Административные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77100" y="3035300"/>
            <a:ext cx="1237686" cy="793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Институциональные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886450" y="3975100"/>
            <a:ext cx="1612900" cy="774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Экономические</a:t>
            </a:r>
            <a:endParaRPr lang="ru-RU" sz="16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1942456" y="2692400"/>
            <a:ext cx="324494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266950" y="2692400"/>
            <a:ext cx="24765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6191250" y="2692400"/>
            <a:ext cx="4191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0" idx="2"/>
          </p:cNvCxnSpPr>
          <p:nvPr/>
        </p:nvCxnSpPr>
        <p:spPr>
          <a:xfrm>
            <a:off x="6692900" y="2692400"/>
            <a:ext cx="4572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648450" y="2692400"/>
            <a:ext cx="88900" cy="1244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914400" y="5080000"/>
            <a:ext cx="1352550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Бюджетно-налоговая политика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800350" y="5080000"/>
            <a:ext cx="1200150" cy="8509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Денежно-кредитная политика</a:t>
            </a:r>
            <a:endParaRPr lang="ru-RU" sz="1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419600" y="5080000"/>
            <a:ext cx="1930400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Программирование</a:t>
            </a:r>
            <a:endParaRPr lang="ru-RU" sz="1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692900" y="5080000"/>
            <a:ext cx="1821886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Прогнозирование</a:t>
            </a:r>
            <a:endParaRPr lang="ru-RU" sz="1600" dirty="0"/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2104703" y="4749800"/>
            <a:ext cx="4245297" cy="33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4000500" y="4749800"/>
            <a:ext cx="2349500" cy="33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6299200" y="4749800"/>
            <a:ext cx="88900" cy="33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6394450" y="4749800"/>
            <a:ext cx="482600" cy="33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Методы государственного регулирования экономики</a:t>
            </a:r>
            <a:endParaRPr lang="ru-RU" sz="2400" dirty="0"/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прямого воздействия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/>
              <a:t>Предполагают </a:t>
            </a:r>
            <a:r>
              <a:rPr lang="ru-RU" sz="2000" dirty="0"/>
              <a:t>такое регулирование со стороны государства, при котором субъекты экономики вынуждены приходить к решениям, основанным не на самостоятельном экономическом выборе, а на предписаниях </a:t>
            </a:r>
            <a:r>
              <a:rPr lang="ru-RU" sz="2000" dirty="0" smtClean="0"/>
              <a:t>государства.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92587" y="635016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98500" y="3467100"/>
            <a:ext cx="2120900" cy="109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Государственное субсидирование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75000" y="3467100"/>
            <a:ext cx="2451100" cy="109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Государственное предпринимательство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9800" y="3467100"/>
            <a:ext cx="2253686" cy="109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 государственного управления экономикой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514600" y="2667000"/>
            <a:ext cx="889000" cy="596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57700" y="2667000"/>
            <a:ext cx="0" cy="596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626100" y="2667000"/>
            <a:ext cx="723900" cy="596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0700" y="4889500"/>
            <a:ext cx="8328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Прямые методы государственного регулирования экономики основаны на мощных возможностях власти государства и не связаны с рисками финансового ущерба или с возникновением дополнительного материального стимула.</a:t>
            </a:r>
          </a:p>
        </p:txBody>
      </p:sp>
    </p:spTree>
    <p:extLst>
      <p:ext uri="{BB962C8B-B14F-4D97-AF65-F5344CB8AC3E}">
        <p14:creationId xmlns:p14="http://schemas.microsoft.com/office/powerpoint/2010/main" val="5268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государственного регулирования экономики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косвенного воздействия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том, что государство не влияет прямо на принимаемые субъектами экономики решения. Оно создает лишь предпосылки к тому, чтобы при самостоятельном выборе экономических решений субъекты тяготели к тем вариантам, которые соответствуют целям экономической политики.</a:t>
            </a:r>
          </a:p>
          <a:p>
            <a:pPr marL="0" indent="0" algn="ctr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023" y="3048000"/>
            <a:ext cx="1286077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Налоги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92250" y="3981450"/>
            <a:ext cx="1238250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Штрафы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76501" y="4959350"/>
            <a:ext cx="1617560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Преференции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4261" y="4959350"/>
            <a:ext cx="1394669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  <a:r>
              <a:rPr lang="ru-RU" dirty="0" smtClean="0"/>
              <a:t>воты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03900" y="4019550"/>
            <a:ext cx="1473200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Таможенные пошлины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53300" y="3048000"/>
            <a:ext cx="1562100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Информация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689099" y="2483893"/>
            <a:ext cx="2214622" cy="7951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891581" y="2688609"/>
            <a:ext cx="1012140" cy="1187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645862" y="2746125"/>
            <a:ext cx="515718" cy="2213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84265" y="2746125"/>
            <a:ext cx="442577" cy="2213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926842" y="2688609"/>
            <a:ext cx="892088" cy="13309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114080" y="2483893"/>
            <a:ext cx="2163020" cy="971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590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государственного регулирования экономики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024" y="868102"/>
            <a:ext cx="8289563" cy="520860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Административные методы государственного регулирования экономики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административных рычагов охватывает те регулирующие действия, которые связаны с обеспечением правовой инфраструктуры. Задача принимаемых мер при этом заключается в создании наиболее разумных для частного сектора правовых рамочных условий. Их функция – обеспечение стабильной юридической обстановки для деловой жизни, защита конкурирующей среды, сохранение прав собственности и возможностей свободного принятия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инструментами административного регулирования являются: лицензии, квоты, санкции, нормы, стандарты, цены, государственные заказы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341338"/>
      </p:ext>
    </p:extLst>
  </p:cSld>
  <p:clrMapOvr>
    <a:masterClrMapping/>
  </p:clrMapOvr>
</p:sld>
</file>

<file path=ppt/theme/theme1.xml><?xml version="1.0" encoding="utf-8"?>
<a:theme xmlns:a="http://schemas.openxmlformats.org/drawingml/2006/main" name="Polytech_them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olytech_presentation.potx" id="{0C3B3220-C52F-CE4F-9D40-4AE4710B99FC}" vid="{79B74601-811A-364F-91C2-904BAD2FC06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16754</TotalTime>
  <Words>618</Words>
  <Application>Microsoft Office PowerPoint</Application>
  <PresentationFormat>Экран (4:3)</PresentationFormat>
  <Paragraphs>100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Polytech_theme</vt:lpstr>
      <vt:lpstr>Методы государственного регулирования экономики.</vt:lpstr>
      <vt:lpstr>Презентация PowerPoint</vt:lpstr>
      <vt:lpstr>Презентация PowerPoint</vt:lpstr>
      <vt:lpstr>Государственное регулирование рынка труда</vt:lpstr>
      <vt:lpstr>ЗАДАЧИ ГОСУДАРСТВЕННОГО РЕГУЛИРОВАНИЯ</vt:lpstr>
      <vt:lpstr>Методы государственного регулирования экономики</vt:lpstr>
      <vt:lpstr>Методы государственного регулирования экономики</vt:lpstr>
      <vt:lpstr>Методы государственного регулирования экономики</vt:lpstr>
      <vt:lpstr>Методы государственного регулирования экономики</vt:lpstr>
      <vt:lpstr>Методы государственного регулирования экономики</vt:lpstr>
      <vt:lpstr>Методы государственного регулирования экономики</vt:lpstr>
      <vt:lpstr>Инструменты гоударственного регулирования экономики</vt:lpstr>
    </vt:vector>
  </TitlesOfParts>
  <Manager>Купоров Ю.Ю.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Санкт-Петербургского политехнического университета Петра Великого в интернете и в социальных ресурсах</dc:title>
  <dc:subject>Шаблон</dc:subject>
  <dc:creator>Шагун В.И.</dc:creator>
  <cp:lastModifiedBy>User</cp:lastModifiedBy>
  <cp:revision>270</cp:revision>
  <dcterms:created xsi:type="dcterms:W3CDTF">2016-02-02T13:12:08Z</dcterms:created>
  <dcterms:modified xsi:type="dcterms:W3CDTF">2021-02-26T09:22:50Z</dcterms:modified>
</cp:coreProperties>
</file>