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64" r:id="rId3"/>
    <p:sldId id="265" r:id="rId4"/>
    <p:sldId id="266" r:id="rId5"/>
    <p:sldId id="267" r:id="rId6"/>
    <p:sldId id="268" r:id="rId7"/>
    <p:sldId id="280" r:id="rId8"/>
    <p:sldId id="261" r:id="rId9"/>
    <p:sldId id="262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63" r:id="rId18"/>
    <p:sldId id="278" r:id="rId19"/>
    <p:sldId id="27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1" d="100"/>
          <a:sy n="101" d="100"/>
        </p:scale>
        <p:origin x="-9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098B31-C778-446B-A187-077875716F0F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A9CED0-18C5-4A52-B11A-60D80AF9AE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34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78A0A75-283A-442B-9E90-3915F07CE0FA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E38516B-CB97-4777-A172-89979BEE90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8A0A75-283A-442B-9E90-3915F07CE0FA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8516B-CB97-4777-A172-89979BEE90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678A0A75-283A-442B-9E90-3915F07CE0FA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E38516B-CB97-4777-A172-89979BEE90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8A0A75-283A-442B-9E90-3915F07CE0FA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8516B-CB97-4777-A172-89979BEE90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78A0A75-283A-442B-9E90-3915F07CE0FA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EE38516B-CB97-4777-A172-89979BEE90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8A0A75-283A-442B-9E90-3915F07CE0FA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8516B-CB97-4777-A172-89979BEE90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8A0A75-283A-442B-9E90-3915F07CE0FA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8516B-CB97-4777-A172-89979BEE90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8A0A75-283A-442B-9E90-3915F07CE0FA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8516B-CB97-4777-A172-89979BEE90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78A0A75-283A-442B-9E90-3915F07CE0FA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8516B-CB97-4777-A172-89979BEE90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8A0A75-283A-442B-9E90-3915F07CE0FA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8516B-CB97-4777-A172-89979BEE90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8A0A75-283A-442B-9E90-3915F07CE0FA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8516B-CB97-4777-A172-89979BEE90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678A0A75-283A-442B-9E90-3915F07CE0FA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E38516B-CB97-4777-A172-89979BEE90F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1916832"/>
            <a:ext cx="5700468" cy="2868168"/>
          </a:xfrm>
        </p:spPr>
        <p:txBody>
          <a:bodyPr/>
          <a:lstStyle/>
          <a:p>
            <a:r>
              <a:rPr lang="ru-RU" dirty="0"/>
              <a:t>Сущность, функции и роль финансов в общественном </a:t>
            </a:r>
            <a:r>
              <a:rPr lang="ru-RU" dirty="0" smtClean="0"/>
              <a:t>воспроизводстве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satMod val="130000"/>
                  </a:schemeClr>
                </a:solidFill>
              </a:rPr>
              <a:t>Функции финансов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распределительная</a:t>
            </a:r>
          </a:p>
          <a:p>
            <a:pPr eaLnBrk="1" hangingPunct="1"/>
            <a:r>
              <a:rPr lang="ru-RU" altLang="ru-RU" b="1" smtClean="0"/>
              <a:t>контрольная</a:t>
            </a:r>
          </a:p>
          <a:p>
            <a:pPr eaLnBrk="1" hangingPunct="1"/>
            <a:r>
              <a:rPr lang="ru-RU" altLang="ru-RU" b="1" smtClean="0"/>
              <a:t> регулирующая </a:t>
            </a:r>
          </a:p>
        </p:txBody>
      </p:sp>
    </p:spTree>
    <p:extLst>
      <p:ext uri="{BB962C8B-B14F-4D97-AF65-F5344CB8AC3E}">
        <p14:creationId xmlns:p14="http://schemas.microsoft.com/office/powerpoint/2010/main" val="334487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75" y="357188"/>
            <a:ext cx="7497763" cy="107156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satMod val="130000"/>
                  </a:schemeClr>
                </a:solidFill>
              </a:rPr>
              <a:t>Распределительная функция финансов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323528" y="1340768"/>
            <a:ext cx="7720012" cy="512445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altLang="ru-RU" sz="2700" dirty="0" smtClean="0"/>
              <a:t>Создание </a:t>
            </a:r>
            <a:r>
              <a:rPr lang="ru-RU" altLang="ru-RU" sz="2700" i="1" dirty="0" smtClean="0">
                <a:solidFill>
                  <a:srgbClr val="FF0000"/>
                </a:solidFill>
              </a:rPr>
              <a:t>основных(первичных)доходов</a:t>
            </a:r>
            <a:r>
              <a:rPr lang="ru-RU" altLang="ru-RU" sz="2700" i="1" dirty="0" smtClean="0"/>
              <a:t>. </a:t>
            </a:r>
            <a:r>
              <a:rPr lang="ru-RU" altLang="ru-RU" sz="2700" dirty="0" smtClean="0"/>
              <a:t>Их сумма равна национальному доходу.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altLang="ru-RU" sz="2700" dirty="0" smtClean="0"/>
              <a:t>Основные доходы формируются при перераспределении национального дохода среди участников материального производства.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altLang="ru-RU" sz="2700" dirty="0" smtClean="0"/>
              <a:t>В результате перераспределения образуются </a:t>
            </a:r>
            <a:r>
              <a:rPr lang="ru-RU" altLang="ru-RU" sz="2700" i="1" dirty="0" smtClean="0">
                <a:solidFill>
                  <a:srgbClr val="FF0000"/>
                </a:solidFill>
              </a:rPr>
              <a:t>вторичные</a:t>
            </a:r>
            <a:r>
              <a:rPr lang="ru-RU" altLang="ru-RU" sz="2700" dirty="0" smtClean="0">
                <a:solidFill>
                  <a:srgbClr val="FF0000"/>
                </a:solidFill>
              </a:rPr>
              <a:t>(</a:t>
            </a:r>
            <a:r>
              <a:rPr lang="ru-RU" altLang="ru-RU" sz="2700" i="1" dirty="0" smtClean="0">
                <a:solidFill>
                  <a:srgbClr val="FF0000"/>
                </a:solidFill>
              </a:rPr>
              <a:t>производные )доходы</a:t>
            </a:r>
            <a:r>
              <a:rPr lang="ru-RU" altLang="ru-RU" sz="2700" i="1" dirty="0" smtClean="0"/>
              <a:t>.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altLang="ru-RU" sz="2700" b="1" dirty="0" smtClean="0"/>
              <a:t>Конечная цель перераспределения </a:t>
            </a:r>
            <a:r>
              <a:rPr lang="ru-RU" altLang="ru-RU" sz="2700" dirty="0" smtClean="0"/>
              <a:t>национального дохода и валового внутреннего продукта - развитие производительных сил, создание рыночных структур экономики, укрепление государства, </a:t>
            </a:r>
            <a:r>
              <a:rPr lang="ru-RU" altLang="ru-RU" sz="2700" u="sng" dirty="0" smtClean="0"/>
              <a:t>обеспечение высокого качества жизни широких слоев населения</a:t>
            </a:r>
            <a:endParaRPr lang="ru-RU" altLang="ru-RU" sz="2700" i="1" u="sng" dirty="0" smtClean="0"/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altLang="ru-RU" sz="2700" dirty="0" smtClean="0"/>
          </a:p>
        </p:txBody>
      </p:sp>
    </p:spTree>
    <p:extLst>
      <p:ext uri="{BB962C8B-B14F-4D97-AF65-F5344CB8AC3E}">
        <p14:creationId xmlns:p14="http://schemas.microsoft.com/office/powerpoint/2010/main" val="320108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satMod val="130000"/>
                  </a:schemeClr>
                </a:solidFill>
              </a:rPr>
              <a:t>Контрольная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2">
                    <a:satMod val="130000"/>
                  </a:schemeClr>
                </a:solidFill>
              </a:rPr>
              <a:t>функция финансов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Финансовый контроль</a:t>
            </a:r>
            <a:r>
              <a:rPr lang="ru-RU" dirty="0" smtClean="0"/>
              <a:t> – это совокупность действий и операций по проверке финансовых и связанных с ними вопросов деятельности субъектов хозяйствования и управления (государства, предприятий, учреждений, организаций) с применением специфических форм и методов его организации. 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осуществляется законодательными и исполнительными органами власти всех уровней, а также специально созданными учреждениями;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связан с использованием стоимостных категорий;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призван обеспечивать как интересы и права государства и его учреждений, так и всех других экономических субъектов. 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977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6540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satMod val="130000"/>
                  </a:schemeClr>
                </a:solidFill>
              </a:rPr>
              <a:t>Задачи финансового контроля </a:t>
            </a:r>
            <a:endParaRPr lang="ru-RU" b="1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0723" name="Содержимое 2"/>
          <p:cNvSpPr>
            <a:spLocks noGrp="1"/>
          </p:cNvSpPr>
          <p:nvPr>
            <p:ph idx="1"/>
          </p:nvPr>
        </p:nvSpPr>
        <p:spPr>
          <a:xfrm>
            <a:off x="107504" y="928688"/>
            <a:ext cx="8072437" cy="5929312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ru-RU" altLang="ru-RU" sz="2400" dirty="0" smtClean="0"/>
              <a:t>обеспечение соблюдения законности финансовой деятельности;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ru-RU" altLang="ru-RU" sz="2400" dirty="0" smtClean="0"/>
              <a:t>предупреждение банкротства;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ru-RU" altLang="ru-RU" sz="2400" dirty="0" smtClean="0"/>
              <a:t>обеспечение правильности и своевременности выполнения обязательств перед государством;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ru-RU" altLang="ru-RU" sz="2400" dirty="0" smtClean="0"/>
              <a:t>выявление внутренних резервов и повышение эффективности работы предприятий, посредством более рационального расходования ресурсов;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ru-RU" altLang="ru-RU" sz="2400" dirty="0" smtClean="0"/>
              <a:t>проверка правильности ведения бух. учёта;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ru-RU" altLang="ru-RU" sz="2400" dirty="0" smtClean="0"/>
              <a:t>определение размеров ущерба;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ru-RU" altLang="ru-RU" sz="2400" dirty="0" smtClean="0"/>
              <a:t>выявление и исследование возможной ответственности менеджеров и др.</a:t>
            </a:r>
          </a:p>
          <a:p>
            <a:pPr eaLnBrk="1" hangingPunct="1"/>
            <a:endParaRPr lang="ru-RU" alt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377481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satMod val="130000"/>
                  </a:schemeClr>
                </a:solidFill>
              </a:rPr>
              <a:t>Регулирующая функция финансов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altLang="ru-RU" smtClean="0"/>
              <a:t>Вмешательство государства через финансы (государственные расходы, налоги, государственный кредит) в процесс воспроизводства.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u="sng" smtClean="0"/>
              <a:t>Регулирование экономики через финансы самого предприятия </a:t>
            </a:r>
            <a:r>
              <a:rPr lang="ru-RU" altLang="ru-RU" smtClean="0"/>
              <a:t>- в  этом случае предприятие само определяет пропорции между накоплением и потреблением и другие пропорции.</a:t>
            </a:r>
          </a:p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413937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satMod val="130000"/>
                  </a:schemeClr>
                </a:solidFill>
              </a:rPr>
              <a:t>Финансовое стимулирование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>
          <a:xfrm>
            <a:off x="179512" y="1628800"/>
            <a:ext cx="7720012" cy="48006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altLang="ru-RU" b="1" dirty="0" smtClean="0"/>
              <a:t>Методы:</a:t>
            </a:r>
          </a:p>
          <a:p>
            <a:pPr eaLnBrk="1" hangingPunct="1"/>
            <a:r>
              <a:rPr lang="ru-RU" altLang="ru-RU" dirty="0" smtClean="0"/>
              <a:t>через эффективное вложение финансовых ресурсов </a:t>
            </a:r>
          </a:p>
          <a:p>
            <a:pPr eaLnBrk="1" hangingPunct="1"/>
            <a:r>
              <a:rPr lang="ru-RU" altLang="ru-RU" dirty="0" smtClean="0"/>
              <a:t>через создание поощрительных фондов </a:t>
            </a:r>
          </a:p>
          <a:p>
            <a:pPr eaLnBrk="1" hangingPunct="1"/>
            <a:r>
              <a:rPr lang="ru-RU" altLang="ru-RU" dirty="0" smtClean="0"/>
              <a:t>через использование бюджетных стимулов </a:t>
            </a:r>
          </a:p>
          <a:p>
            <a:pPr eaLnBrk="1" hangingPunct="1"/>
            <a:r>
              <a:rPr lang="ru-RU" altLang="ru-RU" dirty="0" smtClean="0"/>
              <a:t>через использование финансовых санкций</a:t>
            </a:r>
          </a:p>
          <a:p>
            <a:pPr eaLnBrk="1" hangingPunct="1"/>
            <a:endParaRPr lang="ru-RU" altLang="ru-RU" dirty="0" smtClean="0"/>
          </a:p>
          <a:p>
            <a:pPr eaLnBrk="1" hangingPunct="1"/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47744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satMod val="130000"/>
                  </a:schemeClr>
                </a:solidFill>
              </a:rPr>
              <a:t>Финансовый механизм</a:t>
            </a:r>
            <a:endParaRPr lang="ru-RU" b="1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altLang="ru-RU" b="1" smtClean="0"/>
              <a:t>Финансовые методы-</a:t>
            </a:r>
            <a:r>
              <a:rPr lang="ru-RU" altLang="ru-RU" smtClean="0"/>
              <a:t> </a:t>
            </a:r>
            <a:r>
              <a:rPr lang="ru-RU" altLang="ru-RU" sz="2800" smtClean="0"/>
              <a:t>инвестирование, налогообложение, диверсификация, хеджирование, лимитирование  и др.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altLang="ru-RU" b="1" smtClean="0"/>
              <a:t>Финансовые рычаги-</a:t>
            </a:r>
            <a:r>
              <a:rPr lang="ru-RU" altLang="ru-RU" smtClean="0"/>
              <a:t> </a:t>
            </a:r>
            <a:r>
              <a:rPr lang="ru-RU" altLang="ru-RU" sz="2800" smtClean="0"/>
              <a:t>цена, прибыль, процент, дивиденд, дисконт и т. д.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altLang="ru-RU" b="1" u="sng" smtClean="0"/>
              <a:t>Финансовый механизм </a:t>
            </a:r>
            <a:r>
              <a:rPr lang="ru-RU" altLang="ru-RU" b="1" smtClean="0"/>
              <a:t>- </a:t>
            </a:r>
            <a:r>
              <a:rPr lang="ru-RU" altLang="ru-RU" sz="2800" smtClean="0"/>
              <a:t>планирование финансов, </a:t>
            </a:r>
            <a:r>
              <a:rPr lang="ru-RU" altLang="ru-RU" sz="2800" smtClean="0">
                <a:latin typeface="Arial" charset="0"/>
              </a:rPr>
              <a:t>о</a:t>
            </a:r>
            <a:r>
              <a:rPr lang="ru-RU" altLang="ru-RU" sz="2800" smtClean="0"/>
              <a:t>рганизацию выполнения финансовых планов, стимулирование их выполнения и финансовый контроль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altLang="ru-RU" b="1" smtClean="0"/>
          </a:p>
          <a:p>
            <a:pPr eaLnBrk="1" hangingPunct="1">
              <a:lnSpc>
                <a:spcPct val="90000"/>
              </a:lnSpc>
            </a:pPr>
            <a:endParaRPr lang="ru-RU" altLang="ru-RU" b="1" smtClean="0"/>
          </a:p>
          <a:p>
            <a:pPr eaLnBrk="1" hangingPunct="1">
              <a:lnSpc>
                <a:spcPct val="90000"/>
              </a:lnSpc>
            </a:pPr>
            <a:endParaRPr lang="ru-RU" altLang="ru-RU" b="1" smtClean="0"/>
          </a:p>
        </p:txBody>
      </p:sp>
    </p:spTree>
    <p:extLst>
      <p:ext uri="{BB962C8B-B14F-4D97-AF65-F5344CB8AC3E}">
        <p14:creationId xmlns:p14="http://schemas.microsoft.com/office/powerpoint/2010/main" val="275843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Финансовые ресурсы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– это совокупность фондов денежных средств, находящихся в распоряжении хозяйствующих субъектов, государства, домашних хозяйств, т.е. это денежные средства, обслуживающие финансовые отношения. 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источниками финансовых ресурсов выступают: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национальный </a:t>
            </a:r>
            <a:r>
              <a:rPr lang="ru-RU" dirty="0"/>
              <a:t>доход, главным образом та его часть, которая представлена чистым доходом;</a:t>
            </a:r>
          </a:p>
          <a:p>
            <a:r>
              <a:rPr lang="ru-RU" dirty="0" smtClean="0"/>
              <a:t>доходы </a:t>
            </a:r>
            <a:r>
              <a:rPr lang="ru-RU" dirty="0"/>
              <a:t>от внешнеэкономической деятельности,</a:t>
            </a:r>
          </a:p>
          <a:p>
            <a:r>
              <a:rPr lang="ru-RU" dirty="0" smtClean="0"/>
              <a:t>часть </a:t>
            </a:r>
            <a:r>
              <a:rPr lang="ru-RU" dirty="0"/>
              <a:t>национального богатства, вовлекаемое в хозяйственный оборот (переходящие остатки бюджетных средств, обращаемые на покрытие расходов текущего года; средства от продажи части золотого запаса страны; выручка от продажи государственной собственности);</a:t>
            </a:r>
          </a:p>
          <a:p>
            <a:r>
              <a:rPr lang="ru-RU" dirty="0" smtClean="0"/>
              <a:t>заемные </a:t>
            </a:r>
            <a:r>
              <a:rPr lang="ru-RU" dirty="0"/>
              <a:t>и привлеченные средства (кредиты банка; кредиторская задолженность; средства, полученные от выпуска ценных бумаг).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61029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Финансовые ресурсы формируются </a:t>
            </a:r>
            <a:r>
              <a:rPr lang="ru-RU" dirty="0" smtClean="0"/>
              <a:t>в: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 </a:t>
            </a:r>
            <a:r>
              <a:rPr lang="ru-RU" u="sng" dirty="0"/>
              <a:t>централизованном порядке </a:t>
            </a:r>
            <a:r>
              <a:rPr lang="ru-RU" dirty="0"/>
              <a:t>образуются ресурсы государственного бюджета, пенсионных фондов, внебюджетных фондов.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u="sng" dirty="0"/>
              <a:t>децентрализованном порядке </a:t>
            </a:r>
            <a:r>
              <a:rPr lang="ru-RU" dirty="0"/>
              <a:t>формируются фонды потребления хозяйствующих субъектов сферы материального производства, фонды амортизационных отчислений, финансовые резервы, валютные фонды и другие денежные фонды хозяйственных органов и домашних хозяйств.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75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Этимология термина «финансы»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195348"/>
            <a:ext cx="7498080" cy="4053052"/>
          </a:xfrm>
        </p:spPr>
        <p:txBody>
          <a:bodyPr>
            <a:normAutofit/>
          </a:bodyPr>
          <a:lstStyle/>
          <a:p>
            <a:r>
              <a:rPr lang="ru-RU" sz="3600" dirty="0" err="1" smtClean="0"/>
              <a:t>financia</a:t>
            </a:r>
            <a:r>
              <a:rPr lang="ru-RU" sz="3600" dirty="0" smtClean="0"/>
              <a:t> </a:t>
            </a:r>
            <a:r>
              <a:rPr lang="ru-RU" sz="3600" dirty="0"/>
              <a:t>– наличность, </a:t>
            </a:r>
            <a:r>
              <a:rPr lang="ru-RU" sz="3600" dirty="0" smtClean="0"/>
              <a:t>доход.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9108314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Предпосылки возникновения финансов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762184"/>
            <a:ext cx="7498080" cy="4486215"/>
          </a:xfrm>
        </p:spPr>
        <p:txBody>
          <a:bodyPr/>
          <a:lstStyle/>
          <a:p>
            <a:r>
              <a:rPr lang="ru-RU" dirty="0" smtClean="0"/>
              <a:t>Переход от натурального хозяйства к товарно-денежному;</a:t>
            </a:r>
          </a:p>
          <a:p>
            <a:r>
              <a:rPr lang="ru-RU" dirty="0" smtClean="0"/>
              <a:t>Появление государства как субъекта распределительных отношений;</a:t>
            </a:r>
          </a:p>
          <a:p>
            <a:r>
              <a:rPr lang="ru-RU" dirty="0" smtClean="0"/>
              <a:t>Развитие государства и расширение его потребностей в ресурсах.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63869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satMod val="130000"/>
                  </a:schemeClr>
                </a:solidFill>
              </a:rPr>
              <a:t>Социально-экономическая функция финансов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1071563" y="1447800"/>
            <a:ext cx="7862887" cy="512445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altLang="ru-RU" sz="2800" smtClean="0"/>
              <a:t>Финансы означают денежные отношения между субъектами, т.е. материальной основой существования и функционирования финансов выступают деньги, денежный оборот.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2800" b="1" smtClean="0"/>
              <a:t>Субъекты финансовых отношений</a:t>
            </a:r>
            <a:r>
              <a:rPr lang="ru-RU" altLang="ru-RU" sz="2800" smtClean="0"/>
              <a:t> : </a:t>
            </a:r>
          </a:p>
          <a:p>
            <a:pPr eaLnBrk="1" hangingPunct="1"/>
            <a:r>
              <a:rPr lang="ru-RU" altLang="ru-RU" sz="2800" smtClean="0"/>
              <a:t>государство, </a:t>
            </a:r>
          </a:p>
          <a:p>
            <a:pPr eaLnBrk="1" hangingPunct="1"/>
            <a:r>
              <a:rPr lang="ru-RU" altLang="ru-RU" sz="2800" smtClean="0"/>
              <a:t>фирмы, </a:t>
            </a:r>
          </a:p>
          <a:p>
            <a:pPr eaLnBrk="1" hangingPunct="1"/>
            <a:r>
              <a:rPr lang="ru-RU" altLang="ru-RU" sz="2800" smtClean="0"/>
              <a:t>различные объединения и организации,</a:t>
            </a:r>
          </a:p>
          <a:p>
            <a:pPr eaLnBrk="1" hangingPunct="1"/>
            <a:r>
              <a:rPr lang="ru-RU" altLang="ru-RU" sz="2800" smtClean="0"/>
              <a:t>отдельные граждане</a:t>
            </a:r>
          </a:p>
          <a:p>
            <a:pPr eaLnBrk="1" hangingPunct="1">
              <a:buFont typeface="Wingdings 2" pitchFamily="18" charset="2"/>
              <a:buNone/>
            </a:pPr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51941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0"/>
            <a:ext cx="7497763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satMod val="130000"/>
                  </a:schemeClr>
                </a:solidFill>
              </a:rPr>
              <a:t>Социально-экономическая функция финансов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179513" y="1143000"/>
            <a:ext cx="7920880" cy="5715000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2800" b="1" dirty="0" smtClean="0"/>
              <a:t>Группы </a:t>
            </a:r>
            <a:r>
              <a:rPr lang="ru-RU" altLang="ru-RU" sz="2800" b="1" dirty="0" smtClean="0"/>
              <a:t>финансовых отношений</a:t>
            </a:r>
            <a:r>
              <a:rPr lang="ru-RU" altLang="ru-RU" sz="2800" b="1" dirty="0" smtClean="0"/>
              <a:t>, возникающие </a:t>
            </a:r>
            <a:r>
              <a:rPr lang="ru-RU" altLang="ru-RU" sz="2800" b="1" dirty="0" smtClean="0"/>
              <a:t>по </a:t>
            </a:r>
            <a:r>
              <a:rPr lang="ru-RU" altLang="ru-RU" sz="2800" b="1" dirty="0" smtClean="0"/>
              <a:t>поводу использования денежных фондов</a:t>
            </a:r>
          </a:p>
          <a:p>
            <a:pPr eaLnBrk="1" hangingPunct="1">
              <a:spcBef>
                <a:spcPct val="0"/>
              </a:spcBef>
              <a:buFont typeface="Gill Sans MT" pitchFamily="34" charset="0"/>
              <a:buAutoNum type="arabicPeriod"/>
            </a:pPr>
            <a:r>
              <a:rPr lang="ru-RU" altLang="ru-RU" sz="2800" i="1" dirty="0" smtClean="0"/>
              <a:t>Между государством и предприятиями</a:t>
            </a:r>
          </a:p>
          <a:p>
            <a:pPr eaLnBrk="1" hangingPunct="1">
              <a:spcBef>
                <a:spcPct val="0"/>
              </a:spcBef>
              <a:buFont typeface="Gill Sans MT" pitchFamily="34" charset="0"/>
              <a:buAutoNum type="arabicPeriod"/>
            </a:pPr>
            <a:r>
              <a:rPr lang="ru-RU" altLang="ru-RU" sz="2800" i="1" dirty="0" smtClean="0"/>
              <a:t>Между фирмами.</a:t>
            </a:r>
          </a:p>
          <a:p>
            <a:pPr eaLnBrk="1" hangingPunct="1">
              <a:spcBef>
                <a:spcPct val="0"/>
              </a:spcBef>
              <a:buFont typeface="Gill Sans MT" pitchFamily="34" charset="0"/>
              <a:buAutoNum type="arabicPeriod"/>
            </a:pPr>
            <a:r>
              <a:rPr lang="ru-RU" altLang="ru-RU" sz="2800" i="1" dirty="0" smtClean="0"/>
              <a:t>Между фирмами и банка</a:t>
            </a:r>
            <a:r>
              <a:rPr lang="ru-RU" altLang="ru-RU" sz="2800" i="1" dirty="0" smtClean="0">
                <a:latin typeface="Arial" charset="0"/>
              </a:rPr>
              <a:t>ми</a:t>
            </a:r>
          </a:p>
          <a:p>
            <a:pPr eaLnBrk="1" hangingPunct="1">
              <a:spcBef>
                <a:spcPct val="0"/>
              </a:spcBef>
              <a:buFont typeface="Gill Sans MT" pitchFamily="34" charset="0"/>
              <a:buAutoNum type="arabicPeriod"/>
            </a:pPr>
            <a:r>
              <a:rPr lang="ru-RU" altLang="ru-RU" sz="2800" i="1" dirty="0" smtClean="0"/>
              <a:t>Между фирмой в целом и ее структурными подразделениями</a:t>
            </a:r>
          </a:p>
          <a:p>
            <a:pPr eaLnBrk="1" hangingPunct="1">
              <a:spcBef>
                <a:spcPct val="0"/>
              </a:spcBef>
              <a:buFont typeface="Gill Sans MT" pitchFamily="34" charset="0"/>
              <a:buAutoNum type="arabicPeriod"/>
            </a:pPr>
            <a:r>
              <a:rPr lang="ru-RU" altLang="ru-RU" sz="2800" i="1" dirty="0" smtClean="0"/>
              <a:t>Между государством и общественными организациями</a:t>
            </a:r>
          </a:p>
          <a:p>
            <a:pPr eaLnBrk="1" hangingPunct="1">
              <a:spcBef>
                <a:spcPct val="0"/>
              </a:spcBef>
              <a:buFont typeface="Gill Sans MT" pitchFamily="34" charset="0"/>
              <a:buAutoNum type="arabicPeriod"/>
            </a:pPr>
            <a:r>
              <a:rPr lang="ru-RU" altLang="ru-RU" sz="2800" i="1" dirty="0" smtClean="0"/>
              <a:t>Между государством и населением</a:t>
            </a: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endParaRPr lang="ru-RU" altLang="ru-RU" sz="2800" dirty="0" smtClean="0"/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altLang="ru-RU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303322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satMod val="130000"/>
                  </a:schemeClr>
                </a:solidFill>
              </a:rPr>
              <a:t>Социально-экономическая функция финансов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179513" y="1700807"/>
            <a:ext cx="7776864" cy="4114205"/>
          </a:xfrm>
        </p:spPr>
        <p:txBody>
          <a:bodyPr>
            <a:normAutofit fontScale="77500" lnSpcReduction="20000"/>
          </a:bodyPr>
          <a:lstStyle/>
          <a:p>
            <a:pPr marL="0" indent="0" eaLnBrk="1" hangingPunct="1">
              <a:buNone/>
            </a:pPr>
            <a:r>
              <a:rPr lang="ru-RU" altLang="ru-RU" sz="2400" dirty="0" smtClean="0">
                <a:latin typeface="Arial" charset="0"/>
              </a:rPr>
              <a:t>    </a:t>
            </a:r>
            <a:r>
              <a:rPr lang="ru-RU" altLang="ru-RU" sz="2400" b="1" i="1" dirty="0" smtClean="0">
                <a:latin typeface="Times New Roman" pitchFamily="18" charset="0"/>
              </a:rPr>
              <a:t>Финансовые отношения </a:t>
            </a:r>
            <a:r>
              <a:rPr lang="ru-RU" altLang="ru-RU" sz="2400" b="1" i="1" dirty="0" smtClean="0">
                <a:latin typeface="Times New Roman" pitchFamily="18" charset="0"/>
              </a:rPr>
              <a:t>возникают между: </a:t>
            </a:r>
          </a:p>
          <a:p>
            <a:pPr marL="0" indent="0" eaLnBrk="1" hangingPunct="1">
              <a:buNone/>
            </a:pPr>
            <a:r>
              <a:rPr lang="ru-RU" altLang="ru-RU" sz="2400" dirty="0" smtClean="0">
                <a:latin typeface="Times New Roman" pitchFamily="18" charset="0"/>
              </a:rPr>
              <a:t>1</a:t>
            </a:r>
            <a:r>
              <a:rPr lang="ru-RU" altLang="ru-RU" sz="2400" dirty="0" smtClean="0">
                <a:latin typeface="Times New Roman" pitchFamily="18" charset="0"/>
              </a:rPr>
              <a:t>) предприятиями в процессе приобретения товарно-материальных ценностей, реализации продукции и услуг;</a:t>
            </a:r>
          </a:p>
          <a:p>
            <a:pPr marL="0" indent="-25850850" eaLnBrk="1" hangingPunct="1">
              <a:buFont typeface="Wingdings 2" pitchFamily="18" charset="2"/>
              <a:buNone/>
            </a:pPr>
            <a:r>
              <a:rPr lang="ru-RU" altLang="ru-RU" sz="2400" dirty="0" smtClean="0">
                <a:latin typeface="Times New Roman" pitchFamily="18" charset="0"/>
              </a:rPr>
              <a:t>2</a:t>
            </a:r>
            <a:r>
              <a:rPr lang="ru-RU" altLang="ru-RU" sz="2400" dirty="0" smtClean="0">
                <a:latin typeface="Times New Roman" pitchFamily="18" charset="0"/>
              </a:rPr>
              <a:t>) предприятиями и вышестоящими организациями при создании централизованных денежных средств и их распределении;</a:t>
            </a:r>
          </a:p>
          <a:p>
            <a:pPr marL="0" indent="-25850850" eaLnBrk="1" hangingPunct="1">
              <a:buFont typeface="Wingdings 2" pitchFamily="18" charset="2"/>
              <a:buNone/>
            </a:pPr>
            <a:r>
              <a:rPr lang="ru-RU" altLang="ru-RU" sz="2400" dirty="0" smtClean="0">
                <a:latin typeface="Times New Roman" pitchFamily="18" charset="0"/>
              </a:rPr>
              <a:t>3</a:t>
            </a:r>
            <a:r>
              <a:rPr lang="ru-RU" altLang="ru-RU" sz="2400" dirty="0" smtClean="0">
                <a:latin typeface="Times New Roman" pitchFamily="18" charset="0"/>
              </a:rPr>
              <a:t>) государством и предприятиями при уплате ими налогов в бюджет и финансировании расходов</a:t>
            </a:r>
            <a:r>
              <a:rPr lang="ru-RU" altLang="ru-RU" sz="2400" dirty="0" smtClean="0">
                <a:latin typeface="Times New Roman" pitchFamily="18" charset="0"/>
              </a:rPr>
              <a:t>;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altLang="ru-RU" sz="2400" dirty="0">
                <a:latin typeface="Times New Roman" pitchFamily="18" charset="0"/>
              </a:rPr>
              <a:t>4)  государством и гражданами при внесении ими налогов и добровольных платежей;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altLang="ru-RU" sz="2400" dirty="0" smtClean="0">
                <a:latin typeface="Times New Roman" pitchFamily="18" charset="0"/>
              </a:rPr>
              <a:t>5</a:t>
            </a:r>
            <a:r>
              <a:rPr lang="ru-RU" altLang="ru-RU" sz="2400" dirty="0">
                <a:latin typeface="Times New Roman" pitchFamily="18" charset="0"/>
              </a:rPr>
              <a:t>)  предприятиями, гражданами и внебюджетными фондами при внесении платежей и получении ресурсов;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altLang="ru-RU" sz="2400" dirty="0" smtClean="0">
                <a:latin typeface="Times New Roman" pitchFamily="18" charset="0"/>
              </a:rPr>
              <a:t>6</a:t>
            </a:r>
            <a:r>
              <a:rPr lang="ru-RU" altLang="ru-RU" sz="2400" dirty="0">
                <a:latin typeface="Times New Roman" pitchFamily="18" charset="0"/>
              </a:rPr>
              <a:t>)  отдельными звеньями бюджетной системы в процессе бюджетного регулирования;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altLang="ru-RU" sz="2400" dirty="0" smtClean="0">
                <a:latin typeface="Times New Roman" pitchFamily="18" charset="0"/>
              </a:rPr>
              <a:t>7</a:t>
            </a:r>
            <a:r>
              <a:rPr lang="ru-RU" altLang="ru-RU" sz="2400" dirty="0">
                <a:latin typeface="Times New Roman" pitchFamily="18" charset="0"/>
              </a:rPr>
              <a:t>) страховыми организациями и предприятиями и населением при уплате страховых взносов и возмещении ущерба при наступлении страхового случая и т.д.</a:t>
            </a:r>
          </a:p>
          <a:p>
            <a:pPr marL="0" indent="-25850850" eaLnBrk="1" hangingPunct="1">
              <a:buFont typeface="Wingdings 2" pitchFamily="18" charset="2"/>
              <a:buNone/>
            </a:pPr>
            <a:endParaRPr lang="ru-RU" altLang="ru-RU" sz="2400" dirty="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82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К финансовым отношениям </a:t>
            </a:r>
            <a:r>
              <a:rPr lang="ru-RU" b="1" i="1" dirty="0" smtClean="0"/>
              <a:t>не относятся</a:t>
            </a:r>
            <a:r>
              <a:rPr lang="ru-RU" dirty="0" smtClean="0"/>
              <a:t>:</a:t>
            </a:r>
          </a:p>
          <a:p>
            <a:pPr marL="514350" indent="-514350">
              <a:buAutoNum type="arabicPeriod"/>
            </a:pPr>
            <a:r>
              <a:rPr lang="ru-RU" dirty="0" smtClean="0"/>
              <a:t>Денежные отношения между работником и работодателем при начислении зарплаты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При розничной покупке(продаже) товара (услуги)</a:t>
            </a:r>
          </a:p>
          <a:p>
            <a:pPr marL="0" indent="0">
              <a:buNone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45608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В чем отличия финансов от денег?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047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Отличия финансов от денег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95536" y="1124744"/>
          <a:ext cx="8064896" cy="567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244"/>
                <a:gridCol w="3529829"/>
                <a:gridCol w="3010823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Финансы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Деньги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Сущность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Экономический инструмент распределения и перераспределения ВВП и НД, орудие контроля за образованием и использованием фондов денежных средств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Всеобщий эквивалент, с помощью которого измеряются затраты ассоциированных производителей.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Функции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Распределительная, контрольная,</a:t>
                      </a:r>
                      <a:r>
                        <a:rPr lang="ru-RU" baseline="0" dirty="0" smtClean="0"/>
                        <a:t> регулирующая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мера стоимости, средство накопления и сбережения, средство платежа, мировые деньги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Время возникновения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Возникают позже денег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Возникают раньше финансов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Сфера</a:t>
                      </a:r>
                      <a:r>
                        <a:rPr lang="ru-RU" baseline="0" dirty="0" smtClean="0"/>
                        <a:t> охвата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Охватывают более узкие отношения, связанные с формированием денежных фондов.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Охватывают широкие экономические отношения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220</TotalTime>
  <Words>824</Words>
  <Application>Microsoft Office PowerPoint</Application>
  <PresentationFormat>Экран (4:3)</PresentationFormat>
  <Paragraphs>99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Изящная</vt:lpstr>
      <vt:lpstr>Сущность, функции и роль финансов в общественном воспроизводстве</vt:lpstr>
      <vt:lpstr>Этимология термина «финансы»</vt:lpstr>
      <vt:lpstr>Предпосылки возникновения финансов</vt:lpstr>
      <vt:lpstr>Социально-экономическая функция финансов</vt:lpstr>
      <vt:lpstr>Социально-экономическая функция финансов</vt:lpstr>
      <vt:lpstr>Социально-экономическая функция финансов</vt:lpstr>
      <vt:lpstr>Презентация PowerPoint</vt:lpstr>
      <vt:lpstr>Презентация PowerPoint</vt:lpstr>
      <vt:lpstr>Отличия финансов от денег</vt:lpstr>
      <vt:lpstr>Функции финансов</vt:lpstr>
      <vt:lpstr>Распределительная функция финансов </vt:lpstr>
      <vt:lpstr>Контрольная функция финансов</vt:lpstr>
      <vt:lpstr>Задачи финансового контроля </vt:lpstr>
      <vt:lpstr>Регулирующая функция финансов</vt:lpstr>
      <vt:lpstr>Финансовое стимулирование</vt:lpstr>
      <vt:lpstr>Финансовый механизм</vt:lpstr>
      <vt:lpstr>Финансовые ресурсы </vt:lpstr>
      <vt:lpstr>источниками финансовых ресурсов выступают:</vt:lpstr>
      <vt:lpstr>Финансовые ресурсы формируются в: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leontieva</dc:creator>
  <cp:lastModifiedBy>User</cp:lastModifiedBy>
  <cp:revision>19</cp:revision>
  <dcterms:created xsi:type="dcterms:W3CDTF">2016-02-01T13:05:12Z</dcterms:created>
  <dcterms:modified xsi:type="dcterms:W3CDTF">2021-01-04T09:45:58Z</dcterms:modified>
</cp:coreProperties>
</file>