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>
  <p:sldMasterIdLst>
    <p:sldMasterId id="2147483720" r:id="rId1"/>
  </p:sldMasterIdLst>
  <p:notesMasterIdLst>
    <p:notesMasterId r:id="rId10"/>
  </p:notesMasterIdLst>
  <p:handoutMasterIdLst>
    <p:handoutMasterId r:id="rId11"/>
  </p:handoutMasterIdLst>
  <p:sldIdLst>
    <p:sldId id="432" r:id="rId2"/>
    <p:sldId id="415" r:id="rId3"/>
    <p:sldId id="403" r:id="rId4"/>
    <p:sldId id="423" r:id="rId5"/>
    <p:sldId id="430" r:id="rId6"/>
    <p:sldId id="429" r:id="rId7"/>
    <p:sldId id="426" r:id="rId8"/>
    <p:sldId id="416" r:id="rId9"/>
  </p:sldIdLst>
  <p:sldSz cx="9906000" cy="6858000" type="A4"/>
  <p:notesSz cx="6805613" cy="9939338"/>
  <p:defaultTextStyle>
    <a:defPPr>
      <a:defRPr lang="en-US"/>
    </a:defPPr>
    <a:lvl1pPr algn="l" defTabSz="912813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5613" indent="1588" algn="l" defTabSz="912813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2813" indent="1588" algn="l" defTabSz="912813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0013" indent="1588" algn="l" defTabSz="912813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7213" indent="1588" algn="l" defTabSz="912813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6CC"/>
    <a:srgbClr val="0066FF"/>
    <a:srgbClr val="6699FF"/>
    <a:srgbClr val="002C45"/>
    <a:srgbClr val="3165CA"/>
    <a:srgbClr val="0887DE"/>
    <a:srgbClr val="06296E"/>
    <a:srgbClr val="FDC26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8717" autoAdjust="0"/>
    <p:restoredTop sz="99305" autoAdjust="0"/>
  </p:normalViewPr>
  <p:slideViewPr>
    <p:cSldViewPr snapToObjects="1">
      <p:cViewPr>
        <p:scale>
          <a:sx n="90" d="100"/>
          <a:sy n="90" d="100"/>
        </p:scale>
        <p:origin x="-462" y="-306"/>
      </p:cViewPr>
      <p:guideLst>
        <p:guide orient="horz" pos="2341"/>
        <p:guide pos="312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36"/>
    </p:cViewPr>
  </p:sorterViewPr>
  <p:notesViewPr>
    <p:cSldViewPr snapToObjects="1">
      <p:cViewPr varScale="1">
        <p:scale>
          <a:sx n="81" d="100"/>
          <a:sy n="81" d="100"/>
        </p:scale>
        <p:origin x="-4020" y="-96"/>
      </p:cViewPr>
      <p:guideLst>
        <p:guide orient="horz" pos="3130"/>
        <p:guide pos="2143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575" cy="496888"/>
          </a:xfrm>
          <a:prstGeom prst="rect">
            <a:avLst/>
          </a:prstGeom>
        </p:spPr>
        <p:txBody>
          <a:bodyPr vert="horz" lIns="91434" tIns="45717" rIns="91434" bIns="45717" rtlCol="0"/>
          <a:lstStyle>
            <a:lvl1pPr algn="l" defTabSz="914239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6038" y="0"/>
            <a:ext cx="2947987" cy="496888"/>
          </a:xfrm>
          <a:prstGeom prst="rect">
            <a:avLst/>
          </a:prstGeom>
        </p:spPr>
        <p:txBody>
          <a:bodyPr vert="horz" lIns="91434" tIns="45717" rIns="91434" bIns="45717" rtlCol="0"/>
          <a:lstStyle>
            <a:lvl1pPr algn="r" defTabSz="914239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CC4E7B35-1159-40F0-88BF-C7378915544C}" type="datetimeFigureOut">
              <a:rPr lang="en-US"/>
              <a:pPr>
                <a:defRPr/>
              </a:pPr>
              <a:t>1/16/2021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40863"/>
            <a:ext cx="2949575" cy="496887"/>
          </a:xfrm>
          <a:prstGeom prst="rect">
            <a:avLst/>
          </a:prstGeom>
        </p:spPr>
        <p:txBody>
          <a:bodyPr vert="horz" lIns="91434" tIns="45717" rIns="91434" bIns="45717" rtlCol="0" anchor="b"/>
          <a:lstStyle>
            <a:lvl1pPr algn="l" defTabSz="914239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6038" y="9440863"/>
            <a:ext cx="2947987" cy="496887"/>
          </a:xfrm>
          <a:prstGeom prst="rect">
            <a:avLst/>
          </a:prstGeom>
        </p:spPr>
        <p:txBody>
          <a:bodyPr vert="horz" lIns="91434" tIns="45717" rIns="91434" bIns="45717" rtlCol="0" anchor="b"/>
          <a:lstStyle>
            <a:lvl1pPr algn="r" defTabSz="914239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D0C3BC18-B933-4D78-8A5D-A0891606383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5236084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575" cy="496888"/>
          </a:xfrm>
          <a:prstGeom prst="rect">
            <a:avLst/>
          </a:prstGeom>
        </p:spPr>
        <p:txBody>
          <a:bodyPr vert="horz" lIns="93280" tIns="46641" rIns="93280" bIns="46641" rtlCol="0"/>
          <a:lstStyle>
            <a:lvl1pPr algn="l" defTabSz="914239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4450" y="0"/>
            <a:ext cx="2949575" cy="496888"/>
          </a:xfrm>
          <a:prstGeom prst="rect">
            <a:avLst/>
          </a:prstGeom>
        </p:spPr>
        <p:txBody>
          <a:bodyPr vert="horz" lIns="93280" tIns="46641" rIns="93280" bIns="46641" rtlCol="0"/>
          <a:lstStyle>
            <a:lvl1pPr algn="r" defTabSz="914239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097A166B-C3CD-4BC0-97FC-D8E43075F728}" type="datetimeFigureOut">
              <a:rPr lang="en-US"/>
              <a:pPr>
                <a:defRPr/>
              </a:pPr>
              <a:t>1/16/2021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11200" y="746125"/>
            <a:ext cx="5383213" cy="3727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280" tIns="46641" rIns="93280" bIns="46641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1038" y="4721225"/>
            <a:ext cx="5443537" cy="4471988"/>
          </a:xfrm>
          <a:prstGeom prst="rect">
            <a:avLst/>
          </a:prstGeom>
        </p:spPr>
        <p:txBody>
          <a:bodyPr vert="horz" lIns="93280" tIns="46641" rIns="93280" bIns="46641" rtlCol="0"/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40863"/>
            <a:ext cx="2949575" cy="496887"/>
          </a:xfrm>
          <a:prstGeom prst="rect">
            <a:avLst/>
          </a:prstGeom>
        </p:spPr>
        <p:txBody>
          <a:bodyPr vert="horz" lIns="93280" tIns="46641" rIns="93280" bIns="46641" rtlCol="0" anchor="b"/>
          <a:lstStyle>
            <a:lvl1pPr algn="l" defTabSz="914239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4450" y="9440863"/>
            <a:ext cx="2949575" cy="496887"/>
          </a:xfrm>
          <a:prstGeom prst="rect">
            <a:avLst/>
          </a:prstGeom>
        </p:spPr>
        <p:txBody>
          <a:bodyPr vert="horz" lIns="93280" tIns="46641" rIns="93280" bIns="46641" rtlCol="0" anchor="b"/>
          <a:lstStyle>
            <a:lvl1pPr algn="r" defTabSz="914239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55F39EC6-587B-45A1-9244-9C13953F639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435851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defTabSz="912813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5613" algn="l" defTabSz="912813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2813" algn="l" defTabSz="912813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0013" algn="l" defTabSz="912813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7213" algn="l" defTabSz="912813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5596" algn="l" defTabSz="914239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716" algn="l" defTabSz="914239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199835" algn="l" defTabSz="914239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6954" algn="l" defTabSz="914239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1371601"/>
            <a:ext cx="8502650" cy="1927225"/>
          </a:xfrm>
        </p:spPr>
        <p:txBody>
          <a:bodyPr anchor="b">
            <a:noAutofit/>
          </a:bodyPr>
          <a:lstStyle>
            <a:lvl1pPr>
              <a:defRPr sz="5400" cap="all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42950" y="3505200"/>
            <a:ext cx="6934200" cy="1752600"/>
          </a:xfrm>
        </p:spPr>
        <p:txBody>
          <a:bodyPr/>
          <a:lstStyle>
            <a:lvl1pPr marL="0" indent="0" algn="l">
              <a:buNone/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32C8-69A7-458B-9684-2BFA64B31948}" type="datetime2">
              <a:rPr lang="en-US" smtClean="0"/>
              <a:t>Saturday, January 16, 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CONFIDENTIAL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F5503D8-F63E-4869-AB34-108C4A761BA3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742950" y="3398520"/>
            <a:ext cx="850265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hf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C057FC-95B6-4D89-AFDA-ABA33EE921E5}" type="datetime2">
              <a:rPr lang="en-US" smtClean="0"/>
              <a:t>Saturday, January 16, 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CONFIDENTIAL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F5503D8-F63E-4869-AB34-108C4A761BA3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hf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181850" y="609600"/>
            <a:ext cx="2228850" cy="5867400"/>
          </a:xfrm>
        </p:spPr>
        <p:txBody>
          <a:bodyPr vert="eaVert" anchor="b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95300" y="609600"/>
            <a:ext cx="6521450" cy="58674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4549AC-EB31-477F-92A9-B1988E232878}" type="datetime2">
              <a:rPr lang="en-US" smtClean="0"/>
              <a:t>Saturday, January 16, 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CONFIDENTIAL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F5503D8-F63E-4869-AB34-108C4A761BA3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hf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67804" y="1754522"/>
            <a:ext cx="2736000" cy="4770822"/>
          </a:xfrm>
        </p:spPr>
        <p:txBody>
          <a:bodyPr/>
          <a:lstStyle>
            <a:lvl1pPr marL="180975" indent="-180975">
              <a:defRPr sz="1600"/>
            </a:lvl1pPr>
            <a:lvl2pPr marL="449263" indent="-268288"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Образец текста</a:t>
            </a:r>
          </a:p>
          <a:p>
            <a:pPr lvl="1"/>
            <a:r>
              <a:rPr lang="en-US" dirty="0" smtClean="0"/>
              <a:t>Второй уровень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7136" y="1754522"/>
            <a:ext cx="2736000" cy="4770822"/>
          </a:xfrm>
        </p:spPr>
        <p:txBody>
          <a:bodyPr/>
          <a:lstStyle>
            <a:lvl1pPr marL="466725" indent="-285750">
              <a:defRPr lang="en-US" sz="1600" b="1" kern="1200" dirty="0" smtClean="0">
                <a:solidFill>
                  <a:schemeClr val="tx2"/>
                </a:solidFill>
                <a:latin typeface="Garamond" pitchFamily="18" charset="0"/>
                <a:ea typeface="+mn-ea"/>
                <a:cs typeface="+mn-cs"/>
              </a:defRPr>
            </a:lvl1pPr>
            <a:lvl2pPr marL="342839" indent="-342839">
              <a:defRPr lang="en-US" sz="2000" kern="1200" dirty="0" smtClean="0">
                <a:solidFill>
                  <a:schemeClr val="tx2"/>
                </a:solidFill>
                <a:latin typeface="Garamond" pitchFamily="18" charset="0"/>
                <a:ea typeface="+mn-ea"/>
                <a:cs typeface="+mn-cs"/>
              </a:defRPr>
            </a:lvl2pPr>
            <a:lvl3pPr marL="742819" indent="-285700"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Образец текста</a:t>
            </a:r>
          </a:p>
          <a:p>
            <a:pPr lvl="1"/>
            <a:r>
              <a:rPr lang="en-US" dirty="0" smtClean="0"/>
              <a:t>Второй уровень</a:t>
            </a:r>
          </a:p>
        </p:txBody>
      </p:sp>
      <p:sp>
        <p:nvSpPr>
          <p:cNvPr id="8" name="Content Placeholder 3"/>
          <p:cNvSpPr>
            <a:spLocks noGrp="1"/>
          </p:cNvSpPr>
          <p:nvPr>
            <p:ph sz="half" idx="13"/>
          </p:nvPr>
        </p:nvSpPr>
        <p:spPr>
          <a:xfrm>
            <a:off x="3307623" y="1754522"/>
            <a:ext cx="2736000" cy="4770822"/>
          </a:xfrm>
        </p:spPr>
        <p:txBody>
          <a:bodyPr/>
          <a:lstStyle>
            <a:lvl1pPr marL="180975" indent="-180975">
              <a:defRPr lang="en-US" sz="1600" b="1" kern="1200" dirty="0" smtClean="0">
                <a:solidFill>
                  <a:schemeClr val="tx2"/>
                </a:solidFill>
                <a:latin typeface="Garamond" pitchFamily="18" charset="0"/>
                <a:ea typeface="+mn-ea"/>
                <a:cs typeface="+mn-cs"/>
              </a:defRPr>
            </a:lvl1pPr>
            <a:lvl2pPr marL="523875" indent="-342900">
              <a:defRPr lang="en-US" sz="2000" kern="1200" dirty="0" smtClean="0">
                <a:solidFill>
                  <a:schemeClr val="tx2"/>
                </a:solidFill>
                <a:latin typeface="Garamond" pitchFamily="18" charset="0"/>
                <a:ea typeface="+mn-ea"/>
                <a:cs typeface="+mn-cs"/>
              </a:defRPr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Образец текста</a:t>
            </a:r>
          </a:p>
          <a:p>
            <a:pPr lvl="1"/>
            <a:r>
              <a:rPr lang="en-US" dirty="0" smtClean="0"/>
              <a:t>Второй уровень</a:t>
            </a:r>
          </a:p>
        </p:txBody>
      </p:sp>
      <p:sp>
        <p:nvSpPr>
          <p:cNvPr id="9" name="Текст 8"/>
          <p:cNvSpPr>
            <a:spLocks noGrp="1"/>
          </p:cNvSpPr>
          <p:nvPr>
            <p:ph type="body" sz="quarter" idx="14"/>
          </p:nvPr>
        </p:nvSpPr>
        <p:spPr>
          <a:xfrm>
            <a:off x="357188" y="981076"/>
            <a:ext cx="2735262" cy="647724"/>
          </a:xfrm>
          <a:solidFill>
            <a:srgbClr val="0066CC"/>
          </a:solidFill>
        </p:spPr>
        <p:txBody>
          <a:bodyPr/>
          <a:lstStyle>
            <a:lvl1pPr marL="0" indent="0">
              <a:buNone/>
              <a:defRPr sz="1400">
                <a:solidFill>
                  <a:schemeClr val="bg1"/>
                </a:solidFill>
              </a:defRPr>
            </a:lvl1pPr>
          </a:lstStyle>
          <a:p>
            <a:pPr lvl="0"/>
            <a:r>
              <a:rPr lang="ru-RU" dirty="0" smtClean="0"/>
              <a:t>Образец текста</a:t>
            </a:r>
          </a:p>
        </p:txBody>
      </p:sp>
      <p:sp>
        <p:nvSpPr>
          <p:cNvPr id="10" name="Текст 8"/>
          <p:cNvSpPr>
            <a:spLocks noGrp="1"/>
          </p:cNvSpPr>
          <p:nvPr>
            <p:ph type="body" sz="quarter" idx="15"/>
          </p:nvPr>
        </p:nvSpPr>
        <p:spPr>
          <a:xfrm>
            <a:off x="3204933" y="981075"/>
            <a:ext cx="2735262" cy="647724"/>
          </a:xfrm>
          <a:solidFill>
            <a:srgbClr val="0066CC"/>
          </a:solidFill>
        </p:spPr>
        <p:txBody>
          <a:bodyPr/>
          <a:lstStyle>
            <a:lvl1pPr marL="0" indent="0">
              <a:buNone/>
              <a:defRPr sz="1400">
                <a:solidFill>
                  <a:schemeClr val="bg1"/>
                </a:solidFill>
              </a:defRPr>
            </a:lvl1pPr>
          </a:lstStyle>
          <a:p>
            <a:pPr lvl="0"/>
            <a:r>
              <a:rPr lang="ru-RU" dirty="0" smtClean="0"/>
              <a:t>Образец текста</a:t>
            </a:r>
          </a:p>
        </p:txBody>
      </p:sp>
      <p:sp>
        <p:nvSpPr>
          <p:cNvPr id="11" name="Текст 8"/>
          <p:cNvSpPr>
            <a:spLocks noGrp="1"/>
          </p:cNvSpPr>
          <p:nvPr>
            <p:ph type="body" sz="quarter" idx="16"/>
          </p:nvPr>
        </p:nvSpPr>
        <p:spPr>
          <a:xfrm>
            <a:off x="6177136" y="981075"/>
            <a:ext cx="2735262" cy="647724"/>
          </a:xfrm>
          <a:solidFill>
            <a:srgbClr val="0066CC"/>
          </a:solidFill>
        </p:spPr>
        <p:txBody>
          <a:bodyPr/>
          <a:lstStyle>
            <a:lvl1pPr marL="0" indent="0">
              <a:buNone/>
              <a:defRPr sz="1400">
                <a:solidFill>
                  <a:schemeClr val="bg1"/>
                </a:solidFill>
              </a:defRPr>
            </a:lvl1pPr>
          </a:lstStyle>
          <a:p>
            <a:pPr lvl="0"/>
            <a:r>
              <a:rPr lang="ru-RU" dirty="0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hart Placeholder 6"/>
          <p:cNvSpPr>
            <a:spLocks noGrp="1"/>
          </p:cNvSpPr>
          <p:nvPr>
            <p:ph type="chart" sz="quarter" idx="13"/>
          </p:nvPr>
        </p:nvSpPr>
        <p:spPr>
          <a:xfrm>
            <a:off x="507341" y="1628775"/>
            <a:ext cx="4445661" cy="2160588"/>
          </a:xfrm>
        </p:spPr>
        <p:txBody>
          <a:bodyPr rtlCol="0">
            <a:normAutofit/>
          </a:bodyPr>
          <a:lstStyle/>
          <a:p>
            <a:pPr lvl="0"/>
            <a:r>
              <a:rPr lang="en-US" noProof="0" smtClean="0"/>
              <a:t>Click icon to add chart</a:t>
            </a:r>
            <a:endParaRPr lang="en-US" noProof="0" dirty="0"/>
          </a:p>
        </p:txBody>
      </p:sp>
      <p:sp>
        <p:nvSpPr>
          <p:cNvPr id="10" name="Chart Placeholder 9"/>
          <p:cNvSpPr>
            <a:spLocks noGrp="1"/>
          </p:cNvSpPr>
          <p:nvPr>
            <p:ph type="chart" sz="quarter" idx="14"/>
          </p:nvPr>
        </p:nvSpPr>
        <p:spPr>
          <a:xfrm>
            <a:off x="5186892" y="1628775"/>
            <a:ext cx="4368271" cy="2160588"/>
          </a:xfrm>
        </p:spPr>
        <p:txBody>
          <a:bodyPr rtlCol="0">
            <a:normAutofit/>
          </a:bodyPr>
          <a:lstStyle/>
          <a:p>
            <a:pPr lvl="0"/>
            <a:r>
              <a:rPr lang="en-US" noProof="0" smtClean="0"/>
              <a:t>Click icon to add chart</a:t>
            </a:r>
            <a:endParaRPr lang="en-US" noProof="0"/>
          </a:p>
        </p:txBody>
      </p:sp>
      <p:sp>
        <p:nvSpPr>
          <p:cNvPr id="12" name="Chart Placeholder 11"/>
          <p:cNvSpPr>
            <a:spLocks noGrp="1"/>
          </p:cNvSpPr>
          <p:nvPr>
            <p:ph type="chart" sz="quarter" idx="15"/>
          </p:nvPr>
        </p:nvSpPr>
        <p:spPr>
          <a:xfrm>
            <a:off x="507341" y="3933825"/>
            <a:ext cx="4523052" cy="2159000"/>
          </a:xfrm>
        </p:spPr>
        <p:txBody>
          <a:bodyPr rtlCol="0">
            <a:normAutofit/>
          </a:bodyPr>
          <a:lstStyle/>
          <a:p>
            <a:pPr lvl="0"/>
            <a:r>
              <a:rPr lang="en-US" noProof="0" smtClean="0"/>
              <a:t>Click icon to add chart</a:t>
            </a:r>
            <a:endParaRPr lang="en-US" noProof="0"/>
          </a:p>
        </p:txBody>
      </p:sp>
      <p:sp>
        <p:nvSpPr>
          <p:cNvPr id="14" name="Chart Placeholder 13"/>
          <p:cNvSpPr>
            <a:spLocks noGrp="1"/>
          </p:cNvSpPr>
          <p:nvPr>
            <p:ph type="chart" sz="quarter" idx="16"/>
          </p:nvPr>
        </p:nvSpPr>
        <p:spPr>
          <a:xfrm>
            <a:off x="5186892" y="3933825"/>
            <a:ext cx="4368271" cy="2159000"/>
          </a:xfrm>
        </p:spPr>
        <p:txBody>
          <a:bodyPr rtlCol="0">
            <a:normAutofit/>
          </a:bodyPr>
          <a:lstStyle/>
          <a:p>
            <a:pPr lvl="0"/>
            <a:r>
              <a:rPr lang="en-US" noProof="0" smtClean="0"/>
              <a:t>Click icon to add chart</a:t>
            </a:r>
            <a:endParaRPr lang="en-US" noProof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2F8BD3-0DE9-482A-A96F-90E57CFF4FA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8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96A3A3-94A6-4E5B-AF39-173ACA3E61CC}" type="datetime2">
              <a:rPr lang="en-US" smtClean="0"/>
              <a:t>Saturday, January 16, 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CONFIDENTIAL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F5503D8-F63E-4869-AB34-108C4A761BA3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hf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2506" y="2362201"/>
            <a:ext cx="8420100" cy="2200275"/>
          </a:xfrm>
        </p:spPr>
        <p:txBody>
          <a:bodyPr anchor="b">
            <a:normAutofit/>
          </a:bodyPr>
          <a:lstStyle>
            <a:lvl1pPr algn="l">
              <a:defRPr sz="48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82506" y="4626865"/>
            <a:ext cx="84201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33D019-A32C-4EAD-B8E6-DBDA699692FD}" type="datetime2">
              <a:rPr lang="en-US" smtClean="0"/>
              <a:t>Saturday, January 16, 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CONFIDENTIAL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F5503D8-F63E-4869-AB34-108C4A761BA3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cxnSp>
        <p:nvCxnSpPr>
          <p:cNvPr id="7" name="Straight Connector 6"/>
          <p:cNvCxnSpPr/>
          <p:nvPr/>
        </p:nvCxnSpPr>
        <p:spPr>
          <a:xfrm>
            <a:off x="792480" y="4599432"/>
            <a:ext cx="850265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hf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95300" y="1673352"/>
            <a:ext cx="4375150" cy="47183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35550" y="1673352"/>
            <a:ext cx="4375150" cy="47183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EBA98F-560C-4997-81C4-81D4D9187EAB}" type="datetime2">
              <a:rPr lang="en-US" smtClean="0"/>
              <a:t>Saturday, January 16, 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CONFIDENTIAL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F5503D8-F63E-4869-AB34-108C4A761BA3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hf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5300" y="1676400"/>
            <a:ext cx="425958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sz="20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5300" y="2438400"/>
            <a:ext cx="425958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51120" y="1676400"/>
            <a:ext cx="425958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lang="en-US" sz="2000" b="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51120" y="2438400"/>
            <a:ext cx="425958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0972B2-CA5C-437D-87D0-8081271A9E4B}" type="datetime2">
              <a:rPr lang="en-US" smtClean="0"/>
              <a:t>Saturday, January 16, 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CONFIDENTIAL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F5503D8-F63E-4869-AB34-108C4A761BA3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cxnSp>
        <p:nvCxnSpPr>
          <p:cNvPr id="11" name="Straight Connector 10"/>
          <p:cNvCxnSpPr/>
          <p:nvPr/>
        </p:nvCxnSpPr>
        <p:spPr>
          <a:xfrm rot="5400000">
            <a:off x="2598850" y="4045790"/>
            <a:ext cx="4709160" cy="860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hf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CD4847-11EF-4466-A8AD-85CDB7B49118}" type="datetime2">
              <a:rPr lang="en-US" smtClean="0"/>
              <a:t>Saturday, January 16, 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CONFIDENTIAL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F5503D8-F63E-4869-AB34-108C4A761BA3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hf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68457A-3AB9-4880-8A0C-9F8524491207}" type="datetime2">
              <a:rPr lang="en-US" smtClean="0"/>
              <a:t>Saturday, January 16, 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CONFIDENTIAL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F5503D8-F63E-4869-AB34-108C4A761BA3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hf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" y="792080"/>
            <a:ext cx="2318004" cy="1261872"/>
          </a:xfrm>
        </p:spPr>
        <p:txBody>
          <a:bodyPr anchor="b">
            <a:no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19450" y="792080"/>
            <a:ext cx="6191250" cy="557784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301" y="2130553"/>
            <a:ext cx="2318004" cy="424361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E976D3-5B7F-4300-ABED-C91F1B2AE209}" type="datetime2">
              <a:rPr lang="en-US" smtClean="0"/>
              <a:t>Saturday, January 16, 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CONFIDENTIAL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F5503D8-F63E-4869-AB34-108C4A761BA3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cxnSp>
        <p:nvCxnSpPr>
          <p:cNvPr id="9" name="Straight Connector 8"/>
          <p:cNvCxnSpPr/>
          <p:nvPr/>
        </p:nvCxnSpPr>
        <p:spPr>
          <a:xfrm rot="5400000">
            <a:off x="218201" y="3580140"/>
            <a:ext cx="5577840" cy="1720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hf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" y="792480"/>
            <a:ext cx="2321237" cy="126492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096827" y="838201"/>
            <a:ext cx="6396423" cy="5500456"/>
          </a:xfrm>
          <a:solidFill>
            <a:schemeClr val="bg2"/>
          </a:solidFill>
          <a:ln w="76200">
            <a:solidFill>
              <a:srgbClr val="FFFFFF"/>
            </a:solidFill>
            <a:miter lim="800000"/>
          </a:ln>
          <a:effectLst>
            <a:outerShdw blurRad="50800" dist="12700" dir="5400000" algn="t" rotWithShape="0">
              <a:prstClr val="black">
                <a:alpha val="59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300" y="2133600"/>
            <a:ext cx="2318004" cy="424281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DC1E59-17DD-41CE-97CA-624A472382D4}" type="datetime2">
              <a:rPr lang="en-US" smtClean="0"/>
              <a:t>Saturday, January 16, 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CONFIDENTIAL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F5503D8-F63E-4869-AB34-108C4A761BA3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hf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220786"/>
            <a:ext cx="9906000" cy="2286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95300" y="533400"/>
            <a:ext cx="8915400" cy="990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5300" y="1600200"/>
            <a:ext cx="8915400" cy="4876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9906000" cy="36576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95300" y="18288"/>
            <a:ext cx="31369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fld id="{A80CB818-7379-467D-8E76-EF9D9074A26C}" type="datetime2">
              <a:rPr lang="en-US" smtClean="0"/>
              <a:t>Saturday, January 16, 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714750" y="18288"/>
            <a:ext cx="44577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r>
              <a:rPr lang="en-US" smtClean="0"/>
              <a:t>CONFIDENTIAL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55000" y="18288"/>
            <a:ext cx="11557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1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DF5503D8-F63E-4869-AB34-108C4A761BA3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  <p:sldLayoutId id="2147483719" r:id="rId12"/>
    <p:sldLayoutId id="2147483713" r:id="rId13"/>
  </p:sldLayoutIdLst>
  <p:hf hdr="0" ftr="0" dt="0"/>
  <p:txStyles>
    <p:titleStyle>
      <a:lvl1pPr algn="l" defTabSz="914400" rtl="0" eaLnBrk="1" latinLnBrk="0" hangingPunct="1">
        <a:spcBef>
          <a:spcPct val="0"/>
        </a:spcBef>
        <a:buNone/>
        <a:defRPr sz="4000" kern="1200" spc="-1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spcBef>
          <a:spcPct val="20000"/>
        </a:spcBef>
        <a:buClr>
          <a:schemeClr val="accent1"/>
        </a:buClr>
        <a:buSzPct val="90000"/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3716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Организация финансовой системы РК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F5503D8-F63E-4869-AB34-108C4A761BA3}" type="slidenum">
              <a:rPr lang="en-US" smtClean="0"/>
              <a:pPr>
                <a:defRPr/>
              </a:pPr>
              <a:t>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9521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Содержание </a:t>
            </a:r>
          </a:p>
        </p:txBody>
      </p:sp>
      <p:sp>
        <p:nvSpPr>
          <p:cNvPr id="12290" name="Slide Number Placeholder 3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defTabSz="912813" fontAlgn="base">
              <a:spcBef>
                <a:spcPct val="0"/>
              </a:spcBef>
              <a:spcAft>
                <a:spcPct val="0"/>
              </a:spcAft>
            </a:pPr>
            <a:fld id="{3E78FDCB-B22E-44E6-BD6B-01AF714DB52E}" type="slidenum">
              <a:rPr lang="en-US"/>
              <a:pPr defTabSz="912813" fontAlgn="base">
                <a:spcBef>
                  <a:spcPct val="0"/>
                </a:spcBef>
                <a:spcAft>
                  <a:spcPct val="0"/>
                </a:spcAft>
              </a:pPr>
              <a:t>1</a:t>
            </a:fld>
            <a:endParaRPr lang="en-US"/>
          </a:p>
        </p:txBody>
      </p:sp>
      <p:sp>
        <p:nvSpPr>
          <p:cNvPr id="5" name="Inhaltsplatzhalter 2"/>
          <p:cNvSpPr txBox="1">
            <a:spLocks/>
          </p:cNvSpPr>
          <p:nvPr/>
        </p:nvSpPr>
        <p:spPr>
          <a:xfrm>
            <a:off x="344488" y="1412875"/>
            <a:ext cx="8994775" cy="4537075"/>
          </a:xfrm>
          <a:prstGeom prst="rect">
            <a:avLst/>
          </a:prstGeom>
        </p:spPr>
        <p:txBody>
          <a:bodyPr lIns="91424" tIns="45712" rIns="91424" bIns="45712">
            <a:normAutofit/>
          </a:bodyPr>
          <a:lstStyle>
            <a:lvl1pPr marL="0" indent="0" algn="ctr" defTabSz="914239" rtl="0" eaLnBrk="1" latinLnBrk="0" hangingPunct="1">
              <a:spcBef>
                <a:spcPct val="20000"/>
              </a:spcBef>
              <a:buFont typeface="Arial" pitchFamily="34" charset="0"/>
              <a:buNone/>
              <a:defRPr sz="2000" b="1" kern="1200">
                <a:solidFill>
                  <a:schemeClr val="tx1">
                    <a:tint val="75000"/>
                  </a:schemeClr>
                </a:solidFill>
                <a:latin typeface="Garamond" pitchFamily="18" charset="0"/>
                <a:ea typeface="+mn-ea"/>
                <a:cs typeface="+mn-cs"/>
              </a:defRPr>
            </a:lvl1pPr>
            <a:lvl2pPr marL="457119" indent="0" algn="ctr" defTabSz="914239" rtl="0" eaLnBrk="1" latinLnBrk="0" hangingPunct="1">
              <a:spcBef>
                <a:spcPct val="20000"/>
              </a:spcBef>
              <a:buFont typeface="Wingdings" pitchFamily="2" charset="2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Garamond" pitchFamily="18" charset="0"/>
                <a:ea typeface="+mn-ea"/>
                <a:cs typeface="+mn-cs"/>
              </a:defRPr>
            </a:lvl2pPr>
            <a:lvl3pPr marL="914239" indent="0" algn="ctr" defTabSz="914239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Garamond" pitchFamily="18" charset="0"/>
                <a:ea typeface="+mn-ea"/>
                <a:cs typeface="+mn-cs"/>
              </a:defRPr>
            </a:lvl3pPr>
            <a:lvl4pPr marL="1371358" indent="0" algn="ctr" defTabSz="914239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Garamond" pitchFamily="18" charset="0"/>
                <a:ea typeface="+mn-ea"/>
                <a:cs typeface="+mn-cs"/>
              </a:defRPr>
            </a:lvl4pPr>
            <a:lvl5pPr marL="1828477" indent="0" algn="ctr" defTabSz="914239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Garamond" pitchFamily="18" charset="0"/>
                <a:ea typeface="+mn-ea"/>
                <a:cs typeface="+mn-cs"/>
              </a:defRPr>
            </a:lvl5pPr>
            <a:lvl6pPr marL="2285596" indent="0" algn="ctr" defTabSz="914239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2716" indent="0" algn="ctr" defTabSz="914239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199835" indent="0" algn="ctr" defTabSz="914239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6954" indent="0" algn="ctr" defTabSz="914239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406400" indent="-406400" algn="l" eaLnBrk="0" hangingPunct="0">
              <a:lnSpc>
                <a:spcPct val="105000"/>
              </a:lnSpc>
              <a:spcBef>
                <a:spcPct val="0"/>
              </a:spcBef>
              <a:spcAft>
                <a:spcPct val="100000"/>
              </a:spcAft>
              <a:buClr>
                <a:schemeClr val="tx2">
                  <a:lumMod val="50000"/>
                </a:schemeClr>
              </a:buClr>
              <a:buSzPct val="100000"/>
              <a:buFont typeface="Wingdings" pitchFamily="2" charset="2"/>
              <a:buAutoNum type="romanUcPeriod"/>
              <a:defRPr/>
            </a:pPr>
            <a:endParaRPr lang="en-US" dirty="0">
              <a:solidFill>
                <a:schemeClr val="tx2"/>
              </a:solidFill>
            </a:endParaRPr>
          </a:p>
          <a:p>
            <a:pPr marL="406400" indent="-406400" algn="l" eaLnBrk="0" hangingPunct="0">
              <a:lnSpc>
                <a:spcPct val="105000"/>
              </a:lnSpc>
              <a:spcBef>
                <a:spcPct val="0"/>
              </a:spcBef>
              <a:spcAft>
                <a:spcPct val="100000"/>
              </a:spcAft>
              <a:buClr>
                <a:schemeClr val="tx2">
                  <a:lumMod val="75000"/>
                </a:schemeClr>
              </a:buClr>
              <a:buSzPct val="94000"/>
              <a:buFont typeface="Wingdings" pitchFamily="2" charset="2"/>
              <a:buAutoNum type="romanUcPeriod"/>
              <a:defRPr/>
            </a:pPr>
            <a:r>
              <a:rPr lang="ru-RU" dirty="0">
                <a:solidFill>
                  <a:schemeClr val="tx2"/>
                </a:solidFill>
              </a:rPr>
              <a:t>Понятие финансовой </a:t>
            </a:r>
            <a:r>
              <a:rPr lang="ru-RU" dirty="0" smtClean="0">
                <a:solidFill>
                  <a:schemeClr val="tx2"/>
                </a:solidFill>
              </a:rPr>
              <a:t>системы</a:t>
            </a:r>
          </a:p>
          <a:p>
            <a:pPr marL="406400" indent="-406400" algn="l" eaLnBrk="0" hangingPunct="0">
              <a:lnSpc>
                <a:spcPct val="105000"/>
              </a:lnSpc>
              <a:spcBef>
                <a:spcPct val="0"/>
              </a:spcBef>
              <a:spcAft>
                <a:spcPct val="100000"/>
              </a:spcAft>
              <a:buClr>
                <a:schemeClr val="tx2">
                  <a:lumMod val="75000"/>
                </a:schemeClr>
              </a:buClr>
              <a:buSzPct val="94000"/>
              <a:buFont typeface="Wingdings" pitchFamily="2" charset="2"/>
              <a:buAutoNum type="romanUcPeriod"/>
              <a:defRPr/>
            </a:pPr>
            <a:r>
              <a:rPr lang="ru-RU" dirty="0">
                <a:solidFill>
                  <a:schemeClr val="tx2"/>
                </a:solidFill>
              </a:rPr>
              <a:t>Принципы построения финансовой системы</a:t>
            </a:r>
          </a:p>
          <a:p>
            <a:pPr marL="406400" indent="-406400" algn="l" eaLnBrk="0" hangingPunct="0">
              <a:lnSpc>
                <a:spcPct val="105000"/>
              </a:lnSpc>
              <a:spcBef>
                <a:spcPct val="0"/>
              </a:spcBef>
              <a:spcAft>
                <a:spcPct val="100000"/>
              </a:spcAft>
              <a:buClr>
                <a:schemeClr val="tx2">
                  <a:lumMod val="75000"/>
                </a:schemeClr>
              </a:buClr>
              <a:buSzPct val="94000"/>
              <a:buFont typeface="Wingdings" pitchFamily="2" charset="2"/>
              <a:buAutoNum type="romanUcPeriod"/>
              <a:defRPr/>
            </a:pPr>
            <a:r>
              <a:rPr lang="ru-RU" dirty="0">
                <a:solidFill>
                  <a:schemeClr val="tx2"/>
                </a:solidFill>
              </a:rPr>
              <a:t>Структура финансовой системы РК</a:t>
            </a:r>
          </a:p>
          <a:p>
            <a:pPr marL="406400" indent="-406400" algn="l" eaLnBrk="0" hangingPunct="0">
              <a:lnSpc>
                <a:spcPct val="105000"/>
              </a:lnSpc>
              <a:spcBef>
                <a:spcPct val="0"/>
              </a:spcBef>
              <a:spcAft>
                <a:spcPct val="100000"/>
              </a:spcAft>
              <a:buClr>
                <a:schemeClr val="tx2">
                  <a:lumMod val="75000"/>
                </a:schemeClr>
              </a:buClr>
              <a:buSzPct val="94000"/>
              <a:buFont typeface="Wingdings" pitchFamily="2" charset="2"/>
              <a:buAutoNum type="romanUcPeriod"/>
              <a:defRPr/>
            </a:pPr>
            <a:endParaRPr lang="ru-RU" dirty="0">
              <a:solidFill>
                <a:schemeClr val="tx2"/>
              </a:solidFill>
            </a:endParaRPr>
          </a:p>
        </p:txBody>
      </p:sp>
      <p:sp>
        <p:nvSpPr>
          <p:cNvPr id="12292" name="Rechteck 4"/>
          <p:cNvSpPr>
            <a:spLocks noChangeArrowheads="1"/>
          </p:cNvSpPr>
          <p:nvPr/>
        </p:nvSpPr>
        <p:spPr bwMode="auto">
          <a:xfrm>
            <a:off x="342900" y="1989138"/>
            <a:ext cx="8890000" cy="455612"/>
          </a:xfrm>
          <a:prstGeom prst="rect">
            <a:avLst/>
          </a:prstGeom>
          <a:noFill/>
          <a:ln w="9525" algn="ctr">
            <a:solidFill>
              <a:srgbClr val="06296E"/>
            </a:solidFill>
            <a:round/>
            <a:headEnd/>
            <a:tailEnd/>
          </a:ln>
        </p:spPr>
        <p:txBody>
          <a:bodyPr/>
          <a:lstStyle/>
          <a:p>
            <a:pPr defTabSz="914400" eaLnBrk="0" hangingPunct="0">
              <a:lnSpc>
                <a:spcPct val="150000"/>
              </a:lnSpc>
            </a:pPr>
            <a:endParaRPr lang="de-DE" sz="8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Финансовая система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15925" y="1452563"/>
            <a:ext cx="8915400" cy="4527550"/>
          </a:xfrm>
        </p:spPr>
        <p:txBody>
          <a:bodyPr rtlCol="0">
            <a:normAutofit/>
          </a:bodyPr>
          <a:lstStyle/>
          <a:p>
            <a:pPr marL="0" indent="0" defTabSz="914239" fontAlgn="auto">
              <a:spcAft>
                <a:spcPts val="0"/>
              </a:spcAft>
              <a:buFont typeface="Arial" pitchFamily="34" charset="0"/>
              <a:buNone/>
              <a:tabLst>
                <a:tab pos="361950" algn="l"/>
              </a:tabLst>
              <a:defRPr/>
            </a:pPr>
            <a:r>
              <a:rPr lang="ru-RU" sz="2800" dirty="0" smtClean="0"/>
              <a:t>	Финансовая система – совокупность институтов</a:t>
            </a:r>
            <a:r>
              <a:rPr lang="ru-RU" sz="2800" dirty="0"/>
              <a:t> </a:t>
            </a:r>
            <a:r>
              <a:rPr lang="ru-RU" sz="2800" dirty="0" smtClean="0"/>
              <a:t>и инструментов, посредством которых осуществляется аккумулирование и распределение финансовых ресурсов. </a:t>
            </a:r>
          </a:p>
          <a:p>
            <a:pPr marL="342839" indent="-342839" defTabSz="914239"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sz="1200" dirty="0" smtClean="0"/>
          </a:p>
          <a:p>
            <a:pPr marL="0" indent="0" defTabSz="914239" fontAlgn="auto">
              <a:spcAft>
                <a:spcPts val="0"/>
              </a:spcAft>
              <a:buFont typeface="Arial" pitchFamily="34" charset="0"/>
              <a:buNone/>
              <a:tabLst>
                <a:tab pos="361950" algn="l"/>
              </a:tabLst>
              <a:defRPr/>
            </a:pPr>
            <a:r>
              <a:rPr lang="ru-RU" dirty="0" smtClean="0"/>
              <a:t>	Исходя </a:t>
            </a:r>
            <a:r>
              <a:rPr lang="ru-RU" dirty="0"/>
              <a:t>из сущностной характеристики финансов, их места в общественно-экономических </a:t>
            </a:r>
            <a:r>
              <a:rPr lang="ru-RU" dirty="0" smtClean="0"/>
              <a:t>процессах, финансовая </a:t>
            </a:r>
            <a:r>
              <a:rPr lang="ru-RU" dirty="0"/>
              <a:t>система состоит из трех частей</a:t>
            </a:r>
            <a:r>
              <a:rPr lang="ru-RU" dirty="0" smtClean="0"/>
              <a:t>:</a:t>
            </a:r>
          </a:p>
          <a:p>
            <a:pPr marL="715963" indent="-268288" defTabSz="914239" fontAlgn="auto">
              <a:spcAft>
                <a:spcPts val="0"/>
              </a:spcAft>
              <a:buFont typeface="+mj-lt"/>
              <a:buAutoNum type="arabicPeriod"/>
              <a:tabLst>
                <a:tab pos="715963" algn="l"/>
              </a:tabLst>
              <a:defRPr/>
            </a:pPr>
            <a:r>
              <a:rPr lang="ru-RU" dirty="0" smtClean="0"/>
              <a:t>совокупности </a:t>
            </a:r>
            <a:r>
              <a:rPr lang="ru-RU" dirty="0"/>
              <a:t>финансовых отношений;</a:t>
            </a:r>
          </a:p>
          <a:p>
            <a:pPr marL="715963" indent="-268288" defTabSz="914239" fontAlgn="auto">
              <a:spcAft>
                <a:spcPts val="0"/>
              </a:spcAft>
              <a:buFont typeface="+mj-lt"/>
              <a:buAutoNum type="arabicPeriod"/>
              <a:tabLst>
                <a:tab pos="715963" algn="l"/>
              </a:tabLst>
              <a:defRPr/>
            </a:pPr>
            <a:r>
              <a:rPr lang="ru-RU" dirty="0" smtClean="0"/>
              <a:t>совокупности </a:t>
            </a:r>
            <a:r>
              <a:rPr lang="ru-RU" dirty="0"/>
              <a:t>фондов денежных средств;</a:t>
            </a:r>
          </a:p>
          <a:p>
            <a:pPr marL="715963" indent="-268288" defTabSz="914239" fontAlgn="auto">
              <a:spcAft>
                <a:spcPts val="0"/>
              </a:spcAft>
              <a:buFont typeface="+mj-lt"/>
              <a:buAutoNum type="arabicPeriod"/>
              <a:tabLst>
                <a:tab pos="715963" algn="l"/>
              </a:tabLst>
              <a:defRPr/>
            </a:pPr>
            <a:r>
              <a:rPr lang="ru-RU" dirty="0" smtClean="0"/>
              <a:t>финансового </a:t>
            </a:r>
            <a:r>
              <a:rPr lang="ru-RU" dirty="0"/>
              <a:t>аппарата управления.</a:t>
            </a:r>
          </a:p>
          <a:p>
            <a:pPr marL="0" indent="0" defTabSz="914239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/>
          </a:p>
        </p:txBody>
      </p:sp>
      <p:sp>
        <p:nvSpPr>
          <p:cNvPr id="13315" name="Номер слайда 3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defTabSz="912813" fontAlgn="base">
              <a:spcBef>
                <a:spcPct val="0"/>
              </a:spcBef>
              <a:spcAft>
                <a:spcPct val="0"/>
              </a:spcAft>
            </a:pPr>
            <a:fld id="{20DC5FD9-FCE4-4571-ADB8-CAEEB1120E7F}" type="slidenum">
              <a:rPr lang="en-US"/>
              <a:pPr defTabSz="912813"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Финансовая система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rtlCol="0">
            <a:normAutofit/>
          </a:bodyPr>
          <a:lstStyle/>
          <a:p>
            <a:pPr marL="0" indent="0" defTabSz="914239" fontAlgn="auto">
              <a:spcAft>
                <a:spcPts val="0"/>
              </a:spcAft>
              <a:buFont typeface="Arial" pitchFamily="34" charset="0"/>
              <a:buNone/>
              <a:tabLst>
                <a:tab pos="534988" algn="l"/>
              </a:tabLst>
              <a:defRPr/>
            </a:pPr>
            <a:r>
              <a:rPr lang="ru-RU" dirty="0" smtClean="0"/>
              <a:t>	</a:t>
            </a:r>
            <a:r>
              <a:rPr lang="ru-RU" sz="3200" dirty="0" smtClean="0"/>
              <a:t>Понятие финансовой системы в широком значении представлено 3 группами институтов, которые опосредуют: </a:t>
            </a:r>
          </a:p>
          <a:p>
            <a:pPr marL="457200" indent="-457200" defTabSz="914239" fontAlgn="auto"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sz="3200" dirty="0" smtClean="0"/>
              <a:t>Денежные средства населения</a:t>
            </a:r>
          </a:p>
          <a:p>
            <a:pPr marL="457200" indent="-457200" defTabSz="914239" fontAlgn="auto"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sz="3200" dirty="0" smtClean="0"/>
              <a:t>Денежные фонды юридических лиц </a:t>
            </a:r>
          </a:p>
          <a:p>
            <a:pPr marL="457200" indent="-457200" defTabSz="914239" fontAlgn="auto"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sz="3200" dirty="0" smtClean="0"/>
              <a:t>Денежные фонды государства </a:t>
            </a:r>
            <a:endParaRPr lang="ru-RU" sz="3200" dirty="0"/>
          </a:p>
        </p:txBody>
      </p:sp>
      <p:sp>
        <p:nvSpPr>
          <p:cNvPr id="14339" name="Slide Number Placeholder 3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defTabSz="912813" fontAlgn="base">
              <a:spcBef>
                <a:spcPct val="0"/>
              </a:spcBef>
              <a:spcAft>
                <a:spcPct val="0"/>
              </a:spcAft>
            </a:pPr>
            <a:fld id="{C2607D41-193B-4015-84AD-C06E2E9280C1}" type="slidenum">
              <a:rPr lang="en-US"/>
              <a:pPr defTabSz="912813" fontAlgn="base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1042839" y="2043967"/>
            <a:ext cx="2465879" cy="1250071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Финансы хозяйствующих субъектов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7137243" y="2207025"/>
            <a:ext cx="1659598" cy="877143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Финансы граждан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3002757" y="4379454"/>
            <a:ext cx="4446520" cy="921754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Государственные и региональные финансы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029" name="AutoShape 5"/>
          <p:cNvCxnSpPr>
            <a:cxnSpLocks noChangeShapeType="1"/>
          </p:cNvCxnSpPr>
          <p:nvPr/>
        </p:nvCxnSpPr>
        <p:spPr bwMode="auto">
          <a:xfrm>
            <a:off x="3508720" y="2521973"/>
            <a:ext cx="3628523" cy="0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030" name="AutoShape 6"/>
          <p:cNvCxnSpPr>
            <a:cxnSpLocks noChangeShapeType="1"/>
          </p:cNvCxnSpPr>
          <p:nvPr/>
        </p:nvCxnSpPr>
        <p:spPr bwMode="auto">
          <a:xfrm flipH="1">
            <a:off x="3508720" y="2669002"/>
            <a:ext cx="3628523" cy="0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7" name="Text Box 7"/>
          <p:cNvSpPr txBox="1">
            <a:spLocks noChangeArrowheads="1"/>
          </p:cNvSpPr>
          <p:nvPr/>
        </p:nvSpPr>
        <p:spPr bwMode="auto">
          <a:xfrm>
            <a:off x="3825698" y="2710301"/>
            <a:ext cx="2862166" cy="747735"/>
          </a:xfrm>
          <a:prstGeom prst="rect">
            <a:avLst/>
          </a:prstGeom>
          <a:solidFill>
            <a:srgbClr val="FCFCFC"/>
          </a:solidFill>
          <a:ln w="0">
            <a:solidFill>
              <a:srgbClr val="FCFCFC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Доходы, займы, страховое возмещение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Text Box 8"/>
          <p:cNvSpPr txBox="1">
            <a:spLocks noChangeArrowheads="1"/>
          </p:cNvSpPr>
          <p:nvPr/>
        </p:nvSpPr>
        <p:spPr bwMode="auto">
          <a:xfrm>
            <a:off x="3825698" y="3444947"/>
            <a:ext cx="3125348" cy="774571"/>
          </a:xfrm>
          <a:prstGeom prst="rect">
            <a:avLst/>
          </a:prstGeom>
          <a:solidFill>
            <a:srgbClr val="FCFCFC"/>
          </a:solidFill>
          <a:ln w="0">
            <a:solidFill>
              <a:srgbClr val="FCFCFC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Кредиты,       Налоги,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выплаты        сборы</a:t>
            </a:r>
          </a:p>
        </p:txBody>
      </p:sp>
      <p:sp>
        <p:nvSpPr>
          <p:cNvPr id="13" name="Text Box 9"/>
          <p:cNvSpPr txBox="1">
            <a:spLocks noChangeArrowheads="1"/>
          </p:cNvSpPr>
          <p:nvPr/>
        </p:nvSpPr>
        <p:spPr bwMode="auto">
          <a:xfrm>
            <a:off x="3883447" y="1645007"/>
            <a:ext cx="2804416" cy="797918"/>
          </a:xfrm>
          <a:prstGeom prst="rect">
            <a:avLst/>
          </a:prstGeom>
          <a:solidFill>
            <a:srgbClr val="FCFCFC"/>
          </a:solidFill>
          <a:ln w="0">
            <a:solidFill>
              <a:srgbClr val="FCFCFC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Вклады, взносы, платежи, залог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034" name="AutoShape 10"/>
          <p:cNvCxnSpPr>
            <a:cxnSpLocks noChangeShapeType="1"/>
          </p:cNvCxnSpPr>
          <p:nvPr/>
        </p:nvCxnSpPr>
        <p:spPr bwMode="auto">
          <a:xfrm flipH="1" flipV="1">
            <a:off x="2846767" y="3294038"/>
            <a:ext cx="978931" cy="1085417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035" name="AutoShape 11"/>
          <p:cNvCxnSpPr>
            <a:cxnSpLocks noChangeShapeType="1"/>
          </p:cNvCxnSpPr>
          <p:nvPr/>
        </p:nvCxnSpPr>
        <p:spPr bwMode="auto">
          <a:xfrm>
            <a:off x="2480295" y="3289524"/>
            <a:ext cx="1021518" cy="1085417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037" name="AutoShape 13"/>
          <p:cNvCxnSpPr>
            <a:cxnSpLocks noChangeShapeType="1"/>
          </p:cNvCxnSpPr>
          <p:nvPr/>
        </p:nvCxnSpPr>
        <p:spPr bwMode="auto">
          <a:xfrm flipH="1">
            <a:off x="6998604" y="3084168"/>
            <a:ext cx="729946" cy="1290773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038" name="AutoShape 14"/>
          <p:cNvCxnSpPr>
            <a:cxnSpLocks noChangeShapeType="1"/>
          </p:cNvCxnSpPr>
          <p:nvPr/>
        </p:nvCxnSpPr>
        <p:spPr bwMode="auto">
          <a:xfrm flipV="1">
            <a:off x="6729032" y="3100996"/>
            <a:ext cx="693091" cy="1296068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6" name="Text Box 15"/>
          <p:cNvSpPr txBox="1">
            <a:spLocks noChangeArrowheads="1"/>
          </p:cNvSpPr>
          <p:nvPr/>
        </p:nvSpPr>
        <p:spPr bwMode="auto">
          <a:xfrm>
            <a:off x="657291" y="3768112"/>
            <a:ext cx="2131494" cy="369332"/>
          </a:xfrm>
          <a:prstGeom prst="rect">
            <a:avLst/>
          </a:prstGeom>
          <a:solidFill>
            <a:srgbClr val="FCFCFC"/>
          </a:solidFill>
          <a:ln w="0">
            <a:solidFill>
              <a:srgbClr val="FCFCFC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Налоги, сборы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7" name="Text Box 16"/>
          <p:cNvSpPr txBox="1">
            <a:spLocks noChangeArrowheads="1"/>
          </p:cNvSpPr>
          <p:nvPr/>
        </p:nvSpPr>
        <p:spPr bwMode="auto">
          <a:xfrm>
            <a:off x="7694184" y="3444948"/>
            <a:ext cx="1542745" cy="646331"/>
          </a:xfrm>
          <a:prstGeom prst="rect">
            <a:avLst/>
          </a:prstGeom>
          <a:solidFill>
            <a:srgbClr val="FCFCFC"/>
          </a:solidFill>
          <a:ln w="0">
            <a:solidFill>
              <a:srgbClr val="FCFCFC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Выплаты, дотации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634833" y="287650"/>
            <a:ext cx="85796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Взаимосвязь основных звеньев финансовой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системы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403508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48584" y="332656"/>
            <a:ext cx="8734599" cy="53860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Функции финансовой системы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algn="ctr"/>
            <a:endParaRPr lang="ru-RU" sz="2800" dirty="0">
              <a:latin typeface="Times New Roman" pitchFamily="18" charset="0"/>
              <a:cs typeface="Times New Roman" pitchFamily="18" charset="0"/>
            </a:endParaRPr>
          </a:p>
          <a:p>
            <a:pPr marL="457200" indent="-457200">
              <a:buFont typeface="Wingdings" pitchFamily="2" charset="2"/>
              <a:buChar char="q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денежная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– эмиссия, обращение,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расчеты</a:t>
            </a:r>
          </a:p>
          <a:p>
            <a:pPr marL="457200" indent="-457200">
              <a:buFont typeface="Wingdings" pitchFamily="2" charset="2"/>
              <a:buChar char="q"/>
            </a:pPr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pPr marL="457200" indent="-457200">
              <a:buFont typeface="Wingdings" pitchFamily="2" charset="2"/>
              <a:buChar char="q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налоговая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фискальная) – изъятие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части продукта в форме средств, т.е. наполнение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казны</a:t>
            </a:r>
          </a:p>
          <a:p>
            <a:pPr marL="457200" indent="-457200">
              <a:buFont typeface="Wingdings" pitchFamily="2" charset="2"/>
              <a:buChar char="q"/>
            </a:pPr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pPr marL="457200" indent="-457200">
              <a:buFont typeface="Wingdings" pitchFamily="2" charset="2"/>
              <a:buChar char="q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бюджетная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– превращение налогов в доходы, последних – в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расходы</a:t>
            </a:r>
          </a:p>
          <a:p>
            <a:pPr marL="457200" indent="-457200">
              <a:buFont typeface="Wingdings" pitchFamily="2" charset="2"/>
              <a:buChar char="q"/>
            </a:pPr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pPr marL="457200" indent="-457200">
              <a:buFont typeface="Wingdings" pitchFamily="2" charset="2"/>
              <a:buChar char="q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контрольно-надзорная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– надзор за финансовыми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институтами</a:t>
            </a:r>
          </a:p>
          <a:p>
            <a:pPr marL="457200" indent="-457200">
              <a:buFont typeface="Wingdings" pitchFamily="2" charset="2"/>
              <a:buChar char="q"/>
            </a:pPr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pPr marL="457200" indent="-457200">
              <a:buFont typeface="Wingdings" pitchFamily="2" charset="2"/>
              <a:buChar char="q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государственного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кредита – управление государственным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долгом</a:t>
            </a:r>
          </a:p>
        </p:txBody>
      </p:sp>
    </p:spTree>
    <p:extLst>
      <p:ext uri="{BB962C8B-B14F-4D97-AF65-F5344CB8AC3E}">
        <p14:creationId xmlns:p14="http://schemas.microsoft.com/office/powerpoint/2010/main" val="2929304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mtClean="0"/>
              <a:t>Принципы построения финансовой системы</a:t>
            </a:r>
          </a:p>
        </p:txBody>
      </p:sp>
      <p:sp>
        <p:nvSpPr>
          <p:cNvPr id="16386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mtClean="0"/>
              <a:t>Сочетание централизма и демократизма в организации финансовой системы; </a:t>
            </a:r>
          </a:p>
          <a:p>
            <a:r>
              <a:rPr lang="ru-RU" smtClean="0"/>
              <a:t>Соблюдение национальных и региональных интересов. </a:t>
            </a:r>
          </a:p>
          <a:p>
            <a:r>
              <a:rPr lang="ru-RU" smtClean="0"/>
              <a:t>Принцип единства финансовой системы предопределяется единой финансовой политикой, проводимой государством через центральные финансовые органы, едиными целями, стоящими перед всеми финансовыми органами. </a:t>
            </a:r>
          </a:p>
          <a:p>
            <a:r>
              <a:rPr lang="ru-RU" smtClean="0"/>
              <a:t>Принцип функционального назначения отдельных составных элементов финансовой системы. </a:t>
            </a:r>
          </a:p>
          <a:p>
            <a:endParaRPr lang="ru-RU" smtClean="0"/>
          </a:p>
        </p:txBody>
      </p:sp>
      <p:sp>
        <p:nvSpPr>
          <p:cNvPr id="16387" name="Slide Number Placeholder 3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defTabSz="912813" fontAlgn="base">
              <a:spcBef>
                <a:spcPct val="0"/>
              </a:spcBef>
              <a:spcAft>
                <a:spcPct val="0"/>
              </a:spcAft>
            </a:pPr>
            <a:fld id="{6D02A56D-4D13-447B-91C5-2FC9E765B621}" type="slidenum">
              <a:rPr lang="en-US"/>
              <a:pPr defTabSz="912813" fontAlgn="base">
                <a:spcBef>
                  <a:spcPct val="0"/>
                </a:spcBef>
                <a:spcAft>
                  <a:spcPct val="0"/>
                </a:spcAft>
              </a:pPr>
              <a:t>6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mtClean="0"/>
              <a:t>Структура  финансовой системы Республики Казахстан </a:t>
            </a:r>
          </a:p>
        </p:txBody>
      </p:sp>
      <p:sp>
        <p:nvSpPr>
          <p:cNvPr id="18434" name="Slide Number Placeholder 3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defTabSz="912813" fontAlgn="base">
              <a:spcBef>
                <a:spcPct val="0"/>
              </a:spcBef>
              <a:spcAft>
                <a:spcPct val="0"/>
              </a:spcAft>
            </a:pPr>
            <a:fld id="{0B3CEC52-AD1C-4BA9-9C1D-1E824824CE93}" type="slidenum">
              <a:rPr lang="en-US"/>
              <a:pPr defTabSz="912813" fontAlgn="base">
                <a:spcBef>
                  <a:spcPct val="0"/>
                </a:spcBef>
                <a:spcAft>
                  <a:spcPct val="0"/>
                </a:spcAft>
              </a:pPr>
              <a:t>7</a:t>
            </a:fld>
            <a:endParaRPr lang="en-US"/>
          </a:p>
        </p:txBody>
      </p:sp>
      <p:cxnSp>
        <p:nvCxnSpPr>
          <p:cNvPr id="75" name="Straight Connector 74"/>
          <p:cNvCxnSpPr/>
          <p:nvPr/>
        </p:nvCxnSpPr>
        <p:spPr>
          <a:xfrm>
            <a:off x="947738" y="2466975"/>
            <a:ext cx="3105150" cy="0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Straight Arrow Connector 88"/>
          <p:cNvCxnSpPr/>
          <p:nvPr/>
        </p:nvCxnSpPr>
        <p:spPr>
          <a:xfrm>
            <a:off x="2720975" y="3295650"/>
            <a:ext cx="0" cy="212725"/>
          </a:xfrm>
          <a:prstGeom prst="straightConnector1">
            <a:avLst/>
          </a:prstGeom>
          <a:ln w="158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437" name="Group 106"/>
          <p:cNvGrpSpPr>
            <a:grpSpLocks/>
          </p:cNvGrpSpPr>
          <p:nvPr/>
        </p:nvGrpSpPr>
        <p:grpSpPr bwMode="auto">
          <a:xfrm>
            <a:off x="180875" y="1654821"/>
            <a:ext cx="9512300" cy="4643437"/>
            <a:chOff x="135681" y="1005554"/>
            <a:chExt cx="9512311" cy="4643219"/>
          </a:xfrm>
        </p:grpSpPr>
        <p:grpSp>
          <p:nvGrpSpPr>
            <p:cNvPr id="18438" name="Group 16"/>
            <p:cNvGrpSpPr>
              <a:grpSpLocks/>
            </p:cNvGrpSpPr>
            <p:nvPr/>
          </p:nvGrpSpPr>
          <p:grpSpPr bwMode="auto">
            <a:xfrm>
              <a:off x="3332820" y="1005554"/>
              <a:ext cx="3240360" cy="432048"/>
              <a:chOff x="3224808" y="1003109"/>
              <a:chExt cx="3240360" cy="432048"/>
            </a:xfrm>
          </p:grpSpPr>
          <p:sp>
            <p:nvSpPr>
              <p:cNvPr id="10" name="Rounded Rectangle 9"/>
              <p:cNvSpPr/>
              <p:nvPr/>
            </p:nvSpPr>
            <p:spPr>
              <a:xfrm>
                <a:off x="3224898" y="1003109"/>
                <a:ext cx="3240091" cy="431780"/>
              </a:xfrm>
              <a:prstGeom prst="roundRec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914239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  <p:sp>
            <p:nvSpPr>
              <p:cNvPr id="18495" name="TextBox 10"/>
              <p:cNvSpPr txBox="1">
                <a:spLocks noChangeArrowheads="1"/>
              </p:cNvSpPr>
              <p:nvPr/>
            </p:nvSpPr>
            <p:spPr bwMode="auto">
              <a:xfrm>
                <a:off x="3368824" y="1034467"/>
                <a:ext cx="2952328" cy="3693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/>
                <a:r>
                  <a:rPr lang="ru-RU">
                    <a:solidFill>
                      <a:schemeClr val="bg1"/>
                    </a:solidFill>
                    <a:latin typeface="Calibri" pitchFamily="34" charset="0"/>
                  </a:rPr>
                  <a:t>Финансовая система</a:t>
                </a:r>
              </a:p>
            </p:txBody>
          </p:sp>
        </p:grpSp>
        <p:grpSp>
          <p:nvGrpSpPr>
            <p:cNvPr id="18439" name="Group 105"/>
            <p:cNvGrpSpPr>
              <a:grpSpLocks/>
            </p:cNvGrpSpPr>
            <p:nvPr/>
          </p:nvGrpSpPr>
          <p:grpSpPr bwMode="auto">
            <a:xfrm>
              <a:off x="374431" y="5072709"/>
              <a:ext cx="9273561" cy="576064"/>
              <a:chOff x="374431" y="5072709"/>
              <a:chExt cx="9273561" cy="576064"/>
            </a:xfrm>
          </p:grpSpPr>
          <p:sp>
            <p:nvSpPr>
              <p:cNvPr id="50" name="Rounded Rectangle 49"/>
              <p:cNvSpPr/>
              <p:nvPr/>
            </p:nvSpPr>
            <p:spPr>
              <a:xfrm>
                <a:off x="373806" y="5072538"/>
                <a:ext cx="4500567" cy="576235"/>
              </a:xfrm>
              <a:prstGeom prst="roundRec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914239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ru-RU" sz="1400" b="1" dirty="0">
                    <a:solidFill>
                      <a:schemeClr val="bg1"/>
                    </a:solidFill>
                  </a:rPr>
                  <a:t>Централизованные финансы </a:t>
                </a:r>
              </a:p>
            </p:txBody>
          </p:sp>
          <p:sp>
            <p:nvSpPr>
              <p:cNvPr id="51" name="Rounded Rectangle 50"/>
              <p:cNvSpPr/>
              <p:nvPr/>
            </p:nvSpPr>
            <p:spPr>
              <a:xfrm>
                <a:off x="5147424" y="5072538"/>
                <a:ext cx="4500568" cy="576235"/>
              </a:xfrm>
              <a:prstGeom prst="roundRec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914239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ru-RU" sz="1400" b="1" dirty="0">
                    <a:solidFill>
                      <a:schemeClr val="bg1"/>
                    </a:solidFill>
                  </a:rPr>
                  <a:t>Децентрализованные финансы </a:t>
                </a:r>
              </a:p>
            </p:txBody>
          </p:sp>
        </p:grpSp>
        <p:grpSp>
          <p:nvGrpSpPr>
            <p:cNvPr id="18440" name="Group 101"/>
            <p:cNvGrpSpPr>
              <a:grpSpLocks/>
            </p:cNvGrpSpPr>
            <p:nvPr/>
          </p:nvGrpSpPr>
          <p:grpSpPr bwMode="auto">
            <a:xfrm>
              <a:off x="4973509" y="1700808"/>
              <a:ext cx="4437191" cy="2455299"/>
              <a:chOff x="4973509" y="1700808"/>
              <a:chExt cx="4437191" cy="2455299"/>
            </a:xfrm>
          </p:grpSpPr>
          <p:grpSp>
            <p:nvGrpSpPr>
              <p:cNvPr id="18472" name="Group 99"/>
              <p:cNvGrpSpPr>
                <a:grpSpLocks/>
              </p:cNvGrpSpPr>
              <p:nvPr/>
            </p:nvGrpSpPr>
            <p:grpSpPr bwMode="auto">
              <a:xfrm>
                <a:off x="4973509" y="1700808"/>
                <a:ext cx="1872208" cy="576064"/>
                <a:chOff x="4973509" y="1700808"/>
                <a:chExt cx="1872208" cy="576064"/>
              </a:xfrm>
            </p:grpSpPr>
            <p:sp>
              <p:nvSpPr>
                <p:cNvPr id="14" name="Rounded Rectangle 13"/>
                <p:cNvSpPr/>
                <p:nvPr/>
              </p:nvSpPr>
              <p:spPr>
                <a:xfrm>
                  <a:off x="4972799" y="1700846"/>
                  <a:ext cx="1873252" cy="576235"/>
                </a:xfrm>
                <a:prstGeom prst="roundRect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defTabSz="914239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8491" name="TextBox 18"/>
                <p:cNvSpPr txBox="1">
                  <a:spLocks noChangeArrowheads="1"/>
                </p:cNvSpPr>
                <p:nvPr/>
              </p:nvSpPr>
              <p:spPr bwMode="auto">
                <a:xfrm>
                  <a:off x="4973509" y="1772815"/>
                  <a:ext cx="1872208" cy="46166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pPr algn="ctr"/>
                  <a:r>
                    <a:rPr lang="ru-RU" sz="1200" b="1">
                      <a:solidFill>
                        <a:schemeClr val="bg1"/>
                      </a:solidFill>
                      <a:latin typeface="Calibri" pitchFamily="34" charset="0"/>
                    </a:rPr>
                    <a:t>Финансы хозяйствующих субъектов</a:t>
                  </a:r>
                </a:p>
              </p:txBody>
            </p:sp>
          </p:grpSp>
          <p:grpSp>
            <p:nvGrpSpPr>
              <p:cNvPr id="18473" name="Group 100"/>
              <p:cNvGrpSpPr>
                <a:grpSpLocks/>
              </p:cNvGrpSpPr>
              <p:nvPr/>
            </p:nvGrpSpPr>
            <p:grpSpPr bwMode="auto">
              <a:xfrm>
                <a:off x="7538492" y="1700808"/>
                <a:ext cx="1872208" cy="576064"/>
                <a:chOff x="7538492" y="1700808"/>
                <a:chExt cx="1872208" cy="576064"/>
              </a:xfrm>
            </p:grpSpPr>
            <p:sp>
              <p:nvSpPr>
                <p:cNvPr id="15" name="Rounded Rectangle 14"/>
                <p:cNvSpPr/>
                <p:nvPr/>
              </p:nvSpPr>
              <p:spPr>
                <a:xfrm>
                  <a:off x="7538202" y="1700846"/>
                  <a:ext cx="1873252" cy="576235"/>
                </a:xfrm>
                <a:prstGeom prst="roundRect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defTabSz="914239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/>
                </a:p>
              </p:txBody>
            </p:sp>
            <p:sp>
              <p:nvSpPr>
                <p:cNvPr id="18489" name="TextBox 19"/>
                <p:cNvSpPr txBox="1">
                  <a:spLocks noChangeArrowheads="1"/>
                </p:cNvSpPr>
                <p:nvPr/>
              </p:nvSpPr>
              <p:spPr bwMode="auto">
                <a:xfrm>
                  <a:off x="7617296" y="1758007"/>
                  <a:ext cx="1793404" cy="46166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pPr algn="ctr"/>
                  <a:r>
                    <a:rPr lang="ru-RU" sz="1200" b="1">
                      <a:solidFill>
                        <a:schemeClr val="bg1"/>
                      </a:solidFill>
                      <a:latin typeface="Calibri" pitchFamily="34" charset="0"/>
                    </a:rPr>
                    <a:t>Финансы домашних хозяйств</a:t>
                  </a:r>
                </a:p>
              </p:txBody>
            </p:sp>
          </p:grpSp>
          <p:cxnSp>
            <p:nvCxnSpPr>
              <p:cNvPr id="56" name="Straight Arrow Connector 55"/>
              <p:cNvCxnSpPr>
                <a:stCxn id="14" idx="2"/>
              </p:cNvCxnSpPr>
              <p:nvPr/>
            </p:nvCxnSpPr>
            <p:spPr>
              <a:xfrm>
                <a:off x="5909425" y="2277081"/>
                <a:ext cx="0" cy="368283"/>
              </a:xfrm>
              <a:prstGeom prst="straightConnector1">
                <a:avLst/>
              </a:prstGeom>
              <a:ln w="15875"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7" name="Straight Arrow Connector 56"/>
              <p:cNvCxnSpPr/>
              <p:nvPr/>
            </p:nvCxnSpPr>
            <p:spPr>
              <a:xfrm>
                <a:off x="7833477" y="2446936"/>
                <a:ext cx="0" cy="217477"/>
              </a:xfrm>
              <a:prstGeom prst="straightConnector1">
                <a:avLst/>
              </a:prstGeom>
              <a:ln w="15875"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0" name="Straight Connector 59"/>
              <p:cNvCxnSpPr/>
              <p:nvPr/>
            </p:nvCxnSpPr>
            <p:spPr>
              <a:xfrm>
                <a:off x="5909425" y="2446936"/>
                <a:ext cx="1924052" cy="0"/>
              </a:xfrm>
              <a:prstGeom prst="line">
                <a:avLst/>
              </a:prstGeom>
              <a:ln w="1587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8477" name="Group 95"/>
              <p:cNvGrpSpPr>
                <a:grpSpLocks/>
              </p:cNvGrpSpPr>
              <p:nvPr/>
            </p:nvGrpSpPr>
            <p:grpSpPr bwMode="auto">
              <a:xfrm>
                <a:off x="4973509" y="2672350"/>
                <a:ext cx="3897230" cy="1483757"/>
                <a:chOff x="4953000" y="2578627"/>
                <a:chExt cx="3897230" cy="1483757"/>
              </a:xfrm>
            </p:grpSpPr>
            <p:grpSp>
              <p:nvGrpSpPr>
                <p:cNvPr id="18478" name="Group 51"/>
                <p:cNvGrpSpPr>
                  <a:grpSpLocks/>
                </p:cNvGrpSpPr>
                <p:nvPr/>
              </p:nvGrpSpPr>
              <p:grpSpPr bwMode="auto">
                <a:xfrm>
                  <a:off x="6968229" y="2595792"/>
                  <a:ext cx="1872208" cy="612000"/>
                  <a:chOff x="7185248" y="2458804"/>
                  <a:chExt cx="1872208" cy="587039"/>
                </a:xfrm>
              </p:grpSpPr>
              <p:sp>
                <p:nvSpPr>
                  <p:cNvPr id="25" name="Rounded Rectangle 24"/>
                  <p:cNvSpPr/>
                  <p:nvPr/>
                </p:nvSpPr>
                <p:spPr>
                  <a:xfrm>
                    <a:off x="7185436" y="2459088"/>
                    <a:ext cx="1873252" cy="586233"/>
                  </a:xfrm>
                  <a:prstGeom prst="roundRect">
                    <a:avLst/>
                  </a:prstGeom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 defTabSz="914239"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ru-RU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18487" name="TextBox 25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7194046" y="2608336"/>
                    <a:ext cx="1863410" cy="276999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>
                    <a:spAutoFit/>
                  </a:bodyPr>
                  <a:lstStyle/>
                  <a:p>
                    <a:pPr algn="ctr"/>
                    <a:r>
                      <a:rPr lang="ru-RU" sz="1200" b="1">
                        <a:solidFill>
                          <a:schemeClr val="bg1"/>
                        </a:solidFill>
                        <a:latin typeface="Calibri" pitchFamily="34" charset="0"/>
                      </a:rPr>
                      <a:t>Финансы сферы услуг </a:t>
                    </a:r>
                  </a:p>
                </p:txBody>
              </p:sp>
            </p:grpSp>
            <p:grpSp>
              <p:nvGrpSpPr>
                <p:cNvPr id="18479" name="Group 53"/>
                <p:cNvGrpSpPr>
                  <a:grpSpLocks/>
                </p:cNvGrpSpPr>
                <p:nvPr/>
              </p:nvGrpSpPr>
              <p:grpSpPr bwMode="auto">
                <a:xfrm>
                  <a:off x="4953000" y="2578627"/>
                  <a:ext cx="1872208" cy="646331"/>
                  <a:chOff x="4973509" y="2447998"/>
                  <a:chExt cx="1872208" cy="646331"/>
                </a:xfrm>
              </p:grpSpPr>
              <p:sp>
                <p:nvSpPr>
                  <p:cNvPr id="27" name="Rounded Rectangle 26"/>
                  <p:cNvSpPr/>
                  <p:nvPr/>
                </p:nvSpPr>
                <p:spPr>
                  <a:xfrm>
                    <a:off x="4972799" y="2459109"/>
                    <a:ext cx="1873252" cy="611160"/>
                  </a:xfrm>
                  <a:prstGeom prst="roundRect">
                    <a:avLst/>
                  </a:prstGeom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 defTabSz="914239"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ru-RU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18485" name="TextBox 27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4973509" y="2447998"/>
                    <a:ext cx="1801538" cy="646331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>
                    <a:spAutoFit/>
                  </a:bodyPr>
                  <a:lstStyle/>
                  <a:p>
                    <a:pPr algn="ctr"/>
                    <a:r>
                      <a:rPr lang="ru-RU" sz="1200" b="1">
                        <a:solidFill>
                          <a:schemeClr val="bg1"/>
                        </a:solidFill>
                        <a:latin typeface="Calibri" pitchFamily="34" charset="0"/>
                      </a:rPr>
                      <a:t>Финансы сферы материального производства </a:t>
                    </a:r>
                  </a:p>
                </p:txBody>
              </p:sp>
            </p:grpSp>
            <p:grpSp>
              <p:nvGrpSpPr>
                <p:cNvPr id="18480" name="Group 52"/>
                <p:cNvGrpSpPr>
                  <a:grpSpLocks/>
                </p:cNvGrpSpPr>
                <p:nvPr/>
              </p:nvGrpSpPr>
              <p:grpSpPr bwMode="auto">
                <a:xfrm>
                  <a:off x="6978022" y="3486320"/>
                  <a:ext cx="1872208" cy="576064"/>
                  <a:chOff x="7313712" y="3099514"/>
                  <a:chExt cx="1872208" cy="576064"/>
                </a:xfrm>
              </p:grpSpPr>
              <p:sp>
                <p:nvSpPr>
                  <p:cNvPr id="29" name="Rounded Rectangle 28"/>
                  <p:cNvSpPr/>
                  <p:nvPr/>
                </p:nvSpPr>
                <p:spPr>
                  <a:xfrm>
                    <a:off x="7313632" y="3099829"/>
                    <a:ext cx="1873252" cy="576235"/>
                  </a:xfrm>
                  <a:prstGeom prst="roundRect">
                    <a:avLst/>
                  </a:prstGeom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 defTabSz="914239"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ru-RU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18483" name="TextBox 29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7313712" y="3242206"/>
                    <a:ext cx="1872208" cy="276999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>
                    <a:spAutoFit/>
                  </a:bodyPr>
                  <a:lstStyle/>
                  <a:p>
                    <a:pPr algn="ctr"/>
                    <a:r>
                      <a:rPr lang="ru-RU" sz="1200" b="1">
                        <a:solidFill>
                          <a:schemeClr val="bg1"/>
                        </a:solidFill>
                        <a:latin typeface="Calibri" pitchFamily="34" charset="0"/>
                      </a:rPr>
                      <a:t>Страхование </a:t>
                    </a:r>
                  </a:p>
                </p:txBody>
              </p:sp>
            </p:grpSp>
            <p:cxnSp>
              <p:nvCxnSpPr>
                <p:cNvPr id="62" name="Straight Arrow Connector 61"/>
                <p:cNvCxnSpPr/>
                <p:nvPr/>
              </p:nvCxnSpPr>
              <p:spPr>
                <a:xfrm>
                  <a:off x="7895518" y="3216772"/>
                  <a:ext cx="0" cy="211127"/>
                </a:xfrm>
                <a:prstGeom prst="straightConnector1">
                  <a:avLst/>
                </a:prstGeom>
                <a:ln w="15875">
                  <a:tailEnd type="arrow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18441" name="Group 104"/>
            <p:cNvGrpSpPr>
              <a:grpSpLocks/>
            </p:cNvGrpSpPr>
            <p:nvPr/>
          </p:nvGrpSpPr>
          <p:grpSpPr bwMode="auto">
            <a:xfrm>
              <a:off x="135681" y="1700808"/>
              <a:ext cx="4738750" cy="2942860"/>
              <a:chOff x="135681" y="1700808"/>
              <a:chExt cx="4738750" cy="2942860"/>
            </a:xfrm>
          </p:grpSpPr>
          <p:grpSp>
            <p:nvGrpSpPr>
              <p:cNvPr id="18442" name="Group 71"/>
              <p:cNvGrpSpPr>
                <a:grpSpLocks/>
              </p:cNvGrpSpPr>
              <p:nvPr/>
            </p:nvGrpSpPr>
            <p:grpSpPr bwMode="auto">
              <a:xfrm>
                <a:off x="346075" y="3486320"/>
                <a:ext cx="1622824" cy="504241"/>
                <a:chOff x="309075" y="3284799"/>
                <a:chExt cx="1622824" cy="504241"/>
              </a:xfrm>
            </p:grpSpPr>
            <p:sp>
              <p:nvSpPr>
                <p:cNvPr id="39" name="Rounded Rectangle 38"/>
                <p:cNvSpPr/>
                <p:nvPr/>
              </p:nvSpPr>
              <p:spPr>
                <a:xfrm>
                  <a:off x="347918" y="3285178"/>
                  <a:ext cx="1584327" cy="504801"/>
                </a:xfrm>
                <a:prstGeom prst="roundRect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defTabSz="914239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8471" name="TextBox 39"/>
                <p:cNvSpPr txBox="1">
                  <a:spLocks noChangeArrowheads="1"/>
                </p:cNvSpPr>
                <p:nvPr/>
              </p:nvSpPr>
              <p:spPr bwMode="auto">
                <a:xfrm>
                  <a:off x="309075" y="3306086"/>
                  <a:ext cx="1440160" cy="46166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pPr algn="ctr"/>
                  <a:r>
                    <a:rPr lang="ru-RU" sz="1200" b="1">
                      <a:solidFill>
                        <a:schemeClr val="bg1"/>
                      </a:solidFill>
                      <a:latin typeface="Calibri" pitchFamily="34" charset="0"/>
                    </a:rPr>
                    <a:t>Республиканский  бюджет </a:t>
                  </a:r>
                </a:p>
              </p:txBody>
            </p:sp>
          </p:grpSp>
          <p:grpSp>
            <p:nvGrpSpPr>
              <p:cNvPr id="18443" name="Group 72"/>
              <p:cNvGrpSpPr>
                <a:grpSpLocks/>
              </p:cNvGrpSpPr>
              <p:nvPr/>
            </p:nvGrpSpPr>
            <p:grpSpPr bwMode="auto">
              <a:xfrm>
                <a:off x="384899" y="4139668"/>
                <a:ext cx="1584000" cy="504000"/>
                <a:chOff x="309074" y="3933055"/>
                <a:chExt cx="1584000" cy="504000"/>
              </a:xfrm>
            </p:grpSpPr>
            <p:sp>
              <p:nvSpPr>
                <p:cNvPr id="41" name="Rounded Rectangle 40"/>
                <p:cNvSpPr/>
                <p:nvPr/>
              </p:nvSpPr>
              <p:spPr>
                <a:xfrm>
                  <a:off x="309093" y="3932519"/>
                  <a:ext cx="1584327" cy="504801"/>
                </a:xfrm>
                <a:prstGeom prst="roundRect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defTabSz="914239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8469" name="TextBox 41"/>
                <p:cNvSpPr txBox="1">
                  <a:spLocks noChangeArrowheads="1"/>
                </p:cNvSpPr>
                <p:nvPr/>
              </p:nvSpPr>
              <p:spPr bwMode="auto">
                <a:xfrm>
                  <a:off x="381083" y="3933056"/>
                  <a:ext cx="1455963" cy="46166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pPr algn="ctr"/>
                  <a:r>
                    <a:rPr lang="ru-RU" sz="1200" b="1">
                      <a:solidFill>
                        <a:schemeClr val="bg1"/>
                      </a:solidFill>
                      <a:latin typeface="Calibri" pitchFamily="34" charset="0"/>
                    </a:rPr>
                    <a:t>Местные  бюджеты </a:t>
                  </a:r>
                </a:p>
              </p:txBody>
            </p:sp>
          </p:grpSp>
          <p:grpSp>
            <p:nvGrpSpPr>
              <p:cNvPr id="18444" name="Group 70"/>
              <p:cNvGrpSpPr>
                <a:grpSpLocks/>
              </p:cNvGrpSpPr>
              <p:nvPr/>
            </p:nvGrpSpPr>
            <p:grpSpPr bwMode="auto">
              <a:xfrm>
                <a:off x="2175445" y="3486320"/>
                <a:ext cx="1427856" cy="976620"/>
                <a:chOff x="2138585" y="3503206"/>
                <a:chExt cx="1427856" cy="976620"/>
              </a:xfrm>
            </p:grpSpPr>
            <p:sp>
              <p:nvSpPr>
                <p:cNvPr id="47" name="Rounded Rectangle 46"/>
                <p:cNvSpPr/>
                <p:nvPr/>
              </p:nvSpPr>
              <p:spPr>
                <a:xfrm>
                  <a:off x="2138760" y="3503585"/>
                  <a:ext cx="1427165" cy="976267"/>
                </a:xfrm>
                <a:prstGeom prst="roundRect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defTabSz="914239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8467" name="TextBox 47"/>
                <p:cNvSpPr txBox="1">
                  <a:spLocks noChangeArrowheads="1"/>
                </p:cNvSpPr>
                <p:nvPr/>
              </p:nvSpPr>
              <p:spPr bwMode="auto">
                <a:xfrm>
                  <a:off x="2301411" y="3509871"/>
                  <a:ext cx="1102204" cy="830997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pPr algn="ctr"/>
                  <a:r>
                    <a:rPr lang="ru-RU" sz="1200" b="1">
                      <a:solidFill>
                        <a:schemeClr val="bg1"/>
                      </a:solidFill>
                      <a:latin typeface="Calibri" pitchFamily="34" charset="0"/>
                    </a:rPr>
                    <a:t>Государственный долг: внутренний и внешний  </a:t>
                  </a:r>
                </a:p>
              </p:txBody>
            </p:sp>
          </p:grpSp>
          <p:grpSp>
            <p:nvGrpSpPr>
              <p:cNvPr id="18445" name="Group 103"/>
              <p:cNvGrpSpPr>
                <a:grpSpLocks/>
              </p:cNvGrpSpPr>
              <p:nvPr/>
            </p:nvGrpSpPr>
            <p:grpSpPr bwMode="auto">
              <a:xfrm>
                <a:off x="135681" y="1700808"/>
                <a:ext cx="4738750" cy="1637881"/>
                <a:chOff x="135681" y="1700808"/>
                <a:chExt cx="4738750" cy="1637881"/>
              </a:xfrm>
            </p:grpSpPr>
            <p:grpSp>
              <p:nvGrpSpPr>
                <p:cNvPr id="18449" name="Group 102"/>
                <p:cNvGrpSpPr>
                  <a:grpSpLocks/>
                </p:cNvGrpSpPr>
                <p:nvPr/>
              </p:nvGrpSpPr>
              <p:grpSpPr bwMode="auto">
                <a:xfrm>
                  <a:off x="920552" y="1700808"/>
                  <a:ext cx="1872208" cy="576064"/>
                  <a:chOff x="920552" y="1700808"/>
                  <a:chExt cx="1872208" cy="576064"/>
                </a:xfrm>
              </p:grpSpPr>
              <p:sp>
                <p:nvSpPr>
                  <p:cNvPr id="13" name="Rounded Rectangle 12"/>
                  <p:cNvSpPr/>
                  <p:nvPr/>
                </p:nvSpPr>
                <p:spPr>
                  <a:xfrm>
                    <a:off x="919907" y="1700846"/>
                    <a:ext cx="1873252" cy="576235"/>
                  </a:xfrm>
                  <a:prstGeom prst="roundRect">
                    <a:avLst/>
                  </a:prstGeom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 defTabSz="914239"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ru-RU"/>
                  </a:p>
                </p:txBody>
              </p:sp>
              <p:sp>
                <p:nvSpPr>
                  <p:cNvPr id="18465" name="TextBox 17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992560" y="1772816"/>
                    <a:ext cx="1800200" cy="461665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>
                    <a:spAutoFit/>
                  </a:bodyPr>
                  <a:lstStyle/>
                  <a:p>
                    <a:pPr algn="ctr"/>
                    <a:r>
                      <a:rPr lang="ru-RU" sz="1200" b="1">
                        <a:solidFill>
                          <a:schemeClr val="bg1"/>
                        </a:solidFill>
                        <a:latin typeface="Calibri" pitchFamily="34" charset="0"/>
                      </a:rPr>
                      <a:t>Общегосударственные финансы </a:t>
                    </a:r>
                  </a:p>
                </p:txBody>
              </p:sp>
            </p:grpSp>
            <p:grpSp>
              <p:nvGrpSpPr>
                <p:cNvPr id="18450" name="Group 69"/>
                <p:cNvGrpSpPr>
                  <a:grpSpLocks/>
                </p:cNvGrpSpPr>
                <p:nvPr/>
              </p:nvGrpSpPr>
              <p:grpSpPr bwMode="auto">
                <a:xfrm>
                  <a:off x="135681" y="2692358"/>
                  <a:ext cx="4738750" cy="646331"/>
                  <a:chOff x="99349" y="2505804"/>
                  <a:chExt cx="4738750" cy="646331"/>
                </a:xfrm>
              </p:grpSpPr>
              <p:grpSp>
                <p:nvGrpSpPr>
                  <p:cNvPr id="18455" name="Group 66"/>
                  <p:cNvGrpSpPr>
                    <a:grpSpLocks/>
                  </p:cNvGrpSpPr>
                  <p:nvPr/>
                </p:nvGrpSpPr>
                <p:grpSpPr bwMode="auto">
                  <a:xfrm>
                    <a:off x="99349" y="2518265"/>
                    <a:ext cx="1668488" cy="576064"/>
                    <a:chOff x="99349" y="2518265"/>
                    <a:chExt cx="1668488" cy="576064"/>
                  </a:xfrm>
                </p:grpSpPr>
                <p:sp>
                  <p:nvSpPr>
                    <p:cNvPr id="33" name="Rounded Rectangle 32"/>
                    <p:cNvSpPr/>
                    <p:nvPr/>
                  </p:nvSpPr>
                  <p:spPr>
                    <a:xfrm>
                      <a:off x="99349" y="2519131"/>
                      <a:ext cx="1643064" cy="576236"/>
                    </a:xfrm>
                    <a:prstGeom prst="roundRect">
                      <a:avLst/>
                    </a:prstGeom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anchor="ctr"/>
                    <a:lstStyle/>
                    <a:p>
                      <a:pPr algn="ctr" defTabSz="914239" fontAlgn="auto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endParaRPr lang="ru-RU">
                        <a:solidFill>
                          <a:schemeClr val="bg1"/>
                        </a:solidFill>
                      </a:endParaRPr>
                    </a:p>
                  </p:txBody>
                </p:sp>
                <p:sp>
                  <p:nvSpPr>
                    <p:cNvPr id="18463" name="TextBox 33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99349" y="2575464"/>
                      <a:ext cx="1668488" cy="461665"/>
                    </a:xfrm>
                    <a:prstGeom prst="rect">
                      <a:avLst/>
                    </a:prstGeom>
                    <a:noFill/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>
                      <a:spAutoFit/>
                    </a:bodyPr>
                    <a:lstStyle/>
                    <a:p>
                      <a:pPr algn="ctr"/>
                      <a:r>
                        <a:rPr lang="ru-RU" sz="1200" b="1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Государственный бюджет  </a:t>
                      </a:r>
                    </a:p>
                  </p:txBody>
                </p:sp>
              </p:grpSp>
              <p:grpSp>
                <p:nvGrpSpPr>
                  <p:cNvPr id="18456" name="Group 67"/>
                  <p:cNvGrpSpPr>
                    <a:grpSpLocks/>
                  </p:cNvGrpSpPr>
                  <p:nvPr/>
                </p:nvGrpSpPr>
                <p:grpSpPr bwMode="auto">
                  <a:xfrm>
                    <a:off x="1767837" y="2518265"/>
                    <a:ext cx="1427856" cy="576064"/>
                    <a:chOff x="1767837" y="2518265"/>
                    <a:chExt cx="1427856" cy="576064"/>
                  </a:xfrm>
                </p:grpSpPr>
                <p:sp>
                  <p:nvSpPr>
                    <p:cNvPr id="35" name="Rounded Rectangle 34"/>
                    <p:cNvSpPr/>
                    <p:nvPr/>
                  </p:nvSpPr>
                  <p:spPr>
                    <a:xfrm>
                      <a:off x="1767813" y="2519131"/>
                      <a:ext cx="1427165" cy="576236"/>
                    </a:xfrm>
                    <a:prstGeom prst="roundRect">
                      <a:avLst/>
                    </a:prstGeom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anchor="ctr"/>
                    <a:lstStyle/>
                    <a:p>
                      <a:pPr algn="ctr" defTabSz="914239" fontAlgn="auto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endParaRPr lang="ru-RU">
                        <a:solidFill>
                          <a:schemeClr val="bg1"/>
                        </a:solidFill>
                      </a:endParaRPr>
                    </a:p>
                  </p:txBody>
                </p:sp>
                <p:sp>
                  <p:nvSpPr>
                    <p:cNvPr id="18461" name="TextBox 35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1901858" y="2573203"/>
                      <a:ext cx="1102204" cy="461665"/>
                    </a:xfrm>
                    <a:prstGeom prst="rect">
                      <a:avLst/>
                    </a:prstGeom>
                    <a:noFill/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>
                      <a:spAutoFit/>
                    </a:bodyPr>
                    <a:lstStyle/>
                    <a:p>
                      <a:pPr algn="ctr"/>
                      <a:r>
                        <a:rPr lang="ru-RU" sz="1200" b="1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Государственный кредит </a:t>
                      </a:r>
                    </a:p>
                  </p:txBody>
                </p:sp>
              </p:grpSp>
              <p:grpSp>
                <p:nvGrpSpPr>
                  <p:cNvPr id="18457" name="Group 68"/>
                  <p:cNvGrpSpPr>
                    <a:grpSpLocks/>
                  </p:cNvGrpSpPr>
                  <p:nvPr/>
                </p:nvGrpSpPr>
                <p:grpSpPr bwMode="auto">
                  <a:xfrm>
                    <a:off x="3195693" y="2505804"/>
                    <a:ext cx="1642406" cy="646331"/>
                    <a:chOff x="3195693" y="2505804"/>
                    <a:chExt cx="1642406" cy="646331"/>
                  </a:xfrm>
                </p:grpSpPr>
                <p:sp>
                  <p:nvSpPr>
                    <p:cNvPr id="37" name="Rounded Rectangle 36"/>
                    <p:cNvSpPr/>
                    <p:nvPr/>
                  </p:nvSpPr>
                  <p:spPr>
                    <a:xfrm>
                      <a:off x="3194977" y="2519131"/>
                      <a:ext cx="1643064" cy="576236"/>
                    </a:xfrm>
                    <a:prstGeom prst="roundRect">
                      <a:avLst/>
                    </a:prstGeom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anchor="ctr"/>
                    <a:lstStyle/>
                    <a:p>
                      <a:pPr algn="ctr" defTabSz="914239" fontAlgn="auto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endParaRPr lang="ru-RU">
                        <a:solidFill>
                          <a:schemeClr val="bg1"/>
                        </a:solidFill>
                      </a:endParaRPr>
                    </a:p>
                  </p:txBody>
                </p:sp>
                <p:sp>
                  <p:nvSpPr>
                    <p:cNvPr id="18459" name="TextBox 37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3239734" y="2505804"/>
                      <a:ext cx="1554324" cy="646331"/>
                    </a:xfrm>
                    <a:prstGeom prst="rect">
                      <a:avLst/>
                    </a:prstGeom>
                    <a:noFill/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>
                      <a:spAutoFit/>
                    </a:bodyPr>
                    <a:lstStyle/>
                    <a:p>
                      <a:pPr algn="ctr"/>
                      <a:r>
                        <a:rPr lang="ru-RU" sz="1200" b="1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Специальные внебюджетные фонды </a:t>
                      </a:r>
                    </a:p>
                  </p:txBody>
                </p:sp>
              </p:grpSp>
            </p:grpSp>
            <p:cxnSp>
              <p:nvCxnSpPr>
                <p:cNvPr id="63" name="Straight Arrow Connector 62"/>
                <p:cNvCxnSpPr/>
                <p:nvPr/>
              </p:nvCxnSpPr>
              <p:spPr>
                <a:xfrm>
                  <a:off x="1837483" y="2289780"/>
                  <a:ext cx="0" cy="177792"/>
                </a:xfrm>
                <a:prstGeom prst="straightConnector1">
                  <a:avLst/>
                </a:prstGeom>
                <a:ln w="15875">
                  <a:tailEnd type="arrow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7" name="Straight Arrow Connector 76"/>
                <p:cNvCxnSpPr/>
                <p:nvPr/>
              </p:nvCxnSpPr>
              <p:spPr>
                <a:xfrm>
                  <a:off x="956419" y="2467572"/>
                  <a:ext cx="6350" cy="200016"/>
                </a:xfrm>
                <a:prstGeom prst="straightConnector1">
                  <a:avLst/>
                </a:prstGeom>
                <a:ln w="15875">
                  <a:tailEnd type="arrow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1" name="Straight Arrow Connector 80"/>
                <p:cNvCxnSpPr/>
                <p:nvPr/>
              </p:nvCxnSpPr>
              <p:spPr>
                <a:xfrm>
                  <a:off x="2504233" y="2486621"/>
                  <a:ext cx="0" cy="177792"/>
                </a:xfrm>
                <a:prstGeom prst="straightConnector1">
                  <a:avLst/>
                </a:prstGeom>
                <a:ln w="15875">
                  <a:tailEnd type="arrow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2" name="Straight Arrow Connector 81"/>
                <p:cNvCxnSpPr/>
                <p:nvPr/>
              </p:nvCxnSpPr>
              <p:spPr>
                <a:xfrm>
                  <a:off x="4053635" y="2467572"/>
                  <a:ext cx="0" cy="177792"/>
                </a:xfrm>
                <a:prstGeom prst="straightConnector1">
                  <a:avLst/>
                </a:prstGeom>
                <a:ln w="15875">
                  <a:tailEnd type="arrow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90" name="Straight Connector 89"/>
              <p:cNvCxnSpPr/>
              <p:nvPr/>
            </p:nvCxnSpPr>
            <p:spPr>
              <a:xfrm flipV="1">
                <a:off x="200768" y="3297796"/>
                <a:ext cx="0" cy="1093736"/>
              </a:xfrm>
              <a:prstGeom prst="line">
                <a:avLst/>
              </a:prstGeom>
              <a:ln w="1587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2" name="Straight Arrow Connector 91"/>
              <p:cNvCxnSpPr/>
              <p:nvPr/>
            </p:nvCxnSpPr>
            <p:spPr>
              <a:xfrm>
                <a:off x="200768" y="3710527"/>
                <a:ext cx="184150" cy="0"/>
              </a:xfrm>
              <a:prstGeom prst="straightConnector1">
                <a:avLst/>
              </a:prstGeom>
              <a:ln w="15875"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5" name="Straight Arrow Connector 94"/>
              <p:cNvCxnSpPr/>
              <p:nvPr/>
            </p:nvCxnSpPr>
            <p:spPr>
              <a:xfrm>
                <a:off x="200768" y="4378832"/>
                <a:ext cx="184150" cy="0"/>
              </a:xfrm>
              <a:prstGeom prst="straightConnector1">
                <a:avLst/>
              </a:prstGeom>
              <a:ln w="15875"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Ясность">
  <a:themeElements>
    <a:clrScheme name="Ясность">
      <a:dk1>
        <a:srgbClr val="292934"/>
      </a:dk1>
      <a:lt1>
        <a:srgbClr val="FFFFFF"/>
      </a:lt1>
      <a:dk2>
        <a:srgbClr val="D2533C"/>
      </a:dk2>
      <a:lt2>
        <a:srgbClr val="F3F2DC"/>
      </a:lt2>
      <a:accent1>
        <a:srgbClr val="93A299"/>
      </a:accent1>
      <a:accent2>
        <a:srgbClr val="AD8F67"/>
      </a:accent2>
      <a:accent3>
        <a:srgbClr val="726056"/>
      </a:accent3>
      <a:accent4>
        <a:srgbClr val="4C5A6A"/>
      </a:accent4>
      <a:accent5>
        <a:srgbClr val="808DA0"/>
      </a:accent5>
      <a:accent6>
        <a:srgbClr val="79463D"/>
      </a:accent6>
      <a:hlink>
        <a:srgbClr val="0000FF"/>
      </a:hlink>
      <a:folHlink>
        <a:srgbClr val="800080"/>
      </a:folHlink>
    </a:clrScheme>
    <a:fontScheme name="Классическая 2">
      <a:maj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Ясность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86000"/>
                <a:satMod val="140000"/>
              </a:schemeClr>
            </a:gs>
            <a:gs pos="45000">
              <a:schemeClr val="phClr">
                <a:tint val="48000"/>
                <a:satMod val="150000"/>
              </a:schemeClr>
            </a:gs>
            <a:gs pos="100000">
              <a:schemeClr val="phClr">
                <a:tint val="28000"/>
                <a:satMod val="16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70000"/>
                <a:satMod val="150000"/>
              </a:schemeClr>
            </a:gs>
            <a:gs pos="34000">
              <a:schemeClr val="phClr">
                <a:shade val="70000"/>
                <a:satMod val="140000"/>
              </a:schemeClr>
            </a:gs>
            <a:gs pos="70000">
              <a:schemeClr val="phClr">
                <a:tint val="100000"/>
                <a:shade val="90000"/>
                <a:satMod val="140000"/>
              </a:schemeClr>
            </a:gs>
            <a:gs pos="100000">
              <a:schemeClr val="phClr"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6425" cap="flat" cmpd="sng" algn="ctr">
          <a:solidFill>
            <a:schemeClr val="phClr"/>
          </a:solidFill>
          <a:prstDash val="solid"/>
        </a:ln>
        <a:ln w="444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5100000"/>
            </a:lightRig>
          </a:scene3d>
          <a:sp3d contourW="6350">
            <a:bevelT w="29210" h="12700"/>
            <a:contourClr>
              <a:schemeClr val="phClr">
                <a:shade val="3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5000"/>
                <a:satMod val="180000"/>
              </a:schemeClr>
            </a:gs>
            <a:gs pos="40000">
              <a:schemeClr val="phClr">
                <a:tint val="95000"/>
                <a:shade val="85000"/>
                <a:satMod val="150000"/>
              </a:schemeClr>
            </a:gs>
            <a:gs pos="100000">
              <a:schemeClr val="phClr">
                <a:shade val="45000"/>
                <a:satMod val="200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55000"/>
              </a:schemeClr>
              <a:schemeClr val="phClr">
                <a:tint val="97000"/>
                <a:satMod val="95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Clarity</Template>
  <TotalTime>21924</TotalTime>
  <Words>212</Words>
  <Application>Microsoft Office PowerPoint</Application>
  <PresentationFormat>Лист A4 (210x297 мм)</PresentationFormat>
  <Paragraphs>66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Ясность</vt:lpstr>
      <vt:lpstr>Организация финансовой системы РК</vt:lpstr>
      <vt:lpstr>Содержание </vt:lpstr>
      <vt:lpstr>Финансовая система </vt:lpstr>
      <vt:lpstr>Финансовая система </vt:lpstr>
      <vt:lpstr>Презентация PowerPoint</vt:lpstr>
      <vt:lpstr>Презентация PowerPoint</vt:lpstr>
      <vt:lpstr>Принципы построения финансовой системы</vt:lpstr>
      <vt:lpstr>Структура  финансовой системы Республики Казахстан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PROJECT STORM</dc:title>
  <dc:creator>user</dc:creator>
  <cp:lastModifiedBy>User</cp:lastModifiedBy>
  <cp:revision>1185</cp:revision>
  <cp:lastPrinted>2012-07-02T06:41:50Z</cp:lastPrinted>
  <dcterms:created xsi:type="dcterms:W3CDTF">2012-01-17T03:33:43Z</dcterms:created>
  <dcterms:modified xsi:type="dcterms:W3CDTF">2021-01-16T05:37:10Z</dcterms:modified>
</cp:coreProperties>
</file>