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77" r:id="rId3"/>
    <p:sldId id="278" r:id="rId4"/>
    <p:sldId id="257" r:id="rId5"/>
    <p:sldId id="258" r:id="rId6"/>
    <p:sldId id="276" r:id="rId7"/>
    <p:sldId id="279" r:id="rId8"/>
    <p:sldId id="259" r:id="rId9"/>
    <p:sldId id="280" r:id="rId10"/>
    <p:sldId id="260" r:id="rId11"/>
    <p:sldId id="281" r:id="rId12"/>
    <p:sldId id="282" r:id="rId13"/>
    <p:sldId id="261" r:id="rId14"/>
    <p:sldId id="262" r:id="rId15"/>
    <p:sldId id="263" r:id="rId16"/>
    <p:sldId id="264" r:id="rId17"/>
    <p:sldId id="283" r:id="rId18"/>
    <p:sldId id="265" r:id="rId19"/>
    <p:sldId id="284" r:id="rId20"/>
    <p:sldId id="285" r:id="rId21"/>
    <p:sldId id="266" r:id="rId22"/>
    <p:sldId id="267" r:id="rId23"/>
    <p:sldId id="286" r:id="rId24"/>
    <p:sldId id="287" r:id="rId25"/>
    <p:sldId id="268" r:id="rId26"/>
    <p:sldId id="269" r:id="rId27"/>
    <p:sldId id="270" r:id="rId28"/>
    <p:sldId id="271" r:id="rId29"/>
    <p:sldId id="272" r:id="rId30"/>
    <p:sldId id="289" r:id="rId31"/>
    <p:sldId id="273" r:id="rId32"/>
    <p:sldId id="274" r:id="rId33"/>
    <p:sldId id="290" r:id="rId34"/>
    <p:sldId id="275" r:id="rId35"/>
    <p:sldId id="288" r:id="rId3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35B3B2-1046-4F65-A046-46CBDBE822D7}" type="datetimeFigureOut">
              <a:rPr lang="ru-RU" smtClean="0"/>
              <a:pPr/>
              <a:t>18.01.2013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59E2AA-AD29-4ED7-9544-BB5A8100E23C}" type="slidenum">
              <a:rPr lang="ru-RU" smtClean="0"/>
              <a:pPr/>
              <a:t>‹#›</a:t>
            </a:fld>
            <a:endParaRPr lang="ru-RU"/>
          </a:p>
        </p:txBody>
      </p:sp>
    </p:spTree>
    <p:extLst>
      <p:ext uri="{BB962C8B-B14F-4D97-AF65-F5344CB8AC3E}">
        <p14:creationId xmlns:p14="http://schemas.microsoft.com/office/powerpoint/2010/main" xmlns="" val="3719155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659E2AA-AD29-4ED7-9544-BB5A8100E23C}" type="slidenum">
              <a:rPr lang="ru-RU" smtClean="0"/>
              <a:pPr/>
              <a:t>31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C86BD14A-06E2-4812-9992-20464E43E2F3}" type="datetimeFigureOut">
              <a:rPr lang="ru-RU" smtClean="0"/>
              <a:pPr/>
              <a:t>18.01.2013</a:t>
            </a:fld>
            <a:endParaRPr lang="ru-RU"/>
          </a:p>
        </p:txBody>
      </p:sp>
      <p:sp>
        <p:nvSpPr>
          <p:cNvPr id="17" name="Нижний колонтитул 16"/>
          <p:cNvSpPr>
            <a:spLocks noGrp="1"/>
          </p:cNvSpPr>
          <p:nvPr>
            <p:ph type="ftr" sz="quarter" idx="11"/>
          </p:nvPr>
        </p:nvSpPr>
        <p:spPr/>
        <p:txBody>
          <a:bodyPr/>
          <a:lstStyle>
            <a:extLst/>
          </a:lstStyle>
          <a:p>
            <a:endParaRPr lang="ru-RU"/>
          </a:p>
        </p:txBody>
      </p:sp>
      <p:sp>
        <p:nvSpPr>
          <p:cNvPr id="29" name="Номер слайда 28"/>
          <p:cNvSpPr>
            <a:spLocks noGrp="1"/>
          </p:cNvSpPr>
          <p:nvPr>
            <p:ph type="sldNum" sz="quarter" idx="12"/>
          </p:nvPr>
        </p:nvSpPr>
        <p:spPr/>
        <p:txBody>
          <a:bodyPr/>
          <a:lstStyle>
            <a:extLst/>
          </a:lstStyle>
          <a:p>
            <a:fld id="{BE75182B-DFF8-413F-A437-34058C20EBB3}" type="slidenum">
              <a:rPr lang="ru-RU" smtClean="0"/>
              <a:pPr/>
              <a:t>‹#›</a:t>
            </a:fld>
            <a:endParaRPr lang="ru-RU"/>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C86BD14A-06E2-4812-9992-20464E43E2F3}" type="datetimeFigureOut">
              <a:rPr lang="ru-RU" smtClean="0"/>
              <a:pPr/>
              <a:t>18.01.2013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E75182B-DFF8-413F-A437-34058C20EBB3}" type="slidenum">
              <a:rPr lang="ru-RU" smtClean="0"/>
              <a:pPr/>
              <a:t>‹#›</a:t>
            </a:fld>
            <a:endParaRPr lang="ru-RU"/>
          </a:p>
        </p:txBody>
      </p:sp>
    </p:spTree>
  </p:cSld>
  <p:clrMapOvr>
    <a:masterClrMapping/>
  </p:clrMapOvr>
  <p:transition>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C86BD14A-06E2-4812-9992-20464E43E2F3}" type="datetimeFigureOut">
              <a:rPr lang="ru-RU" smtClean="0"/>
              <a:pPr/>
              <a:t>18.01.2013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E75182B-DFF8-413F-A437-34058C20EBB3}" type="slidenum">
              <a:rPr lang="ru-RU" smtClean="0"/>
              <a:pPr/>
              <a:t>‹#›</a:t>
            </a:fld>
            <a:endParaRPr lang="ru-RU"/>
          </a:p>
        </p:txBody>
      </p:sp>
    </p:spTree>
  </p:cSld>
  <p:clrMapOvr>
    <a:masterClrMapping/>
  </p:clrMapOvr>
  <p:transition>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C86BD14A-06E2-4812-9992-20464E43E2F3}" type="datetimeFigureOut">
              <a:rPr lang="ru-RU" smtClean="0"/>
              <a:pPr/>
              <a:t>18.01.2013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E75182B-DFF8-413F-A437-34058C20EBB3}" type="slidenum">
              <a:rPr lang="ru-RU" smtClean="0"/>
              <a:pPr/>
              <a:t>‹#›</a:t>
            </a:fld>
            <a:endParaRPr lang="ru-RU"/>
          </a:p>
        </p:txBody>
      </p:sp>
    </p:spTree>
  </p:cSld>
  <p:clrMapOvr>
    <a:masterClrMapping/>
  </p:clrMapOvr>
  <p:transition>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C86BD14A-06E2-4812-9992-20464E43E2F3}" type="datetimeFigureOut">
              <a:rPr lang="ru-RU" smtClean="0"/>
              <a:pPr/>
              <a:t>18.01.2013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E75182B-DFF8-413F-A437-34058C20EBB3}" type="slidenum">
              <a:rPr lang="ru-RU" smtClean="0"/>
              <a:pPr/>
              <a:t>‹#›</a:t>
            </a:fld>
            <a:endParaRPr lang="ru-RU"/>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C86BD14A-06E2-4812-9992-20464E43E2F3}" type="datetimeFigureOut">
              <a:rPr lang="ru-RU" smtClean="0"/>
              <a:pPr/>
              <a:t>18.01.2013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E75182B-DFF8-413F-A437-34058C20EBB3}" type="slidenum">
              <a:rPr lang="ru-RU" smtClean="0"/>
              <a:pPr/>
              <a:t>‹#›</a:t>
            </a:fld>
            <a:endParaRPr lang="ru-RU"/>
          </a:p>
        </p:txBody>
      </p:sp>
    </p:spTree>
  </p:cSld>
  <p:clrMapOvr>
    <a:masterClrMapping/>
  </p:clrMapOvr>
  <p:transition>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C86BD14A-06E2-4812-9992-20464E43E2F3}" type="datetimeFigureOut">
              <a:rPr lang="ru-RU" smtClean="0"/>
              <a:pPr/>
              <a:t>18.01.2013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E75182B-DFF8-413F-A437-34058C20EBB3}" type="slidenum">
              <a:rPr lang="ru-RU" smtClean="0"/>
              <a:pPr/>
              <a:t>‹#›</a:t>
            </a:fld>
            <a:endParaRPr lang="ru-RU"/>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C86BD14A-06E2-4812-9992-20464E43E2F3}" type="datetimeFigureOut">
              <a:rPr lang="ru-RU" smtClean="0"/>
              <a:pPr/>
              <a:t>18.01.2013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E75182B-DFF8-413F-A437-34058C20EBB3}" type="slidenum">
              <a:rPr lang="ru-RU" smtClean="0"/>
              <a:pPr/>
              <a:t>‹#›</a:t>
            </a:fld>
            <a:endParaRPr lang="ru-RU"/>
          </a:p>
        </p:txBody>
      </p:sp>
    </p:spTree>
  </p:cSld>
  <p:clrMapOvr>
    <a:masterClrMapping/>
  </p:clrMapOvr>
  <p:transition>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C86BD14A-06E2-4812-9992-20464E43E2F3}" type="datetimeFigureOut">
              <a:rPr lang="ru-RU" smtClean="0"/>
              <a:pPr/>
              <a:t>18.01.2013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E75182B-DFF8-413F-A437-34058C20EBB3}" type="slidenum">
              <a:rPr lang="ru-RU" smtClean="0"/>
              <a:pPr/>
              <a:t>‹#›</a:t>
            </a:fld>
            <a:endParaRPr lang="ru-RU"/>
          </a:p>
        </p:txBody>
      </p:sp>
    </p:spTree>
  </p:cSld>
  <p:clrMapOvr>
    <a:masterClrMapping/>
  </p:clrMapOvr>
  <p:transition>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C86BD14A-06E2-4812-9992-20464E43E2F3}" type="datetimeFigureOut">
              <a:rPr lang="ru-RU" smtClean="0"/>
              <a:pPr/>
              <a:t>18.01.2013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E75182B-DFF8-413F-A437-34058C20EBB3}" type="slidenum">
              <a:rPr lang="ru-RU" smtClean="0"/>
              <a:pPr/>
              <a:t>‹#›</a:t>
            </a:fld>
            <a:endParaRPr lang="ru-RU"/>
          </a:p>
        </p:txBody>
      </p:sp>
    </p:spTree>
  </p:cSld>
  <p:clrMapOvr>
    <a:masterClrMapping/>
  </p:clrMapOvr>
  <p:transition>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C86BD14A-06E2-4812-9992-20464E43E2F3}" type="datetimeFigureOut">
              <a:rPr lang="ru-RU" smtClean="0"/>
              <a:pPr/>
              <a:t>18.01.2013</a:t>
            </a:fld>
            <a:endParaRPr lang="ru-RU"/>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a:p>
        </p:txBody>
      </p:sp>
      <p:sp>
        <p:nvSpPr>
          <p:cNvPr id="7" name="Номер слайда 6"/>
          <p:cNvSpPr>
            <a:spLocks noGrp="1"/>
          </p:cNvSpPr>
          <p:nvPr>
            <p:ph type="sldNum" sz="quarter" idx="12"/>
          </p:nvPr>
        </p:nvSpPr>
        <p:spPr>
          <a:xfrm>
            <a:off x="8610600" y="55499"/>
            <a:ext cx="457200" cy="365125"/>
          </a:xfrm>
        </p:spPr>
        <p:txBody>
          <a:bodyPr/>
          <a:lstStyle>
            <a:extLst/>
          </a:lstStyle>
          <a:p>
            <a:fld id="{BE75182B-DFF8-413F-A437-34058C20EBB3}" type="slidenum">
              <a:rPr lang="ru-RU" smtClean="0"/>
              <a:pPr/>
              <a:t>‹#›</a:t>
            </a:fld>
            <a:endParaRPr lang="ru-RU"/>
          </a:p>
        </p:txBody>
      </p:sp>
    </p:spTree>
  </p:cSld>
  <p:clrMapOvr>
    <a:masterClrMapping/>
  </p:clrMapOvr>
  <p:transition>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C86BD14A-06E2-4812-9992-20464E43E2F3}" type="datetimeFigureOut">
              <a:rPr lang="ru-RU" smtClean="0"/>
              <a:pPr/>
              <a:t>18.01.2013</a:t>
            </a:fld>
            <a:endParaRPr lang="ru-RU"/>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E75182B-DFF8-413F-A437-34058C20EBB3}"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pull dir="r"/>
  </p:transition>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9592" y="3068960"/>
            <a:ext cx="7772400" cy="3244414"/>
          </a:xfrm>
        </p:spPr>
        <p:txBody>
          <a:bodyPr>
            <a:normAutofit fontScale="90000"/>
          </a:bodyPr>
          <a:lstStyle/>
          <a:p>
            <a:r>
              <a:rPr lang="ru-RU" b="1" dirty="0">
                <a:latin typeface="Times New Roman" pitchFamily="18" charset="0"/>
                <a:cs typeface="Times New Roman" pitchFamily="18" charset="0"/>
              </a:rPr>
              <a:t>ТЕМА: </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r>
              <a:rPr lang="ru-RU" b="1" dirty="0" smtClean="0">
                <a:latin typeface="Times New Roman" pitchFamily="18" charset="0"/>
                <a:cs typeface="Times New Roman" pitchFamily="18" charset="0"/>
              </a:rPr>
              <a:t>Особенности </a:t>
            </a:r>
            <a:r>
              <a:rPr lang="ru-RU" b="1" dirty="0">
                <a:latin typeface="Times New Roman" pitchFamily="18" charset="0"/>
                <a:cs typeface="Times New Roman" pitchFamily="18" charset="0"/>
              </a:rPr>
              <a:t>бухгалтерского учета на предприятиях общественного питания</a:t>
            </a:r>
            <a:br>
              <a:rPr lang="ru-RU" b="1" dirty="0">
                <a:latin typeface="Times New Roman" pitchFamily="18" charset="0"/>
                <a:cs typeface="Times New Roman" pitchFamily="18" charset="0"/>
              </a:rPr>
            </a:br>
            <a:endParaRPr lang="ru-RU" b="1"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914400" y="116632"/>
            <a:ext cx="7772400" cy="2955178"/>
          </a:xfrm>
        </p:spPr>
        <p:txBody>
          <a:bodyPr>
            <a:normAutofit/>
          </a:bodyPr>
          <a:lstStyle/>
          <a:p>
            <a:endParaRPr lang="ru-RU" dirty="0"/>
          </a:p>
        </p:txBody>
      </p:sp>
      <p:pic>
        <p:nvPicPr>
          <p:cNvPr id="1026" name="Picture 2" descr="C:\Users\2805\Desktop\information_items_68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9591" y="116631"/>
            <a:ext cx="4680521" cy="3510391"/>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2805\Desktop\techpita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80112" y="116630"/>
            <a:ext cx="3312368" cy="417646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5719"/>
          </a:xfrm>
        </p:spPr>
        <p:txBody>
          <a:bodyPr>
            <a:normAutofit fontScale="90000"/>
          </a:bodyPr>
          <a:lstStyle/>
          <a:p>
            <a:endParaRPr lang="ru-RU" dirty="0"/>
          </a:p>
        </p:txBody>
      </p:sp>
      <p:sp>
        <p:nvSpPr>
          <p:cNvPr id="3" name="Содержимое 2"/>
          <p:cNvSpPr>
            <a:spLocks noGrp="1"/>
          </p:cNvSpPr>
          <p:nvPr>
            <p:ph idx="1"/>
          </p:nvPr>
        </p:nvSpPr>
        <p:spPr>
          <a:xfrm>
            <a:off x="457200" y="285728"/>
            <a:ext cx="8229600" cy="5840435"/>
          </a:xfrm>
        </p:spPr>
        <p:txBody>
          <a:bodyPr>
            <a:normAutofit fontScale="92500"/>
          </a:bodyPr>
          <a:lstStyle/>
          <a:p>
            <a:endParaRPr lang="ru-RU" dirty="0" smtClean="0">
              <a:latin typeface="Times New Roman" pitchFamily="18" charset="0"/>
              <a:cs typeface="Times New Roman" pitchFamily="18" charset="0"/>
            </a:endParaRPr>
          </a:p>
          <a:p>
            <a:pPr algn="ctr">
              <a:buNone/>
            </a:pPr>
            <a:r>
              <a:rPr lang="ru-RU" sz="3800" dirty="0" smtClean="0">
                <a:latin typeface="Times New Roman" pitchFamily="18" charset="0"/>
                <a:cs typeface="Times New Roman" pitchFamily="18" charset="0"/>
              </a:rPr>
              <a:t>К </a:t>
            </a:r>
            <a:r>
              <a:rPr lang="ru-RU" sz="3800" dirty="0">
                <a:latin typeface="Times New Roman" pitchFamily="18" charset="0"/>
                <a:cs typeface="Times New Roman" pitchFamily="18" charset="0"/>
              </a:rPr>
              <a:t>предприятиям </a:t>
            </a:r>
            <a:r>
              <a:rPr lang="ru-RU" sz="3800" b="1" dirty="0">
                <a:latin typeface="Times New Roman" pitchFamily="18" charset="0"/>
                <a:cs typeface="Times New Roman" pitchFamily="18" charset="0"/>
              </a:rPr>
              <a:t>класса люкс </a:t>
            </a:r>
            <a:r>
              <a:rPr lang="ru-RU" sz="3800" dirty="0">
                <a:latin typeface="Times New Roman" pitchFamily="18" charset="0"/>
                <a:cs typeface="Times New Roman" pitchFamily="18" charset="0"/>
              </a:rPr>
              <a:t>относят рестораны и бары с </a:t>
            </a:r>
            <a:r>
              <a:rPr lang="ru-RU" sz="3800" dirty="0" smtClean="0">
                <a:latin typeface="Times New Roman" pitchFamily="18" charset="0"/>
                <a:cs typeface="Times New Roman" pitchFamily="18" charset="0"/>
              </a:rPr>
              <a:t>уникальным </a:t>
            </a:r>
            <a:r>
              <a:rPr lang="ru-RU" sz="3800" dirty="0">
                <a:latin typeface="Times New Roman" pitchFamily="18" charset="0"/>
                <a:cs typeface="Times New Roman" pitchFamily="18" charset="0"/>
              </a:rPr>
              <a:t>характером </a:t>
            </a:r>
            <a:r>
              <a:rPr lang="ru-RU" sz="3800" dirty="0" smtClean="0">
                <a:latin typeface="Times New Roman" pitchFamily="18" charset="0"/>
                <a:cs typeface="Times New Roman" pitchFamily="18" charset="0"/>
              </a:rPr>
              <a:t>архитектурно-художественного </a:t>
            </a:r>
            <a:r>
              <a:rPr lang="ru-RU" sz="3800" dirty="0">
                <a:latin typeface="Times New Roman" pitchFamily="18" charset="0"/>
                <a:cs typeface="Times New Roman" pitchFamily="18" charset="0"/>
              </a:rPr>
              <a:t>решения сооружений, с наиболее высоким уровнем обслуживания посетителей и широким </a:t>
            </a:r>
            <a:r>
              <a:rPr lang="ru-RU" sz="3800" dirty="0" smtClean="0">
                <a:latin typeface="Times New Roman" pitchFamily="18" charset="0"/>
                <a:cs typeface="Times New Roman" pitchFamily="18" charset="0"/>
              </a:rPr>
              <a:t>ассортиментом </a:t>
            </a:r>
            <a:r>
              <a:rPr lang="ru-RU" sz="3800" dirty="0">
                <a:latin typeface="Times New Roman" pitchFamily="18" charset="0"/>
                <a:cs typeface="Times New Roman" pitchFamily="18" charset="0"/>
              </a:rPr>
              <a:t>изготовляемой и реализуемой продукции.</a:t>
            </a:r>
          </a:p>
          <a:p>
            <a:pPr algn="ctr">
              <a:buNone/>
            </a:pPr>
            <a:r>
              <a:rPr lang="ru-RU" sz="3800" dirty="0" smtClean="0">
                <a:latin typeface="Times New Roman" pitchFamily="18" charset="0"/>
                <a:cs typeface="Times New Roman" pitchFamily="18" charset="0"/>
              </a:rPr>
              <a:t>.</a:t>
            </a:r>
            <a:endParaRPr lang="ru-RU" sz="3800" dirty="0">
              <a:latin typeface="Times New Roman" pitchFamily="18" charset="0"/>
              <a:cs typeface="Times New Roman" pitchFamily="18" charset="0"/>
            </a:endParaRPr>
          </a:p>
          <a:p>
            <a:endParaRPr lang="ru-RU" sz="3800"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a:bodyPr>
          <a:lstStyle/>
          <a:p>
            <a:pPr algn="ctr">
              <a:buNone/>
            </a:pPr>
            <a:r>
              <a:rPr lang="ru-RU" sz="3200" dirty="0">
                <a:latin typeface="Times New Roman" pitchFamily="18" charset="0"/>
                <a:cs typeface="Times New Roman" pitchFamily="18" charset="0"/>
              </a:rPr>
              <a:t>К предприятиям </a:t>
            </a:r>
            <a:r>
              <a:rPr lang="ru-RU" sz="3200" b="1" dirty="0">
                <a:latin typeface="Times New Roman" pitchFamily="18" charset="0"/>
                <a:cs typeface="Times New Roman" pitchFamily="18" charset="0"/>
              </a:rPr>
              <a:t>высшего класса </a:t>
            </a:r>
            <a:r>
              <a:rPr lang="ru-RU" sz="3200" dirty="0">
                <a:latin typeface="Times New Roman" pitchFamily="18" charset="0"/>
                <a:cs typeface="Times New Roman" pitchFamily="18" charset="0"/>
              </a:rPr>
              <a:t>относят рестораны, кафе, бары так­же с высоким уровнем обслуживания посетителей и широким ассорти­ментом изготовляемой продукции</a:t>
            </a:r>
            <a:r>
              <a:rPr lang="ru-RU" sz="3200" dirty="0" smtClean="0">
                <a:latin typeface="Times New Roman" pitchFamily="18" charset="0"/>
                <a:cs typeface="Times New Roman" pitchFamily="18" charset="0"/>
              </a:rPr>
              <a:t>.</a:t>
            </a:r>
            <a:endParaRPr lang="ru-RU" sz="3200" dirty="0">
              <a:latin typeface="Times New Roman" pitchFamily="18" charset="0"/>
              <a:cs typeface="Times New Roman" pitchFamily="18" charset="0"/>
            </a:endParaRPr>
          </a:p>
        </p:txBody>
      </p:sp>
    </p:spTree>
    <p:extLst>
      <p:ext uri="{BB962C8B-B14F-4D97-AF65-F5344CB8AC3E}">
        <p14:creationId xmlns:p14="http://schemas.microsoft.com/office/powerpoint/2010/main" xmlns="" val="881467172"/>
      </p:ext>
    </p:extLst>
  </p:cSld>
  <p:clrMapOvr>
    <a:masterClrMapping/>
  </p:clrMapOvr>
  <p:transition>
    <p:pull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252640"/>
          </a:xfrm>
        </p:spPr>
        <p:txBody>
          <a:bodyPr/>
          <a:lstStyle/>
          <a:p>
            <a:endParaRPr lang="ru-RU" dirty="0"/>
          </a:p>
        </p:txBody>
      </p:sp>
      <p:sp>
        <p:nvSpPr>
          <p:cNvPr id="3" name="Объект 2"/>
          <p:cNvSpPr>
            <a:spLocks noGrp="1"/>
          </p:cNvSpPr>
          <p:nvPr>
            <p:ph idx="1"/>
          </p:nvPr>
        </p:nvSpPr>
        <p:spPr>
          <a:xfrm>
            <a:off x="914400" y="980728"/>
            <a:ext cx="7772400" cy="5374832"/>
          </a:xfrm>
        </p:spPr>
        <p:txBody>
          <a:bodyPr>
            <a:normAutofit/>
          </a:bodyPr>
          <a:lstStyle/>
          <a:p>
            <a:r>
              <a:rPr lang="ru-RU" sz="2800" dirty="0">
                <a:latin typeface="Times New Roman" pitchFamily="18" charset="0"/>
                <a:cs typeface="Times New Roman" pitchFamily="18" charset="0"/>
              </a:rPr>
              <a:t>К </a:t>
            </a:r>
            <a:r>
              <a:rPr lang="ru-RU" sz="2800" b="1" dirty="0">
                <a:latin typeface="Times New Roman" pitchFamily="18" charset="0"/>
                <a:cs typeface="Times New Roman" pitchFamily="18" charset="0"/>
              </a:rPr>
              <a:t>первому классу </a:t>
            </a:r>
            <a:r>
              <a:rPr lang="ru-RU" sz="2800" dirty="0">
                <a:latin typeface="Times New Roman" pitchFamily="18" charset="0"/>
                <a:cs typeface="Times New Roman" pitchFamily="18" charset="0"/>
              </a:rPr>
              <a:t>относятся все остальные предприятия обществен­ного питания с меньшим объемом услуг: предприятия (кафе, бары, столовые, буфеты предприятий), работающие по методу самообслуживания; также кафе, столовые, филиалы столовых, буфеты предприятий, расположенные как на территории производственных предприятий, учреждений, учебных заведений, так и вне ее, но обслуживающие их сотрудников или учащихся</a:t>
            </a:r>
            <a:endParaRPr lang="ru-RU" dirty="0"/>
          </a:p>
          <a:p>
            <a:endParaRPr lang="ru-RU" dirty="0"/>
          </a:p>
        </p:txBody>
      </p:sp>
    </p:spTree>
    <p:extLst>
      <p:ext uri="{BB962C8B-B14F-4D97-AF65-F5344CB8AC3E}">
        <p14:creationId xmlns:p14="http://schemas.microsoft.com/office/powerpoint/2010/main" xmlns="" val="237532723"/>
      </p:ext>
    </p:extLst>
  </p:cSld>
  <p:clrMapOvr>
    <a:masterClrMapping/>
  </p:clrMapOvr>
  <p:transition>
    <p:pull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2528"/>
          </a:xfrm>
        </p:spPr>
        <p:txBody>
          <a:bodyPr>
            <a:normAutofit fontScale="90000"/>
          </a:bodyPr>
          <a:lstStyle/>
          <a:p>
            <a:endParaRPr lang="ru-RU" dirty="0"/>
          </a:p>
        </p:txBody>
      </p:sp>
      <p:sp>
        <p:nvSpPr>
          <p:cNvPr id="3" name="Содержимое 2"/>
          <p:cNvSpPr>
            <a:spLocks noGrp="1"/>
          </p:cNvSpPr>
          <p:nvPr>
            <p:ph idx="1"/>
          </p:nvPr>
        </p:nvSpPr>
        <p:spPr>
          <a:xfrm>
            <a:off x="457200" y="500042"/>
            <a:ext cx="8229600" cy="5626121"/>
          </a:xfrm>
        </p:spPr>
        <p:txBody>
          <a:bodyPr>
            <a:normAutofit lnSpcReduction="10000"/>
          </a:bodyPr>
          <a:lstStyle/>
          <a:p>
            <a:pPr algn="ctr">
              <a:buNone/>
            </a:pPr>
            <a:r>
              <a:rPr lang="ru-RU" b="1" dirty="0" smtClean="0">
                <a:latin typeface="Times New Roman" pitchFamily="18" charset="0"/>
                <a:cs typeface="Times New Roman" pitchFamily="18" charset="0"/>
              </a:rPr>
              <a:t>		Предприятия </a:t>
            </a:r>
            <a:r>
              <a:rPr lang="ru-RU" b="1" dirty="0">
                <a:latin typeface="Times New Roman" pitchFamily="18" charset="0"/>
                <a:cs typeface="Times New Roman" pitchFamily="18" charset="0"/>
              </a:rPr>
              <a:t>общественного питания всех типов и классов</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осуществляют </a:t>
            </a:r>
            <a:r>
              <a:rPr lang="ru-RU" dirty="0">
                <a:latin typeface="Times New Roman" pitchFamily="18" charset="0"/>
                <a:cs typeface="Times New Roman" pitchFamily="18" charset="0"/>
              </a:rPr>
              <a:t>свою производственную (производство готовой продукции) и </a:t>
            </a:r>
            <a:r>
              <a:rPr lang="ru-RU" dirty="0" smtClean="0">
                <a:latin typeface="Times New Roman" pitchFamily="18" charset="0"/>
                <a:cs typeface="Times New Roman" pitchFamily="18" charset="0"/>
              </a:rPr>
              <a:t>торговую </a:t>
            </a:r>
            <a:r>
              <a:rPr lang="ru-RU" dirty="0">
                <a:latin typeface="Times New Roman" pitchFamily="18" charset="0"/>
                <a:cs typeface="Times New Roman" pitchFamily="18" charset="0"/>
              </a:rPr>
              <a:t>(реализация произведенной продукции) деятельность на основе составленных меню и прейскуранта, руководствуясь требованиями меж­государственного стандарта (ГОСТ Р 50762-95) к ассортименту </a:t>
            </a:r>
            <a:r>
              <a:rPr lang="ru-RU" dirty="0" smtClean="0">
                <a:latin typeface="Times New Roman" pitchFamily="18" charset="0"/>
                <a:cs typeface="Times New Roman" pitchFamily="18" charset="0"/>
              </a:rPr>
              <a:t>кулинарной </a:t>
            </a:r>
            <a:r>
              <a:rPr lang="ru-RU" dirty="0">
                <a:latin typeface="Times New Roman" pitchFamily="18" charset="0"/>
                <a:cs typeface="Times New Roman" pitchFamily="18" charset="0"/>
              </a:rPr>
              <a:t>продукции для предприятий различных типов и классов, а также </a:t>
            </a:r>
            <a:r>
              <a:rPr lang="ru-RU" dirty="0" smtClean="0">
                <a:latin typeface="Times New Roman" pitchFamily="18" charset="0"/>
                <a:cs typeface="Times New Roman" pitchFamily="18" charset="0"/>
              </a:rPr>
              <a:t>ассортиментным </a:t>
            </a:r>
            <a:r>
              <a:rPr lang="ru-RU" dirty="0">
                <a:latin typeface="Times New Roman" pitchFamily="18" charset="0"/>
                <a:cs typeface="Times New Roman" pitchFamily="18" charset="0"/>
              </a:rPr>
              <a:t>минимумом, согласованным с санитарной службой.</a:t>
            </a:r>
          </a:p>
          <a:p>
            <a:endParaRPr lang="ru-RU" dirty="0"/>
          </a:p>
        </p:txBody>
      </p:sp>
    </p:spTree>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2528"/>
          </a:xfrm>
        </p:spPr>
        <p:txBody>
          <a:bodyPr>
            <a:normAutofit fontScale="90000"/>
          </a:bodyPr>
          <a:lstStyle/>
          <a:p>
            <a:endParaRPr lang="ru-RU" dirty="0"/>
          </a:p>
        </p:txBody>
      </p:sp>
      <p:sp>
        <p:nvSpPr>
          <p:cNvPr id="3" name="Содержимое 2"/>
          <p:cNvSpPr>
            <a:spLocks noGrp="1"/>
          </p:cNvSpPr>
          <p:nvPr>
            <p:ph idx="1"/>
          </p:nvPr>
        </p:nvSpPr>
        <p:spPr>
          <a:xfrm>
            <a:off x="457200" y="714356"/>
            <a:ext cx="8229600" cy="5411807"/>
          </a:xfrm>
        </p:spPr>
        <p:txBody>
          <a:bodyPr/>
          <a:lstStyle/>
          <a:p>
            <a:pPr>
              <a:buNone/>
            </a:pPr>
            <a:r>
              <a:rPr lang="ru-RU" dirty="0" smtClean="0">
                <a:latin typeface="Times New Roman" pitchFamily="18" charset="0"/>
                <a:cs typeface="Times New Roman" pitchFamily="18" charset="0"/>
              </a:rPr>
              <a:t>		Бухгалтерский </a:t>
            </a:r>
            <a:r>
              <a:rPr lang="ru-RU" dirty="0">
                <a:latin typeface="Times New Roman" pitchFamily="18" charset="0"/>
                <a:cs typeface="Times New Roman" pitchFamily="18" charset="0"/>
              </a:rPr>
              <a:t>учет на предприятиях общественного питания </a:t>
            </a:r>
            <a:r>
              <a:rPr lang="ru-RU" dirty="0" smtClean="0">
                <a:latin typeface="Times New Roman" pitchFamily="18" charset="0"/>
                <a:cs typeface="Times New Roman" pitchFamily="18" charset="0"/>
              </a:rPr>
              <a:t>призван </a:t>
            </a:r>
            <a:r>
              <a:rPr lang="ru-RU" dirty="0">
                <a:latin typeface="Times New Roman" pitchFamily="18" charset="0"/>
                <a:cs typeface="Times New Roman" pitchFamily="18" charset="0"/>
              </a:rPr>
              <a:t>отражать деятельность по двум направлениям: с одной стороны, это процессы производства, а с другой, - процессы торговли (реализации). Особенностью общественного питания является тесная связь процессов производства и реализации продукции.</a:t>
            </a:r>
          </a:p>
          <a:p>
            <a:endParaRPr lang="ru-RU" dirty="0"/>
          </a:p>
        </p:txBody>
      </p:sp>
    </p:spTree>
  </p:cSld>
  <p:clrMapOvr>
    <a:masterClrMapping/>
  </p:clrMapOvr>
  <p:transition>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914400" y="908720"/>
            <a:ext cx="7772400" cy="5446840"/>
          </a:xfrm>
        </p:spPr>
        <p:txBody>
          <a:bodyPr>
            <a:normAutofit/>
          </a:bodyPr>
          <a:lstStyle/>
          <a:p>
            <a:pPr algn="ctr">
              <a:buNone/>
            </a:pPr>
            <a:r>
              <a:rPr lang="ru-RU" b="1" dirty="0" smtClean="0"/>
              <a:t>		</a:t>
            </a:r>
            <a:r>
              <a:rPr lang="ru-RU" b="1" dirty="0" smtClean="0">
                <a:latin typeface="Times New Roman" pitchFamily="18" charset="0"/>
                <a:cs typeface="Times New Roman" pitchFamily="18" charset="0"/>
              </a:rPr>
              <a:t>Деятельность </a:t>
            </a:r>
            <a:r>
              <a:rPr lang="ru-RU" b="1" dirty="0">
                <a:latin typeface="Times New Roman" pitchFamily="18" charset="0"/>
                <a:cs typeface="Times New Roman" pitchFamily="18" charset="0"/>
              </a:rPr>
              <a:t>предприятия общественного питания может быть представлена как движение товара от поставщика к потребителю, где само предприятие выступает в качестве связующего звена, </a:t>
            </a:r>
            <a:r>
              <a:rPr lang="ru-RU" b="1" dirty="0" smtClean="0">
                <a:latin typeface="Times New Roman" pitchFamily="18" charset="0"/>
                <a:cs typeface="Times New Roman" pitchFamily="18" charset="0"/>
              </a:rPr>
              <a:t>создающего дополнительные </a:t>
            </a:r>
            <a:r>
              <a:rPr lang="ru-RU" b="1" dirty="0">
                <a:latin typeface="Times New Roman" pitchFamily="18" charset="0"/>
                <a:cs typeface="Times New Roman" pitchFamily="18" charset="0"/>
              </a:rPr>
              <a:t>удобства, либо придающего товару новые свойства, то есть увеличивающего потребительскую ценность товара.</a:t>
            </a:r>
            <a:endParaRPr lang="ru-RU" dirty="0">
              <a:latin typeface="Times New Roman" pitchFamily="18" charset="0"/>
              <a:cs typeface="Times New Roman" pitchFamily="18" charset="0"/>
            </a:endParaRPr>
          </a:p>
          <a:p>
            <a:endParaRPr lang="ru-RU" dirty="0"/>
          </a:p>
        </p:txBody>
      </p:sp>
    </p:spTree>
  </p:cSld>
  <p:clrMapOvr>
    <a:masterClrMapping/>
  </p:clrMapOvr>
  <p:transition>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3966"/>
          </a:xfrm>
        </p:spPr>
        <p:txBody>
          <a:bodyPr>
            <a:normAutofit fontScale="90000"/>
          </a:bodyPr>
          <a:lstStyle/>
          <a:p>
            <a:endParaRPr lang="ru-RU" dirty="0"/>
          </a:p>
        </p:txBody>
      </p:sp>
      <p:sp>
        <p:nvSpPr>
          <p:cNvPr id="3" name="Содержимое 2"/>
          <p:cNvSpPr>
            <a:spLocks noGrp="1"/>
          </p:cNvSpPr>
          <p:nvPr>
            <p:ph idx="1"/>
          </p:nvPr>
        </p:nvSpPr>
        <p:spPr>
          <a:xfrm>
            <a:off x="457200" y="428604"/>
            <a:ext cx="8229600" cy="5697559"/>
          </a:xfrm>
        </p:spPr>
        <p:txBody>
          <a:bodyPr>
            <a:normAutofit/>
          </a:bodyPr>
          <a:lstStyle/>
          <a:p>
            <a:pPr algn="ctr">
              <a:buNone/>
            </a:pPr>
            <a:r>
              <a:rPr lang="ru-RU" sz="3400" b="1" dirty="0">
                <a:latin typeface="Times New Roman" pitchFamily="18" charset="0"/>
                <a:cs typeface="Times New Roman" pitchFamily="18" charset="0"/>
              </a:rPr>
              <a:t>Образование цен на предприятиях общественного питании</a:t>
            </a:r>
            <a:r>
              <a:rPr lang="ru-RU" dirty="0">
                <a:latin typeface="Times New Roman" pitchFamily="18" charset="0"/>
                <a:cs typeface="Times New Roman" pitchFamily="18" charset="0"/>
              </a:rPr>
              <a:t>. </a:t>
            </a:r>
          </a:p>
          <a:p>
            <a:pPr>
              <a:buNone/>
            </a:pPr>
            <a:r>
              <a:rPr lang="ru-RU" b="1" dirty="0" smtClean="0">
                <a:latin typeface="Times New Roman" pitchFamily="18" charset="0"/>
                <a:cs typeface="Times New Roman" pitchFamily="18" charset="0"/>
              </a:rPr>
              <a:t>		Цена</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 </a:t>
            </a:r>
            <a:r>
              <a:rPr lang="ru-RU" b="1" dirty="0">
                <a:latin typeface="Times New Roman" pitchFamily="18" charset="0"/>
                <a:cs typeface="Times New Roman" pitchFamily="18" charset="0"/>
              </a:rPr>
              <a:t>это денежное выражение стоимости товара, работ или услуг, состоящая из себестоимости выпускаемой продукции и определенно­го процента рентабельности, обеспечивающего доходность предпри­ятия. </a:t>
            </a:r>
            <a:endParaRPr lang="ru-RU"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3200" b="1" dirty="0">
                <a:latin typeface="Times New Roman" pitchFamily="18" charset="0"/>
                <a:cs typeface="Times New Roman" pitchFamily="18" charset="0"/>
              </a:rPr>
              <a:t>Различают несколько видов цен, а именно:</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endParaRPr lang="ru-RU" dirty="0"/>
          </a:p>
        </p:txBody>
      </p:sp>
      <p:sp>
        <p:nvSpPr>
          <p:cNvPr id="3" name="Объект 2"/>
          <p:cNvSpPr>
            <a:spLocks noGrp="1"/>
          </p:cNvSpPr>
          <p:nvPr>
            <p:ph idx="1"/>
          </p:nvPr>
        </p:nvSpPr>
        <p:spPr>
          <a:xfrm>
            <a:off x="914400" y="1052736"/>
            <a:ext cx="7772400" cy="5302824"/>
          </a:xfrm>
        </p:spPr>
        <p:txBody>
          <a:bodyPr>
            <a:normAutofit fontScale="85000" lnSpcReduction="10000"/>
          </a:bodyPr>
          <a:lstStyle/>
          <a:p>
            <a:pPr>
              <a:buNone/>
            </a:pPr>
            <a:r>
              <a:rPr lang="ru-RU" b="1" dirty="0" smtClean="0">
                <a:latin typeface="Times New Roman" pitchFamily="18" charset="0"/>
                <a:cs typeface="Times New Roman" pitchFamily="18" charset="0"/>
              </a:rPr>
              <a:t>1</a:t>
            </a:r>
            <a:r>
              <a:rPr lang="ru-RU" b="1" dirty="0">
                <a:latin typeface="Times New Roman" pitchFamily="18" charset="0"/>
                <a:cs typeface="Times New Roman" pitchFamily="18" charset="0"/>
              </a:rPr>
              <a:t>)	оптовая   и   розничная</a:t>
            </a:r>
            <a:r>
              <a:rPr lang="ru-RU" dirty="0">
                <a:latin typeface="Times New Roman" pitchFamily="18" charset="0"/>
                <a:cs typeface="Times New Roman" pitchFamily="18" charset="0"/>
              </a:rPr>
              <a:t>.   По   оптовой   цене   предприятие-изготовитель реализует свою продукцию оптовым покупателям, а по розничной - товары реализуют непосредственно населению;</a:t>
            </a:r>
          </a:p>
          <a:p>
            <a:pPr lvl="0">
              <a:buNone/>
            </a:pPr>
            <a:r>
              <a:rPr lang="ru-RU" b="1" dirty="0">
                <a:latin typeface="Times New Roman" pitchFamily="18" charset="0"/>
                <a:cs typeface="Times New Roman" pitchFamily="18" charset="0"/>
              </a:rPr>
              <a:t>2)рыночная и договорная</a:t>
            </a:r>
            <a:r>
              <a:rPr lang="ru-RU" dirty="0">
                <a:latin typeface="Times New Roman" pitchFamily="18" charset="0"/>
                <a:cs typeface="Times New Roman" pitchFamily="18" charset="0"/>
              </a:rPr>
              <a:t>. Цена, устанавливаемая продавцом в зависимости от изменения конъюнктуры рынка, является рыночной или свободной ценой, а, устанавливаемая в результате договоренности между продавцом и покупателем, - договорной;</a:t>
            </a:r>
          </a:p>
          <a:p>
            <a:pPr lvl="0">
              <a:buNone/>
            </a:pPr>
            <a:r>
              <a:rPr lang="ru-RU" b="1" dirty="0">
                <a:latin typeface="Times New Roman" pitchFamily="18" charset="0"/>
                <a:cs typeface="Times New Roman" pitchFamily="18" charset="0"/>
              </a:rPr>
              <a:t>3)покупная и продажная</a:t>
            </a:r>
            <a:r>
              <a:rPr lang="ru-RU" dirty="0">
                <a:latin typeface="Times New Roman" pitchFamily="18" charset="0"/>
                <a:cs typeface="Times New Roman" pitchFamily="18" charset="0"/>
              </a:rPr>
              <a:t>. Цена, по которой приобретают товар ,является покупной, а по которой его реализуют покупателям  с учетом торговой наценки - продажной.</a:t>
            </a:r>
          </a:p>
          <a:p>
            <a:endParaRPr lang="ru-RU" dirty="0"/>
          </a:p>
        </p:txBody>
      </p:sp>
    </p:spTree>
    <p:extLst>
      <p:ext uri="{BB962C8B-B14F-4D97-AF65-F5344CB8AC3E}">
        <p14:creationId xmlns:p14="http://schemas.microsoft.com/office/powerpoint/2010/main" xmlns="" val="1149614784"/>
      </p:ext>
    </p:extLst>
  </p:cSld>
  <p:clrMapOvr>
    <a:masterClrMapping/>
  </p:clrMapOvr>
  <p:transition>
    <p:pull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5719"/>
          </a:xfrm>
        </p:spPr>
        <p:txBody>
          <a:bodyPr>
            <a:normAutofit fontScale="90000"/>
          </a:bodyPr>
          <a:lstStyle/>
          <a:p>
            <a:endParaRPr lang="ru-RU" dirty="0"/>
          </a:p>
        </p:txBody>
      </p:sp>
      <p:sp>
        <p:nvSpPr>
          <p:cNvPr id="3" name="Содержимое 2"/>
          <p:cNvSpPr>
            <a:spLocks noGrp="1"/>
          </p:cNvSpPr>
          <p:nvPr>
            <p:ph idx="1"/>
          </p:nvPr>
        </p:nvSpPr>
        <p:spPr>
          <a:xfrm>
            <a:off x="457200" y="500042"/>
            <a:ext cx="8229600" cy="5626121"/>
          </a:xfrm>
        </p:spPr>
        <p:txBody>
          <a:bodyPr>
            <a:normAutofit fontScale="92500" lnSpcReduction="20000"/>
          </a:bodyPr>
          <a:lstStyle/>
          <a:p>
            <a:pPr>
              <a:buNone/>
            </a:pPr>
            <a:r>
              <a:rPr lang="ru-RU" b="1" dirty="0" smtClean="0">
                <a:latin typeface="Times New Roman" pitchFamily="18" charset="0"/>
                <a:cs typeface="Times New Roman" pitchFamily="18" charset="0"/>
              </a:rPr>
              <a:t>		В </a:t>
            </a:r>
            <a:r>
              <a:rPr lang="ru-RU" b="1" dirty="0">
                <a:latin typeface="Times New Roman" pitchFamily="18" charset="0"/>
                <a:cs typeface="Times New Roman" pitchFamily="18" charset="0"/>
              </a:rPr>
              <a:t>отличие от других отраслей экономики на предприятиях обще­ственного питания себестоимость выпускаемой продукции не исчис­ляют. </a:t>
            </a:r>
            <a:endParaRPr lang="ru-RU" b="1" dirty="0" smtClean="0">
              <a:latin typeface="Times New Roman" pitchFamily="18" charset="0"/>
              <a:cs typeface="Times New Roman" pitchFamily="18" charset="0"/>
            </a:endParaRPr>
          </a:p>
          <a:p>
            <a:pPr>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Особенности </a:t>
            </a:r>
            <a:r>
              <a:rPr lang="ru-RU" dirty="0">
                <a:latin typeface="Times New Roman" pitchFamily="18" charset="0"/>
                <a:cs typeface="Times New Roman" pitchFamily="18" charset="0"/>
              </a:rPr>
              <a:t>ценообразования характеризуются прежде всего, методикой калькуляции продукции собственного производства. Если на промышленных предприятиях путем калькуляции определяют себестоимость выпускаемой продукции, выполняемых работ или </a:t>
            </a:r>
            <a:r>
              <a:rPr lang="ru-RU" dirty="0" smtClean="0">
                <a:latin typeface="Times New Roman" pitchFamily="18" charset="0"/>
                <a:cs typeface="Times New Roman" pitchFamily="18" charset="0"/>
              </a:rPr>
              <a:t>оказываемых </a:t>
            </a:r>
            <a:r>
              <a:rPr lang="ru-RU" dirty="0">
                <a:latin typeface="Times New Roman" pitchFamily="18" charset="0"/>
                <a:cs typeface="Times New Roman" pitchFamily="18" charset="0"/>
              </a:rPr>
              <a:t>услуг, то в общественном питании калькуляция сводится к исчислению продажной цены. </a:t>
            </a:r>
          </a:p>
          <a:p>
            <a:pPr>
              <a:buNone/>
            </a:pPr>
            <a:r>
              <a:rPr lang="ru-RU" b="1" dirty="0" smtClean="0">
                <a:latin typeface="Times New Roman" pitchFamily="18" charset="0"/>
                <a:cs typeface="Times New Roman" pitchFamily="18" charset="0"/>
              </a:rPr>
              <a:t>		</a:t>
            </a:r>
            <a:endParaRPr lang="ru-RU" dirty="0"/>
          </a:p>
        </p:txBody>
      </p:sp>
    </p:spTree>
  </p:cSld>
  <p:clrMapOvr>
    <a:masterClrMapping/>
  </p:clrMapOvr>
  <p:transition>
    <p:pull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45719"/>
          </a:xfrm>
        </p:spPr>
        <p:txBody>
          <a:bodyPr/>
          <a:lstStyle/>
          <a:p>
            <a:endParaRPr lang="ru-RU" dirty="0"/>
          </a:p>
        </p:txBody>
      </p:sp>
      <p:sp>
        <p:nvSpPr>
          <p:cNvPr id="3" name="Объект 2"/>
          <p:cNvSpPr>
            <a:spLocks noGrp="1"/>
          </p:cNvSpPr>
          <p:nvPr>
            <p:ph idx="1"/>
          </p:nvPr>
        </p:nvSpPr>
        <p:spPr>
          <a:xfrm>
            <a:off x="914400" y="908720"/>
            <a:ext cx="7772400" cy="5446840"/>
          </a:xfrm>
        </p:spPr>
        <p:txBody>
          <a:bodyPr>
            <a:normAutofit fontScale="92500" lnSpcReduction="20000"/>
          </a:bodyPr>
          <a:lstStyle/>
          <a:p>
            <a:pPr>
              <a:buNone/>
            </a:pPr>
            <a:r>
              <a:rPr lang="ru-RU" b="1" dirty="0">
                <a:latin typeface="Times New Roman" pitchFamily="18" charset="0"/>
                <a:cs typeface="Times New Roman" pitchFamily="18" charset="0"/>
              </a:rPr>
              <a:t>Калькуляция выпускаемой продукции на промышленных предприятиях бывает учетной (составляемая до того, как будут подсчитаны фактические затраты) и отчетной (фактическая), а на предприятиях общественного питания - только нормативной, составленной исходя из норм, установленных сборниками рецептур. Продажная цена на предприятиях общественного питания в качестве прямых затрат включает только стоимость сырья, а осталь­ные элементы и комплексные расходы отражаются в цене через торговую наценку.</a:t>
            </a:r>
            <a:endParaRPr lang="ru-RU" dirty="0">
              <a:latin typeface="Times New Roman" pitchFamily="18" charset="0"/>
              <a:cs typeface="Times New Roman" pitchFamily="18" charset="0"/>
            </a:endParaRPr>
          </a:p>
          <a:p>
            <a:pPr>
              <a:buNone/>
            </a:pPr>
            <a:r>
              <a:rPr lang="ru-RU" dirty="0">
                <a:latin typeface="Times New Roman" pitchFamily="18" charset="0"/>
                <a:cs typeface="Times New Roman" pitchFamily="18" charset="0"/>
              </a:rPr>
              <a:t>		</a:t>
            </a:r>
            <a:endParaRPr lang="ru-RU" dirty="0"/>
          </a:p>
        </p:txBody>
      </p:sp>
    </p:spTree>
    <p:extLst>
      <p:ext uri="{BB962C8B-B14F-4D97-AF65-F5344CB8AC3E}">
        <p14:creationId xmlns:p14="http://schemas.microsoft.com/office/powerpoint/2010/main" xmlns="" val="346603216"/>
      </p:ext>
    </p:extLst>
  </p:cSld>
  <p:clrMapOvr>
    <a:masterClrMapping/>
  </p:clrMapOvr>
  <p:transition>
    <p:pull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atin typeface="Times New Roman" pitchFamily="18" charset="0"/>
                <a:cs typeface="Times New Roman" pitchFamily="18" charset="0"/>
              </a:rPr>
              <a:t>Цели занятия:</a:t>
            </a:r>
            <a:endParaRPr lang="ru-RU" dirty="0">
              <a:latin typeface="Times New Roman" pitchFamily="18" charset="0"/>
              <a:cs typeface="Times New Roman" pitchFamily="18" charset="0"/>
            </a:endParaRPr>
          </a:p>
        </p:txBody>
      </p:sp>
      <p:sp>
        <p:nvSpPr>
          <p:cNvPr id="3" name="Объект 2"/>
          <p:cNvSpPr>
            <a:spLocks noGrp="1"/>
          </p:cNvSpPr>
          <p:nvPr>
            <p:ph idx="1"/>
          </p:nvPr>
        </p:nvSpPr>
        <p:spPr/>
        <p:txBody>
          <a:bodyPr/>
          <a:lstStyle/>
          <a:p>
            <a:r>
              <a:rPr lang="ru-RU" dirty="0" smtClean="0">
                <a:latin typeface="Times New Roman" pitchFamily="18" charset="0"/>
                <a:cs typeface="Times New Roman" pitchFamily="18" charset="0"/>
              </a:rPr>
              <a:t>1. Познакомить учащихся с особенностями  построения производственного учета на предприятиях общественного питания.</a:t>
            </a:r>
          </a:p>
          <a:p>
            <a:r>
              <a:rPr lang="ru-RU" dirty="0" smtClean="0">
                <a:latin typeface="Times New Roman" pitchFamily="18" charset="0"/>
                <a:cs typeface="Times New Roman" pitchFamily="18" charset="0"/>
              </a:rPr>
              <a:t>2.Закрепить  полученные знания при помощи решения практического задания.</a:t>
            </a:r>
          </a:p>
          <a:p>
            <a:r>
              <a:rPr lang="ru-RU" dirty="0" smtClean="0">
                <a:latin typeface="Times New Roman" pitchFamily="18" charset="0"/>
                <a:cs typeface="Times New Roman" pitchFamily="18" charset="0"/>
              </a:rPr>
              <a:t>3. Воспитывать настойчивость в процессе   получения знаний, прививать  интерес к выбранной профессии. </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xmlns="" val="2077399703"/>
      </p:ext>
    </p:extLst>
  </p:cSld>
  <p:clrMapOvr>
    <a:masterClrMapping/>
  </p:clrMapOvr>
  <p:transition>
    <p:pull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914400" y="692696"/>
            <a:ext cx="7772400" cy="5662864"/>
          </a:xfrm>
        </p:spPr>
        <p:txBody>
          <a:bodyPr>
            <a:normAutofit lnSpcReduction="10000"/>
          </a:bodyPr>
          <a:lstStyle/>
          <a:p>
            <a:pPr>
              <a:buNone/>
            </a:pPr>
            <a:r>
              <a:rPr lang="ru-RU" dirty="0">
                <a:latin typeface="Times New Roman" pitchFamily="18" charset="0"/>
                <a:cs typeface="Times New Roman" pitchFamily="18" charset="0"/>
              </a:rPr>
              <a:t>Продажную цену на готовую продукцию предприятий общественного питания определяют на основании собственной калькуляции.</a:t>
            </a:r>
          </a:p>
          <a:p>
            <a:pPr>
              <a:buNone/>
            </a:pPr>
            <a:r>
              <a:rPr lang="ru-RU" b="1" dirty="0">
                <a:latin typeface="Times New Roman" pitchFamily="18" charset="0"/>
                <a:cs typeface="Times New Roman" pitchFamily="18" charset="0"/>
              </a:rPr>
              <a:t>		Для наиболее точного определения цены одного блюда составляют калькуляцию из расчета стоимости сырья на 100 блюд (10 кг). Продажную цену определяют в калькуляционной карточке отдельно на каждое блюдо или изделие, путем деления продажной стоимости набора на 100 порций или 10 кг.</a:t>
            </a:r>
            <a:endParaRPr lang="ru-RU"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xmlns="" val="3335464995"/>
      </p:ext>
    </p:extLst>
  </p:cSld>
  <p:clrMapOvr>
    <a:masterClrMapping/>
  </p:clrMapOvr>
  <p:transition>
    <p:pull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2528"/>
          </a:xfrm>
        </p:spPr>
        <p:txBody>
          <a:bodyPr>
            <a:normAutofit fontScale="90000"/>
          </a:bodyPr>
          <a:lstStyle/>
          <a:p>
            <a:endParaRPr lang="ru-RU" dirty="0"/>
          </a:p>
        </p:txBody>
      </p:sp>
      <p:sp>
        <p:nvSpPr>
          <p:cNvPr id="3" name="Содержимое 2"/>
          <p:cNvSpPr>
            <a:spLocks noGrp="1"/>
          </p:cNvSpPr>
          <p:nvPr>
            <p:ph idx="1"/>
          </p:nvPr>
        </p:nvSpPr>
        <p:spPr>
          <a:xfrm>
            <a:off x="457200" y="642918"/>
            <a:ext cx="8229600" cy="5483245"/>
          </a:xfrm>
        </p:spPr>
        <p:txBody>
          <a:bodyPr>
            <a:normAutofit fontScale="77500" lnSpcReduction="20000"/>
          </a:bodyPr>
          <a:lstStyle/>
          <a:p>
            <a:pPr>
              <a:buNone/>
            </a:pPr>
            <a:r>
              <a:rPr lang="ru-RU" dirty="0" smtClean="0"/>
              <a:t>		</a:t>
            </a:r>
            <a:r>
              <a:rPr lang="ru-RU" b="1" dirty="0" smtClean="0">
                <a:latin typeface="Times New Roman" pitchFamily="18" charset="0"/>
                <a:cs typeface="Times New Roman" pitchFamily="18" charset="0"/>
              </a:rPr>
              <a:t>Основными </a:t>
            </a:r>
            <a:r>
              <a:rPr lang="ru-RU" b="1" dirty="0">
                <a:latin typeface="Times New Roman" pitchFamily="18" charset="0"/>
                <a:cs typeface="Times New Roman" pitchFamily="18" charset="0"/>
              </a:rPr>
              <a:t>нормативными документами на предприятиях </a:t>
            </a:r>
            <a:r>
              <a:rPr lang="ru-RU" b="1" dirty="0" smtClean="0">
                <a:latin typeface="Times New Roman" pitchFamily="18" charset="0"/>
                <a:cs typeface="Times New Roman" pitchFamily="18" charset="0"/>
              </a:rPr>
              <a:t>общественного </a:t>
            </a:r>
            <a:r>
              <a:rPr lang="ru-RU" b="1" dirty="0">
                <a:latin typeface="Times New Roman" pitchFamily="18" charset="0"/>
                <a:cs typeface="Times New Roman" pitchFamily="18" charset="0"/>
              </a:rPr>
              <a:t>питания являются сборники рецептур блюд и кулинарных </a:t>
            </a:r>
            <a:r>
              <a:rPr lang="ru-RU" b="1" dirty="0" smtClean="0">
                <a:latin typeface="Times New Roman" pitchFamily="18" charset="0"/>
                <a:cs typeface="Times New Roman" pitchFamily="18" charset="0"/>
              </a:rPr>
              <a:t>изделий</a:t>
            </a:r>
          </a:p>
          <a:p>
            <a:pPr>
              <a:buNone/>
            </a:pPr>
            <a:endParaRPr lang="ru-RU" b="1"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Сборник </a:t>
            </a:r>
            <a:r>
              <a:rPr lang="ru-RU" dirty="0">
                <a:latin typeface="Times New Roman" pitchFamily="18" charset="0"/>
                <a:cs typeface="Times New Roman" pitchFamily="18" charset="0"/>
              </a:rPr>
              <a:t>рецептур блюд и кулинарных изделий для </a:t>
            </a:r>
            <a:r>
              <a:rPr lang="ru-RU" dirty="0" smtClean="0">
                <a:latin typeface="Times New Roman" pitchFamily="18" charset="0"/>
                <a:cs typeface="Times New Roman" pitchFamily="18" charset="0"/>
              </a:rPr>
              <a:t>предприятий </a:t>
            </a:r>
            <a:r>
              <a:rPr lang="ru-RU" dirty="0">
                <a:latin typeface="Times New Roman" pitchFamily="18" charset="0"/>
                <a:cs typeface="Times New Roman" pitchFamily="18" charset="0"/>
              </a:rPr>
              <a:t>общественного питания, </a:t>
            </a:r>
            <a:endParaRPr lang="ru-RU" dirty="0" smtClean="0">
              <a:latin typeface="Times New Roman" pitchFamily="18" charset="0"/>
              <a:cs typeface="Times New Roman" pitchFamily="18" charset="0"/>
            </a:endParaRPr>
          </a:p>
          <a:p>
            <a:pPr>
              <a:buNone/>
            </a:pPr>
            <a:r>
              <a:rPr lang="ru-RU" dirty="0" smtClean="0">
                <a:latin typeface="Times New Roman" pitchFamily="18" charset="0"/>
                <a:cs typeface="Times New Roman" pitchFamily="18" charset="0"/>
              </a:rPr>
              <a:t>Сборник </a:t>
            </a:r>
            <a:r>
              <a:rPr lang="ru-RU" dirty="0">
                <a:latin typeface="Times New Roman" pitchFamily="18" charset="0"/>
                <a:cs typeface="Times New Roman" pitchFamily="18" charset="0"/>
              </a:rPr>
              <a:t>рецептур национальных блюд народов </a:t>
            </a:r>
            <a:r>
              <a:rPr lang="ru-RU" dirty="0" smtClean="0">
                <a:latin typeface="Times New Roman" pitchFamily="18" charset="0"/>
                <a:cs typeface="Times New Roman" pitchFamily="18" charset="0"/>
              </a:rPr>
              <a:t>Казахстана;</a:t>
            </a:r>
          </a:p>
          <a:p>
            <a:pPr>
              <a:buNone/>
            </a:pPr>
            <a:r>
              <a:rPr lang="ru-RU" dirty="0" smtClean="0">
                <a:latin typeface="Times New Roman" pitchFamily="18" charset="0"/>
                <a:cs typeface="Times New Roman" pitchFamily="18" charset="0"/>
              </a:rPr>
              <a:t>Сборник </a:t>
            </a:r>
            <a:r>
              <a:rPr lang="ru-RU" dirty="0">
                <a:latin typeface="Times New Roman" pitchFamily="18" charset="0"/>
                <a:cs typeface="Times New Roman" pitchFamily="18" charset="0"/>
              </a:rPr>
              <a:t>рецептур мучных и булочных изделий для предприятий общественного </a:t>
            </a:r>
            <a:r>
              <a:rPr lang="ru-RU" dirty="0" smtClean="0">
                <a:latin typeface="Times New Roman" pitchFamily="18" charset="0"/>
                <a:cs typeface="Times New Roman" pitchFamily="18" charset="0"/>
              </a:rPr>
              <a:t>питания,</a:t>
            </a:r>
          </a:p>
          <a:p>
            <a:pPr>
              <a:buNone/>
            </a:pPr>
            <a:r>
              <a:rPr lang="ru-RU" dirty="0" smtClean="0">
                <a:latin typeface="Times New Roman" pitchFamily="18" charset="0"/>
                <a:cs typeface="Times New Roman" pitchFamily="18" charset="0"/>
              </a:rPr>
              <a:t>Сборник </a:t>
            </a:r>
            <a:r>
              <a:rPr lang="ru-RU" dirty="0">
                <a:latin typeface="Times New Roman" pitchFamily="18" charset="0"/>
                <a:cs typeface="Times New Roman" pitchFamily="18" charset="0"/>
              </a:rPr>
              <a:t>рецептур блюд диетического питания для предприятий общественного </a:t>
            </a:r>
            <a:r>
              <a:rPr lang="ru-RU" dirty="0" smtClean="0">
                <a:latin typeface="Times New Roman" pitchFamily="18" charset="0"/>
                <a:cs typeface="Times New Roman" pitchFamily="18" charset="0"/>
              </a:rPr>
              <a:t>питания</a:t>
            </a:r>
            <a:r>
              <a:rPr lang="ru-RU" dirty="0">
                <a:latin typeface="Times New Roman" pitchFamily="18" charset="0"/>
                <a:cs typeface="Times New Roman" pitchFamily="18" charset="0"/>
              </a:rPr>
              <a:t>), в которых указаны: расход сырья, выход полуфабрикатов и </a:t>
            </a:r>
            <a:r>
              <a:rPr lang="ru-RU" dirty="0" smtClean="0">
                <a:latin typeface="Times New Roman" pitchFamily="18" charset="0"/>
                <a:cs typeface="Times New Roman" pitchFamily="18" charset="0"/>
              </a:rPr>
              <a:t>готовых </a:t>
            </a:r>
            <a:r>
              <a:rPr lang="ru-RU" dirty="0">
                <a:latin typeface="Times New Roman" pitchFamily="18" charset="0"/>
                <a:cs typeface="Times New Roman" pitchFamily="18" charset="0"/>
              </a:rPr>
              <a:t>блюд, а также дана технология их приготовления.</a:t>
            </a:r>
          </a:p>
          <a:p>
            <a:pPr>
              <a:buNone/>
            </a:pPr>
            <a:r>
              <a:rPr lang="ru-RU" dirty="0" smtClean="0">
                <a:latin typeface="Times New Roman" pitchFamily="18" charset="0"/>
                <a:cs typeface="Times New Roman" pitchFamily="18" charset="0"/>
              </a:rPr>
              <a:t>		</a:t>
            </a:r>
          </a:p>
          <a:p>
            <a:pPr>
              <a:buNone/>
            </a:pPr>
            <a:r>
              <a:rPr lang="ru-RU" dirty="0" smtClean="0">
                <a:latin typeface="Times New Roman" pitchFamily="18" charset="0"/>
                <a:cs typeface="Times New Roman" pitchFamily="18" charset="0"/>
              </a:rPr>
              <a:t>В </a:t>
            </a:r>
            <a:r>
              <a:rPr lang="ru-RU" dirty="0">
                <a:latin typeface="Times New Roman" pitchFamily="18" charset="0"/>
                <a:cs typeface="Times New Roman" pitchFamily="18" charset="0"/>
              </a:rPr>
              <a:t>каждом рецепте сборников даны нормы вложения сырья по массе и нормы выхода готовых изделий с указанием массы </a:t>
            </a:r>
            <a:r>
              <a:rPr lang="ru-RU" dirty="0" smtClean="0">
                <a:latin typeface="Times New Roman" pitchFamily="18" charset="0"/>
                <a:cs typeface="Times New Roman" pitchFamily="18" charset="0"/>
              </a:rPr>
              <a:t>отдельных </a:t>
            </a:r>
            <a:r>
              <a:rPr lang="ru-RU" dirty="0">
                <a:latin typeface="Times New Roman" pitchFamily="18" charset="0"/>
                <a:cs typeface="Times New Roman" pitchFamily="18" charset="0"/>
              </a:rPr>
              <a:t>компонентов и массы всего блюда в целом.</a:t>
            </a:r>
          </a:p>
          <a:p>
            <a:endParaRPr lang="ru-RU"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2528"/>
          </a:xfrm>
        </p:spPr>
        <p:txBody>
          <a:bodyPr>
            <a:normAutofit fontScale="90000"/>
          </a:bodyPr>
          <a:lstStyle/>
          <a:p>
            <a:endParaRPr lang="ru-RU" dirty="0"/>
          </a:p>
        </p:txBody>
      </p:sp>
      <p:sp>
        <p:nvSpPr>
          <p:cNvPr id="3" name="Содержимое 2"/>
          <p:cNvSpPr>
            <a:spLocks noGrp="1"/>
          </p:cNvSpPr>
          <p:nvPr>
            <p:ph idx="1"/>
          </p:nvPr>
        </p:nvSpPr>
        <p:spPr>
          <a:xfrm>
            <a:off x="457200" y="642918"/>
            <a:ext cx="8229600" cy="5483245"/>
          </a:xfrm>
        </p:spPr>
        <p:txBody>
          <a:bodyPr>
            <a:normAutofit/>
          </a:bodyPr>
          <a:lstStyle/>
          <a:p>
            <a:pPr>
              <a:buNone/>
            </a:pPr>
            <a:r>
              <a:rPr lang="ru-RU" dirty="0" smtClean="0">
                <a:latin typeface="Times New Roman" pitchFamily="18" charset="0"/>
                <a:cs typeface="Times New Roman" pitchFamily="18" charset="0"/>
              </a:rPr>
              <a:t>		На </a:t>
            </a:r>
            <a:r>
              <a:rPr lang="ru-RU" dirty="0">
                <a:latin typeface="Times New Roman" pitchFamily="18" charset="0"/>
                <a:cs typeface="Times New Roman" pitchFamily="18" charset="0"/>
              </a:rPr>
              <a:t>основе нормативной документации предприятия </a:t>
            </a:r>
            <a:r>
              <a:rPr lang="ru-RU" dirty="0" smtClean="0">
                <a:latin typeface="Times New Roman" pitchFamily="18" charset="0"/>
                <a:cs typeface="Times New Roman" pitchFamily="18" charset="0"/>
              </a:rPr>
              <a:t>общественного питания </a:t>
            </a:r>
            <a:r>
              <a:rPr lang="ru-RU" dirty="0">
                <a:latin typeface="Times New Roman" pitchFamily="18" charset="0"/>
                <a:cs typeface="Times New Roman" pitchFamily="18" charset="0"/>
              </a:rPr>
              <a:t>вправе самостоятельно разрабатывать новые виды </a:t>
            </a:r>
            <a:r>
              <a:rPr lang="ru-RU" dirty="0" smtClean="0">
                <a:latin typeface="Times New Roman" pitchFamily="18" charset="0"/>
                <a:cs typeface="Times New Roman" pitchFamily="18" charset="0"/>
              </a:rPr>
              <a:t>кулинарных </a:t>
            </a:r>
            <a:r>
              <a:rPr lang="ru-RU" dirty="0">
                <a:latin typeface="Times New Roman" pitchFamily="18" charset="0"/>
                <a:cs typeface="Times New Roman" pitchFamily="18" charset="0"/>
              </a:rPr>
              <a:t>блюд и изделий. Для этого предприятие должно </a:t>
            </a:r>
            <a:r>
              <a:rPr lang="ru-RU" dirty="0" smtClean="0">
                <a:latin typeface="Times New Roman" pitchFamily="18" charset="0"/>
                <a:cs typeface="Times New Roman" pitchFamily="18" charset="0"/>
              </a:rPr>
              <a:t>разработать </a:t>
            </a:r>
            <a:r>
              <a:rPr lang="ru-RU" dirty="0">
                <a:latin typeface="Times New Roman" pitchFamily="18" charset="0"/>
                <a:cs typeface="Times New Roman" pitchFamily="18" charset="0"/>
              </a:rPr>
              <a:t>либо технико-технологическую карту, либо стандарт предпри­ятия или технологические условия, которые должны быть согласова­ны с Госсанэпиднадзором или организацией, проводившей </a:t>
            </a:r>
            <a:r>
              <a:rPr lang="ru-RU" dirty="0" smtClean="0">
                <a:latin typeface="Times New Roman" pitchFamily="18" charset="0"/>
                <a:cs typeface="Times New Roman" pitchFamily="18" charset="0"/>
              </a:rPr>
              <a:t>сертификацию </a:t>
            </a:r>
            <a:r>
              <a:rPr lang="ru-RU" dirty="0">
                <a:latin typeface="Times New Roman" pitchFamily="18" charset="0"/>
                <a:cs typeface="Times New Roman" pitchFamily="18" charset="0"/>
              </a:rPr>
              <a:t>предприятия.</a:t>
            </a:r>
          </a:p>
          <a:p>
            <a:pPr>
              <a:buNone/>
            </a:pPr>
            <a:r>
              <a:rPr lang="ru-RU" dirty="0" smtClean="0">
                <a:latin typeface="Times New Roman" pitchFamily="18" charset="0"/>
                <a:cs typeface="Times New Roman" pitchFamily="18" charset="0"/>
              </a:rPr>
              <a:t>		</a:t>
            </a:r>
            <a:endParaRPr lang="ru-RU" dirty="0"/>
          </a:p>
        </p:txBody>
      </p:sp>
    </p:spTree>
  </p:cSld>
  <p:clrMapOvr>
    <a:masterClrMapping/>
  </p:clrMapOvr>
  <p:transition>
    <p:pull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914400" y="764704"/>
            <a:ext cx="7772400" cy="5590856"/>
          </a:xfrm>
        </p:spPr>
        <p:txBody>
          <a:bodyPr>
            <a:normAutofit fontScale="92500" lnSpcReduction="10000"/>
          </a:bodyPr>
          <a:lstStyle/>
          <a:p>
            <a:pPr>
              <a:buNone/>
            </a:pPr>
            <a:r>
              <a:rPr lang="ru-RU" dirty="0">
                <a:latin typeface="Times New Roman" pitchFamily="18" charset="0"/>
                <a:cs typeface="Times New Roman" pitchFamily="18" charset="0"/>
              </a:rPr>
              <a:t>Правильность исчисления цены блюда или изделия утверждается руководителем предприятия и подтверждается подписями лица, составившего калькуляцию, и заведующего производством.</a:t>
            </a:r>
          </a:p>
          <a:p>
            <a:pPr>
              <a:buNone/>
            </a:pPr>
            <a:r>
              <a:rPr lang="ru-RU" dirty="0">
                <a:latin typeface="Times New Roman" pitchFamily="18" charset="0"/>
                <a:cs typeface="Times New Roman" pitchFamily="18" charset="0"/>
              </a:rPr>
              <a:t>		Расчет продажной цены, произведенный в калькуляционной карточке, действует до изменения компонентов в сырьевом наборе и цен на сырье и продукты. При возникновении изменений новая цена блюда определяется в следующей свободной графе калькуляционной карточки. При этом фиксируется дата прошедших изменений.</a:t>
            </a:r>
          </a:p>
          <a:p>
            <a:endParaRPr lang="ru-RU" dirty="0"/>
          </a:p>
        </p:txBody>
      </p:sp>
    </p:spTree>
    <p:extLst>
      <p:ext uri="{BB962C8B-B14F-4D97-AF65-F5344CB8AC3E}">
        <p14:creationId xmlns:p14="http://schemas.microsoft.com/office/powerpoint/2010/main" xmlns="" val="1022103661"/>
      </p:ext>
    </p:extLst>
  </p:cSld>
  <p:clrMapOvr>
    <a:masterClrMapping/>
  </p:clrMapOvr>
  <p:transition>
    <p:pull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latin typeface="Times New Roman" pitchFamily="18" charset="0"/>
                <a:cs typeface="Times New Roman" pitchFamily="18" charset="0"/>
              </a:rPr>
              <a:t>Расчет продажной цены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«Котлеты натуральной»</a:t>
            </a:r>
            <a:endParaRPr lang="ru-RU" dirty="0"/>
          </a:p>
        </p:txBody>
      </p:sp>
      <p:pic>
        <p:nvPicPr>
          <p:cNvPr id="1026" name="Picture 2" descr="C:\Users\2805\Desktop\kyiv-cutlet[1].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700808"/>
            <a:ext cx="5080000" cy="3390900"/>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2805\Desktop\sm_2942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1999" y="3158970"/>
            <a:ext cx="4572001" cy="369903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53402213"/>
      </p:ext>
    </p:extLst>
  </p:cSld>
  <p:clrMapOvr>
    <a:masterClrMapping/>
  </p:clrMapOvr>
  <p:transition>
    <p:pull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u="sng" dirty="0" smtClean="0">
                <a:latin typeface="Times New Roman" pitchFamily="18" charset="0"/>
                <a:cs typeface="Times New Roman" pitchFamily="18" charset="0"/>
              </a:rPr>
              <a:t>Пример.</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914400" y="1285860"/>
            <a:ext cx="7772400" cy="5069700"/>
          </a:xfrm>
        </p:spPr>
        <p:txBody>
          <a:bodyPr>
            <a:normAutofit fontScale="47500" lnSpcReduction="20000"/>
          </a:bodyPr>
          <a:lstStyle/>
          <a:p>
            <a:pPr>
              <a:buNone/>
            </a:pPr>
            <a:r>
              <a:rPr lang="ru-RU" sz="6400" dirty="0" smtClean="0">
                <a:latin typeface="Times New Roman" pitchFamily="18" charset="0"/>
                <a:cs typeface="Times New Roman" pitchFamily="18" charset="0"/>
              </a:rPr>
              <a:t>		Необходимо </a:t>
            </a:r>
            <a:r>
              <a:rPr lang="ru-RU" sz="6400" dirty="0">
                <a:latin typeface="Times New Roman" pitchFamily="18" charset="0"/>
                <a:cs typeface="Times New Roman" pitchFamily="18" charset="0"/>
              </a:rPr>
              <a:t>рассчитать продажную цену блюда «</a:t>
            </a:r>
            <a:r>
              <a:rPr lang="ru-RU" sz="6400" dirty="0" smtClean="0">
                <a:latin typeface="Times New Roman" pitchFamily="18" charset="0"/>
                <a:cs typeface="Times New Roman" pitchFamily="18" charset="0"/>
              </a:rPr>
              <a:t>Котлета </a:t>
            </a:r>
            <a:r>
              <a:rPr lang="ru-RU" sz="6400" dirty="0">
                <a:latin typeface="Times New Roman" pitchFamily="18" charset="0"/>
                <a:cs typeface="Times New Roman" pitchFamily="18" charset="0"/>
              </a:rPr>
              <a:t>натуральная». Для этого, используя таблицу Сборника рецептур, где указана норма выхода крупнокусковых полуфабрикатов и </a:t>
            </a:r>
            <a:r>
              <a:rPr lang="ru-RU" sz="6400" dirty="0" smtClean="0">
                <a:latin typeface="Times New Roman" pitchFamily="18" charset="0"/>
                <a:cs typeface="Times New Roman" pitchFamily="18" charset="0"/>
              </a:rPr>
              <a:t>котлетного </a:t>
            </a:r>
            <a:r>
              <a:rPr lang="ru-RU" sz="6400" dirty="0">
                <a:latin typeface="Times New Roman" pitchFamily="18" charset="0"/>
                <a:cs typeface="Times New Roman" pitchFamily="18" charset="0"/>
              </a:rPr>
              <a:t>мяса для предприятий общественного питания, работающих на покупном сырье, произведем расчеты:</a:t>
            </a:r>
          </a:p>
          <a:p>
            <a:pPr>
              <a:buNone/>
            </a:pPr>
            <a:r>
              <a:rPr lang="ru-RU" sz="6400" dirty="0" smtClean="0">
                <a:latin typeface="Times New Roman" pitchFamily="18" charset="0"/>
                <a:cs typeface="Times New Roman" pitchFamily="18" charset="0"/>
              </a:rPr>
              <a:t>		</a:t>
            </a:r>
            <a:endParaRPr lang="ru-RU" dirty="0"/>
          </a:p>
          <a:p>
            <a:r>
              <a:rPr lang="ru-RU" dirty="0"/>
              <a:t/>
            </a:r>
            <a:br>
              <a:rPr lang="ru-RU" dirty="0"/>
            </a:br>
            <a:endParaRPr lang="ru-RU" dirty="0"/>
          </a:p>
        </p:txBody>
      </p:sp>
      <p:pic>
        <p:nvPicPr>
          <p:cNvPr id="2050" name="Picture 2" descr="C:\Users\2805\Desktop\img_06171-300x22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59632" y="4221088"/>
            <a:ext cx="3528392" cy="2636912"/>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C:\Users\2805\Desktop\kotletki_0000_layer-1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48064" y="4246276"/>
            <a:ext cx="3563888" cy="2636912"/>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pull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dirty="0" smtClean="0">
                <a:latin typeface="Times New Roman" pitchFamily="18" charset="0"/>
                <a:cs typeface="Times New Roman" pitchFamily="18" charset="0"/>
              </a:rPr>
              <a:t>РЕШЕНИЕ ЗАДАЧИ</a:t>
            </a:r>
            <a:endParaRPr lang="ru-RU"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914400" y="1784350"/>
          <a:ext cx="7772400" cy="3576320"/>
        </p:xfrm>
        <a:graphic>
          <a:graphicData uri="http://schemas.openxmlformats.org/drawingml/2006/table">
            <a:tbl>
              <a:tblPr firstRow="1" bandRow="1">
                <a:tableStyleId>{5C22544A-7EE6-4342-B048-85BDC9FD1C3A}</a:tableStyleId>
              </a:tblPr>
              <a:tblGrid>
                <a:gridCol w="1943100"/>
                <a:gridCol w="1943100"/>
                <a:gridCol w="1943100"/>
                <a:gridCol w="1943100"/>
              </a:tblGrid>
              <a:tr h="370840">
                <a:tc>
                  <a:txBody>
                    <a:bodyPr/>
                    <a:lstStyle/>
                    <a:p>
                      <a:r>
                        <a:rPr lang="ru-RU" dirty="0" smtClean="0"/>
                        <a:t>Компоненты</a:t>
                      </a:r>
                      <a:r>
                        <a:rPr lang="ru-RU" baseline="0" dirty="0" smtClean="0"/>
                        <a:t> блюда</a:t>
                      </a:r>
                      <a:endParaRPr lang="ru-RU" dirty="0"/>
                    </a:p>
                  </a:txBody>
                  <a:tcPr marL="86360" marR="86360"/>
                </a:tc>
                <a:tc>
                  <a:txBody>
                    <a:bodyPr/>
                    <a:lstStyle/>
                    <a:p>
                      <a:r>
                        <a:rPr lang="ru-RU" dirty="0" smtClean="0"/>
                        <a:t>Количество-норма</a:t>
                      </a:r>
                      <a:endParaRPr lang="ru-RU" dirty="0"/>
                    </a:p>
                  </a:txBody>
                  <a:tcPr marL="86360" marR="86360"/>
                </a:tc>
                <a:tc>
                  <a:txBody>
                    <a:bodyPr/>
                    <a:lstStyle/>
                    <a:p>
                      <a:r>
                        <a:rPr lang="ru-RU" dirty="0" smtClean="0"/>
                        <a:t>Цена за 1кг,тенге</a:t>
                      </a:r>
                      <a:endParaRPr lang="ru-RU" dirty="0"/>
                    </a:p>
                  </a:txBody>
                  <a:tcPr marL="86360" marR="86360"/>
                </a:tc>
                <a:tc>
                  <a:txBody>
                    <a:bodyPr/>
                    <a:lstStyle/>
                    <a:p>
                      <a:r>
                        <a:rPr lang="ru-RU" dirty="0" smtClean="0"/>
                        <a:t>Сумма, </a:t>
                      </a:r>
                      <a:r>
                        <a:rPr lang="ru-RU" dirty="0" err="1" smtClean="0"/>
                        <a:t>тнг</a:t>
                      </a:r>
                      <a:r>
                        <a:rPr lang="ru-RU" dirty="0" smtClean="0"/>
                        <a:t>.</a:t>
                      </a:r>
                      <a:endParaRPr lang="ru-RU" dirty="0"/>
                    </a:p>
                  </a:txBody>
                  <a:tcPr marL="86360" marR="86360"/>
                </a:tc>
              </a:tr>
              <a:tr h="370840">
                <a:tc>
                  <a:txBody>
                    <a:bodyPr/>
                    <a:lstStyle/>
                    <a:p>
                      <a:r>
                        <a:rPr lang="ru-RU" dirty="0" smtClean="0"/>
                        <a:t>Мясо свинины 3 категории</a:t>
                      </a:r>
                      <a:endParaRPr lang="ru-RU" dirty="0"/>
                    </a:p>
                  </a:txBody>
                  <a:tcPr marL="86360" marR="86360"/>
                </a:tc>
                <a:tc>
                  <a:txBody>
                    <a:bodyPr/>
                    <a:lstStyle/>
                    <a:p>
                      <a:r>
                        <a:rPr lang="ru-RU" dirty="0" smtClean="0"/>
                        <a:t>25,85кг</a:t>
                      </a:r>
                      <a:endParaRPr lang="ru-RU" dirty="0"/>
                    </a:p>
                  </a:txBody>
                  <a:tcPr marL="86360" marR="86360"/>
                </a:tc>
                <a:tc>
                  <a:txBody>
                    <a:bodyPr/>
                    <a:lstStyle/>
                    <a:p>
                      <a:r>
                        <a:rPr lang="ru-RU" dirty="0" smtClean="0"/>
                        <a:t>500</a:t>
                      </a:r>
                      <a:endParaRPr lang="ru-RU" dirty="0"/>
                    </a:p>
                  </a:txBody>
                  <a:tcPr marL="86360" marR="86360"/>
                </a:tc>
                <a:tc>
                  <a:txBody>
                    <a:bodyPr/>
                    <a:lstStyle/>
                    <a:p>
                      <a:r>
                        <a:rPr lang="ru-RU" dirty="0" smtClean="0"/>
                        <a:t>12925,0</a:t>
                      </a:r>
                      <a:endParaRPr lang="ru-RU" dirty="0"/>
                    </a:p>
                  </a:txBody>
                  <a:tcPr marL="86360" marR="86360"/>
                </a:tc>
              </a:tr>
              <a:tr h="370840">
                <a:tc>
                  <a:txBody>
                    <a:bodyPr/>
                    <a:lstStyle/>
                    <a:p>
                      <a:r>
                        <a:rPr lang="ru-RU" dirty="0" smtClean="0"/>
                        <a:t>Лук репчатый</a:t>
                      </a:r>
                      <a:endParaRPr lang="ru-RU" dirty="0"/>
                    </a:p>
                  </a:txBody>
                  <a:tcPr marL="86360" marR="86360"/>
                </a:tc>
                <a:tc>
                  <a:txBody>
                    <a:bodyPr/>
                    <a:lstStyle/>
                    <a:p>
                      <a:r>
                        <a:rPr lang="ru-RU" dirty="0" smtClean="0"/>
                        <a:t>1,8кг</a:t>
                      </a:r>
                      <a:endParaRPr lang="ru-RU" dirty="0"/>
                    </a:p>
                  </a:txBody>
                  <a:tcPr marL="86360" marR="86360"/>
                </a:tc>
                <a:tc>
                  <a:txBody>
                    <a:bodyPr/>
                    <a:lstStyle/>
                    <a:p>
                      <a:r>
                        <a:rPr lang="ru-RU" dirty="0" smtClean="0"/>
                        <a:t>100</a:t>
                      </a:r>
                      <a:endParaRPr lang="ru-RU" dirty="0"/>
                    </a:p>
                  </a:txBody>
                  <a:tcPr marL="86360" marR="86360"/>
                </a:tc>
                <a:tc>
                  <a:txBody>
                    <a:bodyPr/>
                    <a:lstStyle/>
                    <a:p>
                      <a:r>
                        <a:rPr lang="ru-RU" dirty="0" smtClean="0"/>
                        <a:t>180</a:t>
                      </a:r>
                      <a:endParaRPr lang="ru-RU" dirty="0"/>
                    </a:p>
                  </a:txBody>
                  <a:tcPr marL="86360" marR="86360"/>
                </a:tc>
              </a:tr>
              <a:tr h="370840">
                <a:tc>
                  <a:txBody>
                    <a:bodyPr/>
                    <a:lstStyle/>
                    <a:p>
                      <a:r>
                        <a:rPr lang="ru-RU" dirty="0" smtClean="0"/>
                        <a:t>специи</a:t>
                      </a:r>
                      <a:endParaRPr lang="ru-RU" dirty="0"/>
                    </a:p>
                  </a:txBody>
                  <a:tcPr marL="86360" marR="86360"/>
                </a:tc>
                <a:tc>
                  <a:txBody>
                    <a:bodyPr/>
                    <a:lstStyle/>
                    <a:p>
                      <a:r>
                        <a:rPr lang="ru-RU" dirty="0" smtClean="0"/>
                        <a:t>-</a:t>
                      </a:r>
                      <a:endParaRPr lang="ru-RU" dirty="0"/>
                    </a:p>
                  </a:txBody>
                  <a:tcPr marL="86360" marR="86360"/>
                </a:tc>
                <a:tc>
                  <a:txBody>
                    <a:bodyPr/>
                    <a:lstStyle/>
                    <a:p>
                      <a:r>
                        <a:rPr lang="ru-RU" dirty="0" smtClean="0"/>
                        <a:t>65</a:t>
                      </a:r>
                      <a:endParaRPr lang="ru-RU" dirty="0"/>
                    </a:p>
                  </a:txBody>
                  <a:tcPr marL="86360" marR="86360"/>
                </a:tc>
                <a:tc>
                  <a:txBody>
                    <a:bodyPr/>
                    <a:lstStyle/>
                    <a:p>
                      <a:r>
                        <a:rPr lang="ru-RU" dirty="0" smtClean="0"/>
                        <a:t>65</a:t>
                      </a:r>
                      <a:endParaRPr lang="ru-RU" dirty="0"/>
                    </a:p>
                  </a:txBody>
                  <a:tcPr marL="86360" marR="86360"/>
                </a:tc>
              </a:tr>
              <a:tr h="370840">
                <a:tc>
                  <a:txBody>
                    <a:bodyPr/>
                    <a:lstStyle/>
                    <a:p>
                      <a:r>
                        <a:rPr lang="ru-RU" dirty="0" smtClean="0"/>
                        <a:t>Итого стоимость набора</a:t>
                      </a:r>
                      <a:endParaRPr lang="ru-RU" dirty="0"/>
                    </a:p>
                  </a:txBody>
                  <a:tcPr marL="86360" marR="86360"/>
                </a:tc>
                <a:tc>
                  <a:txBody>
                    <a:bodyPr/>
                    <a:lstStyle/>
                    <a:p>
                      <a:endParaRPr lang="ru-RU" dirty="0"/>
                    </a:p>
                  </a:txBody>
                  <a:tcPr marL="86360" marR="86360"/>
                </a:tc>
                <a:tc>
                  <a:txBody>
                    <a:bodyPr/>
                    <a:lstStyle/>
                    <a:p>
                      <a:endParaRPr lang="ru-RU" dirty="0"/>
                    </a:p>
                  </a:txBody>
                  <a:tcPr marL="86360" marR="86360"/>
                </a:tc>
                <a:tc>
                  <a:txBody>
                    <a:bodyPr/>
                    <a:lstStyle/>
                    <a:p>
                      <a:r>
                        <a:rPr lang="ru-RU" dirty="0" smtClean="0"/>
                        <a:t>17823</a:t>
                      </a:r>
                      <a:endParaRPr lang="ru-RU" dirty="0"/>
                    </a:p>
                  </a:txBody>
                  <a:tcPr marL="86360" marR="86360"/>
                </a:tc>
              </a:tr>
              <a:tr h="370840">
                <a:tc>
                  <a:txBody>
                    <a:bodyPr/>
                    <a:lstStyle/>
                    <a:p>
                      <a:r>
                        <a:rPr lang="ru-RU" dirty="0" smtClean="0"/>
                        <a:t>Стоимость 1 порции(17823/100)</a:t>
                      </a:r>
                      <a:endParaRPr lang="ru-RU" dirty="0"/>
                    </a:p>
                  </a:txBody>
                  <a:tcPr marL="86360" marR="86360"/>
                </a:tc>
                <a:tc>
                  <a:txBody>
                    <a:bodyPr/>
                    <a:lstStyle/>
                    <a:p>
                      <a:endParaRPr lang="ru-RU"/>
                    </a:p>
                  </a:txBody>
                  <a:tcPr marL="86360" marR="86360"/>
                </a:tc>
                <a:tc>
                  <a:txBody>
                    <a:bodyPr/>
                    <a:lstStyle/>
                    <a:p>
                      <a:endParaRPr lang="ru-RU" dirty="0"/>
                    </a:p>
                  </a:txBody>
                  <a:tcPr marL="86360" marR="86360"/>
                </a:tc>
                <a:tc>
                  <a:txBody>
                    <a:bodyPr/>
                    <a:lstStyle/>
                    <a:p>
                      <a:r>
                        <a:rPr lang="ru-RU" dirty="0" smtClean="0"/>
                        <a:t>131,70</a:t>
                      </a:r>
                      <a:endParaRPr lang="ru-RU" dirty="0"/>
                    </a:p>
                  </a:txBody>
                  <a:tcPr marL="86360" marR="86360"/>
                </a:tc>
              </a:tr>
            </a:tbl>
          </a:graphicData>
        </a:graphic>
      </p:graphicFrame>
    </p:spTree>
  </p:cSld>
  <p:clrMapOvr>
    <a:masterClrMapping/>
  </p:clrMapOvr>
  <p:transition>
    <p:pull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214290"/>
            <a:ext cx="8229600" cy="60348"/>
          </a:xfrm>
        </p:spPr>
        <p:txBody>
          <a:bodyPr>
            <a:normAutofit fontScale="90000"/>
          </a:bodyPr>
          <a:lstStyle/>
          <a:p>
            <a:endParaRPr lang="ru-RU" dirty="0"/>
          </a:p>
        </p:txBody>
      </p:sp>
      <p:sp>
        <p:nvSpPr>
          <p:cNvPr id="3" name="Содержимое 2"/>
          <p:cNvSpPr>
            <a:spLocks noGrp="1"/>
          </p:cNvSpPr>
          <p:nvPr>
            <p:ph idx="1"/>
          </p:nvPr>
        </p:nvSpPr>
        <p:spPr>
          <a:xfrm>
            <a:off x="457200" y="642918"/>
            <a:ext cx="8229600" cy="5483245"/>
          </a:xfrm>
        </p:spPr>
        <p:txBody>
          <a:bodyPr>
            <a:normAutofit fontScale="55000" lnSpcReduction="20000"/>
          </a:bodyPr>
          <a:lstStyle/>
          <a:p>
            <a:pPr>
              <a:buNone/>
            </a:pP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В </a:t>
            </a:r>
            <a:r>
              <a:rPr lang="ru-RU" b="1" dirty="0">
                <a:latin typeface="Times New Roman" pitchFamily="18" charset="0"/>
                <a:cs typeface="Times New Roman" pitchFamily="18" charset="0"/>
              </a:rPr>
              <a:t>бухгалтерском учете операции по формированию про­дажной цены на продукцию общественного питания можно </a:t>
            </a:r>
            <a:r>
              <a:rPr lang="ru-RU" b="1" dirty="0" smtClean="0">
                <a:latin typeface="Times New Roman" pitchFamily="18" charset="0"/>
                <a:cs typeface="Times New Roman" pitchFamily="18" charset="0"/>
              </a:rPr>
              <a:t>подразделить </a:t>
            </a:r>
            <a:r>
              <a:rPr lang="ru-RU" b="1" dirty="0">
                <a:latin typeface="Times New Roman" pitchFamily="18" charset="0"/>
                <a:cs typeface="Times New Roman" pitchFamily="18" charset="0"/>
              </a:rPr>
              <a:t>на калькуляционные (материальные) и дополнительные (</a:t>
            </a:r>
            <a:r>
              <a:rPr lang="ru-RU" b="1" dirty="0" smtClean="0">
                <a:latin typeface="Times New Roman" pitchFamily="18" charset="0"/>
                <a:cs typeface="Times New Roman" pitchFamily="18" charset="0"/>
              </a:rPr>
              <a:t>операции </a:t>
            </a:r>
            <a:r>
              <a:rPr lang="ru-RU" b="1" dirty="0">
                <a:latin typeface="Times New Roman" pitchFamily="18" charset="0"/>
                <a:cs typeface="Times New Roman" pitchFamily="18" charset="0"/>
              </a:rPr>
              <a:t>по формированию продажной цены, аналогичные операциям в розничной торговле).</a:t>
            </a:r>
          </a:p>
          <a:p>
            <a:pPr>
              <a:buNone/>
            </a:pPr>
            <a:r>
              <a:rPr lang="ru-RU" dirty="0" smtClean="0">
                <a:latin typeface="Times New Roman" pitchFamily="18" charset="0"/>
                <a:cs typeface="Times New Roman" pitchFamily="18" charset="0"/>
              </a:rPr>
              <a:t>		Учет </a:t>
            </a:r>
            <a:r>
              <a:rPr lang="ru-RU" dirty="0">
                <a:latin typeface="Times New Roman" pitchFamily="18" charset="0"/>
                <a:cs typeface="Times New Roman" pitchFamily="18" charset="0"/>
              </a:rPr>
              <a:t>затрат на производство изделий кухни ведется на активном счете </a:t>
            </a:r>
            <a:r>
              <a:rPr lang="ru-RU" dirty="0" smtClean="0">
                <a:latin typeface="Times New Roman" pitchFamily="18" charset="0"/>
                <a:cs typeface="Times New Roman" pitchFamily="18" charset="0"/>
              </a:rPr>
              <a:t>8110 </a:t>
            </a:r>
            <a:r>
              <a:rPr lang="ru-RU" dirty="0">
                <a:latin typeface="Times New Roman" pitchFamily="18" charset="0"/>
                <a:cs typeface="Times New Roman" pitchFamily="18" charset="0"/>
              </a:rPr>
              <a:t>«Основное производство». Этот счет на предприятиях </a:t>
            </a:r>
            <a:r>
              <a:rPr lang="ru-RU" dirty="0" smtClean="0">
                <a:latin typeface="Times New Roman" pitchFamily="18" charset="0"/>
                <a:cs typeface="Times New Roman" pitchFamily="18" charset="0"/>
              </a:rPr>
              <a:t>общественного </a:t>
            </a:r>
            <a:r>
              <a:rPr lang="ru-RU" dirty="0">
                <a:latin typeface="Times New Roman" pitchFamily="18" charset="0"/>
                <a:cs typeface="Times New Roman" pitchFamily="18" charset="0"/>
              </a:rPr>
              <a:t>питания из калькуляционного превращается в </a:t>
            </a:r>
            <a:r>
              <a:rPr lang="ru-RU" dirty="0" smtClean="0">
                <a:latin typeface="Times New Roman" pitchFamily="18" charset="0"/>
                <a:cs typeface="Times New Roman" pitchFamily="18" charset="0"/>
              </a:rPr>
              <a:t>материальный</a:t>
            </a:r>
            <a:r>
              <a:rPr lang="ru-RU" dirty="0">
                <a:latin typeface="Times New Roman" pitchFamily="18" charset="0"/>
                <a:cs typeface="Times New Roman" pitchFamily="18" charset="0"/>
              </a:rPr>
              <a:t>. На этом счете учитывают только продукты и сырье, </a:t>
            </a:r>
            <a:r>
              <a:rPr lang="ru-RU" dirty="0" smtClean="0">
                <a:latin typeface="Times New Roman" pitchFamily="18" charset="0"/>
                <a:cs typeface="Times New Roman" pitchFamily="18" charset="0"/>
              </a:rPr>
              <a:t>отпущенные </a:t>
            </a:r>
            <a:r>
              <a:rPr lang="ru-RU" dirty="0">
                <a:latin typeface="Times New Roman" pitchFamily="18" charset="0"/>
                <a:cs typeface="Times New Roman" pitchFamily="18" charset="0"/>
              </a:rPr>
              <a:t>в производство. Все остальные затраты, такие как заработная плата работников, отчисления от оплаты труда, расходы по </a:t>
            </a:r>
            <a:r>
              <a:rPr lang="ru-RU" dirty="0" smtClean="0">
                <a:latin typeface="Times New Roman" pitchFamily="18" charset="0"/>
                <a:cs typeface="Times New Roman" pitchFamily="18" charset="0"/>
              </a:rPr>
              <a:t>содержанию</a:t>
            </a:r>
            <a:r>
              <a:rPr lang="ru-RU" dirty="0">
                <a:latin typeface="Times New Roman" pitchFamily="18" charset="0"/>
                <a:cs typeface="Times New Roman" pitchFamily="18" charset="0"/>
              </a:rPr>
              <a:t>, амортизация основных средств и др., учитывают как расходы по реализации или общие и административные расходы и должны </a:t>
            </a:r>
            <a:r>
              <a:rPr lang="ru-RU" dirty="0" smtClean="0">
                <a:latin typeface="Times New Roman" pitchFamily="18" charset="0"/>
                <a:cs typeface="Times New Roman" pitchFamily="18" charset="0"/>
              </a:rPr>
              <a:t>покрываться </a:t>
            </a:r>
            <a:r>
              <a:rPr lang="ru-RU" dirty="0">
                <a:latin typeface="Times New Roman" pitchFamily="18" charset="0"/>
                <a:cs typeface="Times New Roman" pitchFamily="18" charset="0"/>
              </a:rPr>
              <a:t>за счет торговых наценок.</a:t>
            </a:r>
          </a:p>
          <a:p>
            <a:pPr>
              <a:buNone/>
            </a:pP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По </a:t>
            </a:r>
            <a:r>
              <a:rPr lang="ru-RU" b="1" dirty="0">
                <a:latin typeface="Times New Roman" pitchFamily="18" charset="0"/>
                <a:cs typeface="Times New Roman" pitchFamily="18" charset="0"/>
              </a:rPr>
              <a:t>дебету счета </a:t>
            </a:r>
            <a:r>
              <a:rPr lang="ru-RU" b="1" dirty="0" smtClean="0">
                <a:latin typeface="Times New Roman" pitchFamily="18" charset="0"/>
                <a:cs typeface="Times New Roman" pitchFamily="18" charset="0"/>
              </a:rPr>
              <a:t>8110 </a:t>
            </a:r>
            <a:r>
              <a:rPr lang="ru-RU" dirty="0">
                <a:latin typeface="Times New Roman" pitchFamily="18" charset="0"/>
                <a:cs typeface="Times New Roman" pitchFamily="18" charset="0"/>
              </a:rPr>
              <a:t>«Основное производство» отражают: </a:t>
            </a:r>
            <a:endParaRPr lang="ru-RU" dirty="0" smtClean="0">
              <a:latin typeface="Times New Roman" pitchFamily="18" charset="0"/>
              <a:cs typeface="Times New Roman" pitchFamily="18" charset="0"/>
            </a:endParaRP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-стоимость </a:t>
            </a:r>
            <a:r>
              <a:rPr lang="ru-RU" dirty="0">
                <a:latin typeface="Times New Roman" pitchFamily="18" charset="0"/>
                <a:cs typeface="Times New Roman" pitchFamily="18" charset="0"/>
              </a:rPr>
              <a:t>сырья, поступившего на кухню</a:t>
            </a:r>
            <a:r>
              <a:rPr lang="ru-RU" dirty="0" smtClean="0">
                <a:latin typeface="Times New Roman" pitchFamily="18" charset="0"/>
                <a:cs typeface="Times New Roman" pitchFamily="18" charset="0"/>
              </a:rPr>
              <a:t>,</a:t>
            </a: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возврат продукции из буфетов и мелкой розницы, </a:t>
            </a:r>
            <a:endParaRPr lang="ru-RU" dirty="0" smtClean="0">
              <a:latin typeface="Times New Roman" pitchFamily="18" charset="0"/>
              <a:cs typeface="Times New Roman" pitchFamily="18" charset="0"/>
            </a:endParaRPr>
          </a:p>
          <a:p>
            <a:pPr>
              <a:buNone/>
            </a:pP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-суммы </a:t>
            </a:r>
            <a:r>
              <a:rPr lang="ru-RU" dirty="0">
                <a:latin typeface="Times New Roman" pitchFamily="18" charset="0"/>
                <a:cs typeface="Times New Roman" pitchFamily="18" charset="0"/>
              </a:rPr>
              <a:t>выявленных излишков; </a:t>
            </a:r>
            <a:endParaRPr lang="ru-RU" dirty="0" smtClean="0">
              <a:latin typeface="Times New Roman" pitchFamily="18" charset="0"/>
              <a:cs typeface="Times New Roman" pitchFamily="18" charset="0"/>
            </a:endParaRPr>
          </a:p>
          <a:p>
            <a:pPr>
              <a:buNone/>
            </a:pPr>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По </a:t>
            </a:r>
            <a:r>
              <a:rPr lang="ru-RU" b="1" dirty="0">
                <a:latin typeface="Times New Roman" pitchFamily="18" charset="0"/>
                <a:cs typeface="Times New Roman" pitchFamily="18" charset="0"/>
              </a:rPr>
              <a:t>кредиту </a:t>
            </a:r>
            <a:r>
              <a:rPr lang="ru-RU" dirty="0">
                <a:latin typeface="Times New Roman" pitchFamily="18" charset="0"/>
                <a:cs typeface="Times New Roman" pitchFamily="18" charset="0"/>
              </a:rPr>
              <a:t>- стоимость сырья, израсходованного на приготовление реализованных и </a:t>
            </a:r>
            <a:r>
              <a:rPr lang="ru-RU" dirty="0" smtClean="0">
                <a:latin typeface="Times New Roman" pitchFamily="18" charset="0"/>
                <a:cs typeface="Times New Roman" pitchFamily="18" charset="0"/>
              </a:rPr>
              <a:t>отпущенных </a:t>
            </a:r>
            <a:r>
              <a:rPr lang="ru-RU" dirty="0">
                <a:latin typeface="Times New Roman" pitchFamily="18" charset="0"/>
                <a:cs typeface="Times New Roman" pitchFamily="18" charset="0"/>
              </a:rPr>
              <a:t>изделий, возврат продуктов в кладовую. </a:t>
            </a:r>
            <a:r>
              <a:rPr lang="ru-RU" dirty="0" smtClean="0">
                <a:latin typeface="Times New Roman" pitchFamily="18" charset="0"/>
                <a:cs typeface="Times New Roman" pitchFamily="18" charset="0"/>
              </a:rPr>
              <a:t>	</a:t>
            </a:r>
            <a:r>
              <a:rPr lang="ru-RU" b="1" dirty="0" smtClean="0">
                <a:latin typeface="Times New Roman" pitchFamily="18" charset="0"/>
                <a:cs typeface="Times New Roman" pitchFamily="18" charset="0"/>
              </a:rPr>
              <a:t>Дебетовое </a:t>
            </a:r>
            <a:r>
              <a:rPr lang="ru-RU" b="1" dirty="0">
                <a:latin typeface="Times New Roman" pitchFamily="18" charset="0"/>
                <a:cs typeface="Times New Roman" pitchFamily="18" charset="0"/>
              </a:rPr>
              <a:t>сальдо счета </a:t>
            </a:r>
            <a:r>
              <a:rPr lang="ru-RU" b="1" dirty="0" smtClean="0">
                <a:latin typeface="Times New Roman" pitchFamily="18" charset="0"/>
                <a:cs typeface="Times New Roman" pitchFamily="18" charset="0"/>
              </a:rPr>
              <a:t> 8110«Основное </a:t>
            </a:r>
            <a:r>
              <a:rPr lang="ru-RU" b="1" dirty="0">
                <a:latin typeface="Times New Roman" pitchFamily="18" charset="0"/>
                <a:cs typeface="Times New Roman" pitchFamily="18" charset="0"/>
              </a:rPr>
              <a:t>производство» показывает стоимость </a:t>
            </a:r>
            <a:r>
              <a:rPr lang="ru-RU" b="1" dirty="0" err="1">
                <a:latin typeface="Times New Roman" pitchFamily="18" charset="0"/>
                <a:cs typeface="Times New Roman" pitchFamily="18" charset="0"/>
              </a:rPr>
              <a:t>непереработанного</a:t>
            </a:r>
            <a:r>
              <a:rPr lang="ru-RU" b="1" dirty="0">
                <a:latin typeface="Times New Roman" pitchFamily="18" charset="0"/>
                <a:cs typeface="Times New Roman" pitchFamily="18" charset="0"/>
              </a:rPr>
              <a:t> сырья, полуфабрикатов и готовых изделий, находящихся на кухне.</a:t>
            </a:r>
          </a:p>
          <a:p>
            <a:endParaRPr lang="ru-RU"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1488176"/>
          </a:xfrm>
        </p:spPr>
        <p:txBody>
          <a:bodyPr>
            <a:noAutofit/>
          </a:bodyPr>
          <a:lstStyle/>
          <a:p>
            <a:pPr algn="ctr"/>
            <a:endParaRPr lang="ru-RU" sz="32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nvPr>
        </p:nvGraphicFramePr>
        <p:xfrm>
          <a:off x="457200" y="1785925"/>
          <a:ext cx="8229600" cy="4572039"/>
        </p:xfrm>
        <a:graphic>
          <a:graphicData uri="http://schemas.openxmlformats.org/drawingml/2006/table">
            <a:tbl>
              <a:tblPr firstRow="1" bandRow="1">
                <a:tableStyleId>{5C22544A-7EE6-4342-B048-85BDC9FD1C3A}</a:tableStyleId>
              </a:tblPr>
              <a:tblGrid>
                <a:gridCol w="2057400"/>
                <a:gridCol w="2057400"/>
                <a:gridCol w="2057400"/>
                <a:gridCol w="2057400"/>
              </a:tblGrid>
              <a:tr h="423559">
                <a:tc>
                  <a:txBody>
                    <a:bodyPr/>
                    <a:lstStyle/>
                    <a:p>
                      <a:pPr marL="277495">
                        <a:lnSpc>
                          <a:spcPct val="150000"/>
                        </a:lnSpc>
                        <a:spcAft>
                          <a:spcPts val="0"/>
                        </a:spcAft>
                      </a:pPr>
                      <a:r>
                        <a:rPr lang="ru-RU" sz="1200" b="1" spc="-55" dirty="0">
                          <a:solidFill>
                            <a:srgbClr val="000000"/>
                          </a:solidFill>
                          <a:latin typeface="Times New Roman"/>
                          <a:ea typeface="Times New Roman"/>
                        </a:rPr>
                        <a:t>Содержание операций</a:t>
                      </a:r>
                      <a:endParaRPr lang="ru-RU" sz="1200" dirty="0">
                        <a:latin typeface="Arial"/>
                        <a:ea typeface="Times New Roman"/>
                      </a:endParaRPr>
                    </a:p>
                  </a:txBody>
                  <a:tcPr marL="25400" marR="25400" marT="0" marB="0"/>
                </a:tc>
                <a:tc gridSpan="2">
                  <a:txBody>
                    <a:bodyPr/>
                    <a:lstStyle/>
                    <a:p>
                      <a:pPr marL="323215">
                        <a:lnSpc>
                          <a:spcPct val="150000"/>
                        </a:lnSpc>
                        <a:spcAft>
                          <a:spcPts val="0"/>
                        </a:spcAft>
                      </a:pPr>
                      <a:r>
                        <a:rPr lang="ru-RU" sz="1200" b="1" spc="-55" dirty="0">
                          <a:solidFill>
                            <a:srgbClr val="000000"/>
                          </a:solidFill>
                          <a:latin typeface="Times New Roman"/>
                          <a:ea typeface="Times New Roman"/>
                        </a:rPr>
                        <a:t>Корреспонденции счетов</a:t>
                      </a:r>
                      <a:endParaRPr lang="ru-RU" sz="1200" dirty="0">
                        <a:latin typeface="Arial"/>
                        <a:ea typeface="Times New Roman"/>
                      </a:endParaRPr>
                    </a:p>
                  </a:txBody>
                  <a:tcPr marL="25400" marR="25400" marT="0" marB="0"/>
                </a:tc>
                <a:tc hMerge="1">
                  <a:txBody>
                    <a:bodyPr/>
                    <a:lstStyle/>
                    <a:p>
                      <a:endParaRPr lang="ru-RU"/>
                    </a:p>
                  </a:txBody>
                  <a:tcPr/>
                </a:tc>
                <a:tc>
                  <a:txBody>
                    <a:bodyPr/>
                    <a:lstStyle/>
                    <a:p>
                      <a:pPr marL="8890" marR="8890" indent="-24130">
                        <a:lnSpc>
                          <a:spcPts val="890"/>
                        </a:lnSpc>
                        <a:spcAft>
                          <a:spcPts val="0"/>
                        </a:spcAft>
                      </a:pPr>
                      <a:r>
                        <a:rPr lang="ru-RU" sz="1200" b="1" spc="-40">
                          <a:solidFill>
                            <a:srgbClr val="5A5A5A"/>
                          </a:solidFill>
                          <a:latin typeface="Times New Roman"/>
                          <a:ea typeface="Times New Roman"/>
                        </a:rPr>
                        <a:t>Сумма, </a:t>
                      </a:r>
                      <a:r>
                        <a:rPr lang="ru-RU" sz="1200" b="1" spc="-30">
                          <a:solidFill>
                            <a:srgbClr val="5A5A5A"/>
                          </a:solidFill>
                          <a:latin typeface="Times New Roman"/>
                          <a:ea typeface="Times New Roman"/>
                        </a:rPr>
                        <a:t>тенге</a:t>
                      </a:r>
                      <a:endParaRPr lang="ru-RU" sz="1200">
                        <a:latin typeface="Arial"/>
                        <a:ea typeface="Times New Roman"/>
                      </a:endParaRPr>
                    </a:p>
                  </a:txBody>
                  <a:tcPr marL="25400" marR="25400" marT="0" marB="0"/>
                </a:tc>
              </a:tr>
              <a:tr h="423559">
                <a:tc>
                  <a:txBody>
                    <a:bodyPr/>
                    <a:lstStyle/>
                    <a:p>
                      <a:pPr>
                        <a:lnSpc>
                          <a:spcPct val="150000"/>
                        </a:lnSpc>
                        <a:spcAft>
                          <a:spcPts val="0"/>
                        </a:spcAft>
                      </a:pPr>
                      <a:endParaRPr lang="ru-RU" sz="1200">
                        <a:latin typeface="Arial"/>
                        <a:ea typeface="Times New Roman"/>
                      </a:endParaRPr>
                    </a:p>
                  </a:txBody>
                  <a:tcPr marL="25400" marR="25400" marT="0" marB="0"/>
                </a:tc>
                <a:tc>
                  <a:txBody>
                    <a:bodyPr/>
                    <a:lstStyle/>
                    <a:p>
                      <a:pPr marL="277495">
                        <a:lnSpc>
                          <a:spcPct val="150000"/>
                        </a:lnSpc>
                        <a:spcAft>
                          <a:spcPts val="0"/>
                        </a:spcAft>
                      </a:pPr>
                      <a:r>
                        <a:rPr lang="ru-RU" sz="1200" b="1" spc="-50">
                          <a:solidFill>
                            <a:srgbClr val="000000"/>
                          </a:solidFill>
                          <a:latin typeface="Times New Roman"/>
                          <a:ea typeface="Times New Roman"/>
                        </a:rPr>
                        <a:t>дебет</a:t>
                      </a:r>
                      <a:endParaRPr lang="ru-RU" sz="1200">
                        <a:latin typeface="Arial"/>
                        <a:ea typeface="Times New Roman"/>
                      </a:endParaRPr>
                    </a:p>
                  </a:txBody>
                  <a:tcPr marL="25400" marR="25400" marT="0" marB="0"/>
                </a:tc>
                <a:tc>
                  <a:txBody>
                    <a:bodyPr/>
                    <a:lstStyle/>
                    <a:p>
                      <a:pPr marL="252730">
                        <a:lnSpc>
                          <a:spcPct val="150000"/>
                        </a:lnSpc>
                        <a:spcAft>
                          <a:spcPts val="0"/>
                        </a:spcAft>
                      </a:pPr>
                      <a:r>
                        <a:rPr lang="ru-RU" sz="1200" b="1" spc="-5" dirty="0">
                          <a:solidFill>
                            <a:srgbClr val="000000"/>
                          </a:solidFill>
                          <a:latin typeface="Times New Roman"/>
                          <a:ea typeface="Times New Roman"/>
                        </a:rPr>
                        <a:t>кредит</a:t>
                      </a:r>
                      <a:endParaRPr lang="ru-RU" sz="1200" dirty="0">
                        <a:latin typeface="Arial"/>
                        <a:ea typeface="Times New Roman"/>
                      </a:endParaRPr>
                    </a:p>
                  </a:txBody>
                  <a:tcPr marL="25400" marR="25400" marT="0" marB="0"/>
                </a:tc>
                <a:tc>
                  <a:txBody>
                    <a:bodyPr/>
                    <a:lstStyle/>
                    <a:p>
                      <a:pPr marL="252730">
                        <a:lnSpc>
                          <a:spcPct val="150000"/>
                        </a:lnSpc>
                        <a:spcAft>
                          <a:spcPts val="0"/>
                        </a:spcAft>
                      </a:pPr>
                      <a:endParaRPr lang="ru-RU" sz="1200" dirty="0">
                        <a:latin typeface="Arial"/>
                        <a:ea typeface="Times New Roman"/>
                      </a:endParaRPr>
                    </a:p>
                  </a:txBody>
                  <a:tcPr marL="25400" marR="25400" marT="0" marB="0"/>
                </a:tc>
              </a:tr>
              <a:tr h="475706">
                <a:tc>
                  <a:txBody>
                    <a:bodyPr/>
                    <a:lstStyle/>
                    <a:p>
                      <a:pPr marL="30480" marR="8890" indent="24130">
                        <a:lnSpc>
                          <a:spcPts val="790"/>
                        </a:lnSpc>
                        <a:spcAft>
                          <a:spcPts val="0"/>
                        </a:spcAft>
                      </a:pPr>
                      <a:r>
                        <a:rPr lang="ru-RU" sz="1200" spc="-5" dirty="0">
                          <a:solidFill>
                            <a:srgbClr val="000000"/>
                          </a:solidFill>
                          <a:latin typeface="Times New Roman"/>
                          <a:ea typeface="Times New Roman"/>
                        </a:rPr>
                        <a:t>1. На основании счетов-фактур поступили </a:t>
                      </a:r>
                      <a:r>
                        <a:rPr lang="ru-RU" sz="1200" b="1" spc="-5" dirty="0">
                          <a:solidFill>
                            <a:srgbClr val="000000"/>
                          </a:solidFill>
                          <a:latin typeface="Times New Roman"/>
                          <a:ea typeface="Times New Roman"/>
                        </a:rPr>
                        <a:t>от </a:t>
                      </a:r>
                      <a:r>
                        <a:rPr lang="ru-RU" sz="1200" spc="-5" dirty="0">
                          <a:solidFill>
                            <a:srgbClr val="000000"/>
                          </a:solidFill>
                          <a:latin typeface="Times New Roman"/>
                          <a:ea typeface="Times New Roman"/>
                        </a:rPr>
                        <a:t>поставщика и </a:t>
                      </a:r>
                      <a:r>
                        <a:rPr lang="ru-RU" sz="1200" spc="-5" dirty="0" smtClean="0">
                          <a:solidFill>
                            <a:srgbClr val="000000"/>
                          </a:solidFill>
                          <a:latin typeface="Times New Roman"/>
                          <a:ea typeface="Times New Roman"/>
                        </a:rPr>
                        <a:t>оприхо</a:t>
                      </a:r>
                      <a:r>
                        <a:rPr lang="ru-RU" sz="1200" dirty="0" smtClean="0">
                          <a:solidFill>
                            <a:srgbClr val="000000"/>
                          </a:solidFill>
                          <a:latin typeface="Times New Roman"/>
                          <a:ea typeface="Times New Roman"/>
                        </a:rPr>
                        <a:t>дованы </a:t>
                      </a:r>
                      <a:r>
                        <a:rPr lang="ru-RU" sz="1200" dirty="0">
                          <a:solidFill>
                            <a:srgbClr val="000000"/>
                          </a:solidFill>
                          <a:latin typeface="Times New Roman"/>
                          <a:ea typeface="Times New Roman"/>
                        </a:rPr>
                        <a:t>в кладовую продукты</a:t>
                      </a:r>
                      <a:endParaRPr lang="ru-RU" sz="1200" dirty="0">
                        <a:latin typeface="Arial"/>
                        <a:ea typeface="Times New Roman"/>
                      </a:endParaRPr>
                    </a:p>
                  </a:txBody>
                  <a:tcPr marL="25400" marR="25400" marT="0" marB="0"/>
                </a:tc>
                <a:tc>
                  <a:txBody>
                    <a:bodyPr/>
                    <a:lstStyle/>
                    <a:p>
                      <a:endParaRPr lang="ru-RU" dirty="0"/>
                    </a:p>
                  </a:txBody>
                  <a:tcPr marL="25400" marR="25400" marT="0" marB="0"/>
                </a:tc>
                <a:tc>
                  <a:txBody>
                    <a:bodyPr/>
                    <a:lstStyle/>
                    <a:p>
                      <a:endParaRPr lang="ru-RU" dirty="0"/>
                    </a:p>
                  </a:txBody>
                  <a:tcPr marL="25400" marR="25400" marT="0" marB="0"/>
                </a:tc>
                <a:tc>
                  <a:txBody>
                    <a:bodyPr/>
                    <a:lstStyle/>
                    <a:p>
                      <a:pPr marL="36830">
                        <a:lnSpc>
                          <a:spcPct val="150000"/>
                        </a:lnSpc>
                        <a:spcAft>
                          <a:spcPts val="0"/>
                        </a:spcAft>
                      </a:pPr>
                      <a:r>
                        <a:rPr lang="ru-RU" sz="1200" spc="-45" dirty="0">
                          <a:solidFill>
                            <a:srgbClr val="000000"/>
                          </a:solidFill>
                          <a:latin typeface="Times New Roman"/>
                          <a:ea typeface="Times New Roman"/>
                        </a:rPr>
                        <a:t>314111</a:t>
                      </a:r>
                      <a:endParaRPr lang="ru-RU" sz="1200" dirty="0">
                        <a:latin typeface="Arial"/>
                        <a:ea typeface="Times New Roman"/>
                      </a:endParaRPr>
                    </a:p>
                  </a:txBody>
                  <a:tcPr marL="25400" marR="25400" marT="0" marB="0"/>
                </a:tc>
              </a:tr>
              <a:tr h="423559">
                <a:tc>
                  <a:txBody>
                    <a:bodyPr/>
                    <a:lstStyle/>
                    <a:p>
                      <a:pPr marL="30480" marR="88265" indent="8890">
                        <a:lnSpc>
                          <a:spcPts val="815"/>
                        </a:lnSpc>
                        <a:spcAft>
                          <a:spcPts val="0"/>
                        </a:spcAft>
                      </a:pPr>
                      <a:r>
                        <a:rPr lang="ru-RU" sz="1200" spc="-5" dirty="0">
                          <a:solidFill>
                            <a:srgbClr val="000000"/>
                          </a:solidFill>
                          <a:latin typeface="Times New Roman"/>
                          <a:ea typeface="Times New Roman"/>
                        </a:rPr>
                        <a:t>2. Принят к зачету НДС, отражен­</a:t>
                      </a:r>
                      <a:r>
                        <a:rPr lang="ru-RU" sz="1200" spc="5" dirty="0">
                          <a:solidFill>
                            <a:srgbClr val="000000"/>
                          </a:solidFill>
                          <a:latin typeface="Times New Roman"/>
                          <a:ea typeface="Times New Roman"/>
                        </a:rPr>
                        <a:t>ный а счете-фактуре (</a:t>
                      </a:r>
                      <a:r>
                        <a:rPr lang="ru-RU" sz="1200" spc="5" dirty="0" smtClean="0">
                          <a:solidFill>
                            <a:srgbClr val="000000"/>
                          </a:solidFill>
                          <a:latin typeface="Times New Roman"/>
                          <a:ea typeface="Times New Roman"/>
                        </a:rPr>
                        <a:t>12%)</a:t>
                      </a:r>
                      <a:endParaRPr lang="ru-RU" sz="1200" dirty="0">
                        <a:latin typeface="Arial"/>
                        <a:ea typeface="Times New Roman"/>
                      </a:endParaRPr>
                    </a:p>
                  </a:txBody>
                  <a:tcPr marL="25400" marR="25400" marT="0" marB="0"/>
                </a:tc>
                <a:tc>
                  <a:txBody>
                    <a:bodyPr/>
                    <a:lstStyle/>
                    <a:p>
                      <a:endParaRPr lang="ru-RU" dirty="0"/>
                    </a:p>
                  </a:txBody>
                  <a:tcPr marL="25400" marR="25400" marT="0" marB="0"/>
                </a:tc>
                <a:tc>
                  <a:txBody>
                    <a:bodyPr/>
                    <a:lstStyle/>
                    <a:p>
                      <a:endParaRPr lang="ru-RU" dirty="0"/>
                    </a:p>
                  </a:txBody>
                  <a:tcPr marL="25400" marR="25400" marT="0" marB="0"/>
                </a:tc>
                <a:tc>
                  <a:txBody>
                    <a:bodyPr/>
                    <a:lstStyle/>
                    <a:p>
                      <a:pPr marL="52070">
                        <a:lnSpc>
                          <a:spcPct val="150000"/>
                        </a:lnSpc>
                        <a:spcAft>
                          <a:spcPts val="0"/>
                        </a:spcAft>
                      </a:pPr>
                      <a:endParaRPr lang="ru-RU" sz="1200" dirty="0">
                        <a:latin typeface="Arial"/>
                        <a:ea typeface="Times New Roman"/>
                      </a:endParaRPr>
                    </a:p>
                  </a:txBody>
                  <a:tcPr marL="25400" marR="25400" marT="0" marB="0"/>
                </a:tc>
              </a:tr>
              <a:tr h="423559">
                <a:tc>
                  <a:txBody>
                    <a:bodyPr/>
                    <a:lstStyle/>
                    <a:p>
                      <a:pPr marL="24130" marR="91440" indent="3175">
                        <a:lnSpc>
                          <a:spcPts val="770"/>
                        </a:lnSpc>
                        <a:spcAft>
                          <a:spcPts val="0"/>
                        </a:spcAft>
                      </a:pPr>
                      <a:r>
                        <a:rPr lang="ru-RU" sz="1200" spc="-5" dirty="0">
                          <a:solidFill>
                            <a:srgbClr val="000000"/>
                          </a:solidFill>
                          <a:latin typeface="Times New Roman"/>
                          <a:ea typeface="Times New Roman"/>
                        </a:rPr>
                        <a:t>3. Оплачен счет-фактура за </a:t>
                      </a:r>
                      <a:r>
                        <a:rPr lang="ru-RU" sz="1200" spc="-5" dirty="0" smtClean="0">
                          <a:solidFill>
                            <a:srgbClr val="000000"/>
                          </a:solidFill>
                          <a:latin typeface="Times New Roman"/>
                          <a:ea typeface="Times New Roman"/>
                        </a:rPr>
                        <a:t>поступившие </a:t>
                      </a:r>
                      <a:r>
                        <a:rPr lang="ru-RU" sz="1200" spc="-5" dirty="0">
                          <a:solidFill>
                            <a:srgbClr val="000000"/>
                          </a:solidFill>
                          <a:latin typeface="Times New Roman"/>
                          <a:ea typeface="Times New Roman"/>
                        </a:rPr>
                        <a:t>товары</a:t>
                      </a:r>
                      <a:endParaRPr lang="ru-RU" sz="1200" dirty="0">
                        <a:latin typeface="Arial"/>
                        <a:ea typeface="Times New Roman"/>
                      </a:endParaRPr>
                    </a:p>
                  </a:txBody>
                  <a:tcPr marL="25400" marR="25400" marT="0" marB="0"/>
                </a:tc>
                <a:tc>
                  <a:txBody>
                    <a:bodyPr/>
                    <a:lstStyle/>
                    <a:p>
                      <a:endParaRPr lang="ru-RU"/>
                    </a:p>
                  </a:txBody>
                  <a:tcPr marL="25400" marR="25400" marT="0" marB="0"/>
                </a:tc>
                <a:tc>
                  <a:txBody>
                    <a:bodyPr/>
                    <a:lstStyle/>
                    <a:p>
                      <a:endParaRPr lang="ru-RU"/>
                    </a:p>
                  </a:txBody>
                  <a:tcPr marL="25400" marR="25400" marT="0" marB="0"/>
                </a:tc>
                <a:tc>
                  <a:txBody>
                    <a:bodyPr/>
                    <a:lstStyle/>
                    <a:p>
                      <a:pPr marL="24130">
                        <a:lnSpc>
                          <a:spcPct val="150000"/>
                        </a:lnSpc>
                        <a:spcAft>
                          <a:spcPts val="0"/>
                        </a:spcAft>
                      </a:pPr>
                      <a:endParaRPr lang="ru-RU" sz="1200" dirty="0">
                        <a:latin typeface="Arial"/>
                        <a:ea typeface="Times New Roman"/>
                      </a:endParaRPr>
                    </a:p>
                  </a:txBody>
                  <a:tcPr marL="25400" marR="25400" marT="0" marB="0"/>
                </a:tc>
              </a:tr>
              <a:tr h="464173">
                <a:tc>
                  <a:txBody>
                    <a:bodyPr/>
                    <a:lstStyle/>
                    <a:p>
                      <a:pPr marL="21590" marR="33655">
                        <a:lnSpc>
                          <a:spcPts val="770"/>
                        </a:lnSpc>
                        <a:spcAft>
                          <a:spcPts val="0"/>
                        </a:spcAft>
                      </a:pPr>
                      <a:r>
                        <a:rPr lang="ru-RU" sz="1200" b="1" spc="-15" dirty="0">
                          <a:solidFill>
                            <a:srgbClr val="000000"/>
                          </a:solidFill>
                          <a:latin typeface="Times New Roman"/>
                          <a:ea typeface="Times New Roman"/>
                        </a:rPr>
                        <a:t>4. </a:t>
                      </a:r>
                      <a:r>
                        <a:rPr lang="ru-RU" sz="1200" spc="-15" dirty="0">
                          <a:solidFill>
                            <a:srgbClr val="000000"/>
                          </a:solidFill>
                          <a:latin typeface="Times New Roman"/>
                          <a:ea typeface="Times New Roman"/>
                        </a:rPr>
                        <a:t>НДС, </a:t>
                      </a:r>
                      <a:r>
                        <a:rPr lang="ru-RU" sz="1200" b="0" spc="-15" dirty="0">
                          <a:solidFill>
                            <a:srgbClr val="000000"/>
                          </a:solidFill>
                          <a:latin typeface="Times New Roman"/>
                          <a:ea typeface="Times New Roman"/>
                        </a:rPr>
                        <a:t>отраженный в счете-фактуре по поступившим товарам и </a:t>
                      </a:r>
                      <a:r>
                        <a:rPr lang="ru-RU" sz="1200" b="0" dirty="0">
                          <a:solidFill>
                            <a:srgbClr val="000000"/>
                          </a:solidFill>
                          <a:latin typeface="Times New Roman"/>
                          <a:ea typeface="Times New Roman"/>
                        </a:rPr>
                        <a:t>продуктам, отнесен </a:t>
                      </a:r>
                      <a:r>
                        <a:rPr lang="ru-RU" sz="1200" dirty="0">
                          <a:solidFill>
                            <a:srgbClr val="000000"/>
                          </a:solidFill>
                          <a:latin typeface="Times New Roman"/>
                          <a:ea typeface="Times New Roman"/>
                        </a:rPr>
                        <a:t>в зачет</a:t>
                      </a:r>
                      <a:endParaRPr lang="ru-RU" sz="1200" dirty="0">
                        <a:latin typeface="Arial"/>
                        <a:ea typeface="Times New Roman"/>
                      </a:endParaRPr>
                    </a:p>
                  </a:txBody>
                  <a:tcPr marL="25400" marR="25400" marT="0" marB="0"/>
                </a:tc>
                <a:tc>
                  <a:txBody>
                    <a:bodyPr/>
                    <a:lstStyle/>
                    <a:p>
                      <a:endParaRPr lang="ru-RU"/>
                    </a:p>
                  </a:txBody>
                  <a:tcPr marL="25400" marR="25400" marT="0" marB="0"/>
                </a:tc>
                <a:tc>
                  <a:txBody>
                    <a:bodyPr/>
                    <a:lstStyle/>
                    <a:p>
                      <a:endParaRPr lang="ru-RU"/>
                    </a:p>
                  </a:txBody>
                  <a:tcPr marL="25400" marR="25400" marT="0" marB="0"/>
                </a:tc>
                <a:tc>
                  <a:txBody>
                    <a:bodyPr/>
                    <a:lstStyle/>
                    <a:p>
                      <a:endParaRPr lang="ru-RU" dirty="0"/>
                    </a:p>
                  </a:txBody>
                  <a:tcPr marL="25400" marR="25400" marT="0" marB="0"/>
                </a:tc>
              </a:tr>
              <a:tr h="423559">
                <a:tc>
                  <a:txBody>
                    <a:bodyPr/>
                    <a:lstStyle/>
                    <a:p>
                      <a:pPr marL="18415" marR="103505">
                        <a:lnSpc>
                          <a:spcPts val="790"/>
                        </a:lnSpc>
                        <a:spcAft>
                          <a:spcPts val="0"/>
                        </a:spcAft>
                      </a:pPr>
                      <a:r>
                        <a:rPr lang="ru-RU" sz="1200" dirty="0">
                          <a:solidFill>
                            <a:srgbClr val="000000"/>
                          </a:solidFill>
                          <a:latin typeface="Times New Roman"/>
                          <a:ea typeface="Times New Roman"/>
                        </a:rPr>
                        <a:t>5. Согласно Закупочному акту </a:t>
                      </a:r>
                      <a:r>
                        <a:rPr lang="ru-RU" sz="1200" spc="-5" dirty="0">
                          <a:solidFill>
                            <a:srgbClr val="000000"/>
                          </a:solidFill>
                          <a:latin typeface="Times New Roman"/>
                          <a:ea typeface="Times New Roman"/>
                        </a:rPr>
                        <a:t>оприходовано сырье, </a:t>
                      </a:r>
                      <a:r>
                        <a:rPr lang="ru-RU" sz="1200" spc="-5" dirty="0" smtClean="0">
                          <a:solidFill>
                            <a:srgbClr val="000000"/>
                          </a:solidFill>
                          <a:latin typeface="Times New Roman"/>
                          <a:ea typeface="Times New Roman"/>
                        </a:rPr>
                        <a:t>приобретенн</a:t>
                      </a:r>
                      <a:r>
                        <a:rPr lang="ru-RU" sz="1200" spc="-10" dirty="0" smtClean="0">
                          <a:solidFill>
                            <a:srgbClr val="000000"/>
                          </a:solidFill>
                          <a:latin typeface="Times New Roman"/>
                          <a:ea typeface="Times New Roman"/>
                        </a:rPr>
                        <a:t>ое </a:t>
                      </a:r>
                      <a:r>
                        <a:rPr lang="ru-RU" sz="1200" b="1" spc="-10" dirty="0">
                          <a:solidFill>
                            <a:srgbClr val="000000"/>
                          </a:solidFill>
                          <a:latin typeface="Times New Roman"/>
                          <a:ea typeface="Times New Roman"/>
                        </a:rPr>
                        <a:t>на </a:t>
                      </a:r>
                      <a:r>
                        <a:rPr lang="ru-RU" sz="1200" spc="-10" dirty="0">
                          <a:solidFill>
                            <a:srgbClr val="000000"/>
                          </a:solidFill>
                          <a:latin typeface="Times New Roman"/>
                          <a:ea typeface="Times New Roman"/>
                        </a:rPr>
                        <a:t>рынке</a:t>
                      </a:r>
                      <a:endParaRPr lang="ru-RU" sz="1200" dirty="0">
                        <a:latin typeface="Arial"/>
                        <a:ea typeface="Times New Roman"/>
                      </a:endParaRPr>
                    </a:p>
                  </a:txBody>
                  <a:tcPr marL="25400" marR="25400" marT="0" marB="0"/>
                </a:tc>
                <a:tc>
                  <a:txBody>
                    <a:bodyPr/>
                    <a:lstStyle/>
                    <a:p>
                      <a:endParaRPr lang="ru-RU"/>
                    </a:p>
                  </a:txBody>
                  <a:tcPr marL="25400" marR="25400" marT="0" marB="0"/>
                </a:tc>
                <a:tc>
                  <a:txBody>
                    <a:bodyPr/>
                    <a:lstStyle/>
                    <a:p>
                      <a:endParaRPr lang="ru-RU"/>
                    </a:p>
                  </a:txBody>
                  <a:tcPr marL="25400" marR="25400" marT="0" marB="0"/>
                </a:tc>
                <a:tc>
                  <a:txBody>
                    <a:bodyPr/>
                    <a:lstStyle/>
                    <a:p>
                      <a:pPr marL="39370">
                        <a:lnSpc>
                          <a:spcPct val="150000"/>
                        </a:lnSpc>
                        <a:spcAft>
                          <a:spcPts val="0"/>
                        </a:spcAft>
                      </a:pPr>
                      <a:r>
                        <a:rPr lang="ru-RU" sz="1200" spc="-25" dirty="0">
                          <a:solidFill>
                            <a:srgbClr val="000000"/>
                          </a:solidFill>
                          <a:latin typeface="Times New Roman"/>
                          <a:ea typeface="Times New Roman"/>
                        </a:rPr>
                        <a:t>63470</a:t>
                      </a:r>
                      <a:endParaRPr lang="ru-RU" sz="1200" dirty="0">
                        <a:latin typeface="Arial"/>
                        <a:ea typeface="Times New Roman"/>
                      </a:endParaRPr>
                    </a:p>
                  </a:txBody>
                  <a:tcPr marL="25400" marR="25400" marT="0" marB="0"/>
                </a:tc>
              </a:tr>
              <a:tr h="626633">
                <a:tc>
                  <a:txBody>
                    <a:bodyPr/>
                    <a:lstStyle/>
                    <a:p>
                      <a:pPr marL="12065" marR="30480" indent="-8890">
                        <a:lnSpc>
                          <a:spcPts val="790"/>
                        </a:lnSpc>
                        <a:spcAft>
                          <a:spcPts val="0"/>
                        </a:spcAft>
                      </a:pPr>
                      <a:r>
                        <a:rPr lang="ru-RU" sz="1200" spc="-5" dirty="0">
                          <a:solidFill>
                            <a:srgbClr val="000000"/>
                          </a:solidFill>
                          <a:latin typeface="Times New Roman"/>
                          <a:ea typeface="Times New Roman"/>
                        </a:rPr>
                        <a:t>6. На основании требования </a:t>
                      </a:r>
                      <a:r>
                        <a:rPr lang="ru-RU" sz="1200" b="1" spc="-5" dirty="0">
                          <a:solidFill>
                            <a:srgbClr val="000000"/>
                          </a:solidFill>
                          <a:latin typeface="Times New Roman"/>
                          <a:ea typeface="Times New Roman"/>
                        </a:rPr>
                        <a:t>и </a:t>
                      </a:r>
                      <a:r>
                        <a:rPr lang="ru-RU" sz="1200" spc="-5" dirty="0" smtClean="0">
                          <a:solidFill>
                            <a:srgbClr val="000000"/>
                          </a:solidFill>
                          <a:latin typeface="Times New Roman"/>
                          <a:ea typeface="Times New Roman"/>
                        </a:rPr>
                        <a:t>накладной </a:t>
                      </a:r>
                      <a:r>
                        <a:rPr lang="ru-RU" sz="1200" spc="-5" dirty="0">
                          <a:solidFill>
                            <a:srgbClr val="000000"/>
                          </a:solidFill>
                          <a:latin typeface="Times New Roman"/>
                          <a:ea typeface="Times New Roman"/>
                        </a:rPr>
                        <a:t>сырье и продукты по </a:t>
                      </a:r>
                      <a:r>
                        <a:rPr lang="ru-RU" sz="1200" spc="-5" dirty="0" smtClean="0">
                          <a:solidFill>
                            <a:srgbClr val="000000"/>
                          </a:solidFill>
                          <a:latin typeface="Times New Roman"/>
                          <a:ea typeface="Times New Roman"/>
                        </a:rPr>
                        <a:t>учетным </a:t>
                      </a:r>
                      <a:r>
                        <a:rPr lang="ru-RU" sz="1200" spc="-5" dirty="0">
                          <a:solidFill>
                            <a:srgbClr val="000000"/>
                          </a:solidFill>
                          <a:latin typeface="Times New Roman"/>
                          <a:ea typeface="Times New Roman"/>
                        </a:rPr>
                        <a:t>ценам отпущены из кладовой в </a:t>
                      </a:r>
                      <a:r>
                        <a:rPr lang="ru-RU" sz="1200" dirty="0">
                          <a:solidFill>
                            <a:srgbClr val="000000"/>
                          </a:solidFill>
                          <a:latin typeface="Times New Roman"/>
                          <a:ea typeface="Times New Roman"/>
                        </a:rPr>
                        <a:t>основное производство</a:t>
                      </a:r>
                      <a:endParaRPr lang="ru-RU" sz="1200" dirty="0">
                        <a:latin typeface="Arial"/>
                        <a:ea typeface="Times New Roman"/>
                      </a:endParaRPr>
                    </a:p>
                  </a:txBody>
                  <a:tcPr marL="25400" marR="25400" marT="0" marB="0"/>
                </a:tc>
                <a:tc>
                  <a:txBody>
                    <a:bodyPr/>
                    <a:lstStyle/>
                    <a:p>
                      <a:endParaRPr lang="ru-RU"/>
                    </a:p>
                  </a:txBody>
                  <a:tcPr marL="25400" marR="25400" marT="0" marB="0"/>
                </a:tc>
                <a:tc>
                  <a:txBody>
                    <a:bodyPr/>
                    <a:lstStyle/>
                    <a:p>
                      <a:endParaRPr lang="ru-RU"/>
                    </a:p>
                  </a:txBody>
                  <a:tcPr marL="25400" marR="25400" marT="0" marB="0"/>
                </a:tc>
                <a:tc>
                  <a:txBody>
                    <a:bodyPr/>
                    <a:lstStyle/>
                    <a:p>
                      <a:pPr marL="21590">
                        <a:lnSpc>
                          <a:spcPct val="150000"/>
                        </a:lnSpc>
                        <a:spcAft>
                          <a:spcPts val="0"/>
                        </a:spcAft>
                      </a:pPr>
                      <a:r>
                        <a:rPr lang="ru-RU" sz="1200" spc="-30" dirty="0">
                          <a:solidFill>
                            <a:srgbClr val="000000"/>
                          </a:solidFill>
                          <a:latin typeface="Times New Roman"/>
                          <a:ea typeface="Times New Roman"/>
                        </a:rPr>
                        <a:t>345470</a:t>
                      </a:r>
                      <a:endParaRPr lang="ru-RU" sz="1200" dirty="0">
                        <a:latin typeface="Arial"/>
                        <a:ea typeface="Times New Roman"/>
                      </a:endParaRPr>
                    </a:p>
                  </a:txBody>
                  <a:tcPr marL="25400" marR="25400" marT="0" marB="0"/>
                </a:tc>
              </a:tr>
              <a:tr h="464173">
                <a:tc>
                  <a:txBody>
                    <a:bodyPr/>
                    <a:lstStyle/>
                    <a:p>
                      <a:pPr marL="12065" marR="130810" indent="-8890">
                        <a:lnSpc>
                          <a:spcPts val="790"/>
                        </a:lnSpc>
                        <a:spcAft>
                          <a:spcPts val="0"/>
                        </a:spcAft>
                      </a:pPr>
                      <a:r>
                        <a:rPr lang="ru-RU" sz="1200" spc="-5" dirty="0">
                          <a:solidFill>
                            <a:srgbClr val="000000"/>
                          </a:solidFill>
                          <a:latin typeface="Times New Roman"/>
                          <a:ea typeface="Times New Roman"/>
                        </a:rPr>
                        <a:t>7. Отпущены готовые изделия на реализацию (в буфеты, </a:t>
                      </a:r>
                      <a:r>
                        <a:rPr lang="ru-RU" sz="1200" spc="-5" dirty="0" smtClean="0">
                          <a:solidFill>
                            <a:srgbClr val="000000"/>
                          </a:solidFill>
                          <a:latin typeface="Times New Roman"/>
                          <a:ea typeface="Times New Roman"/>
                        </a:rPr>
                        <a:t>мелкорозничную </a:t>
                      </a:r>
                      <a:r>
                        <a:rPr lang="ru-RU" sz="1200" spc="-5" dirty="0">
                          <a:solidFill>
                            <a:srgbClr val="000000"/>
                          </a:solidFill>
                          <a:latin typeface="Times New Roman"/>
                          <a:ea typeface="Times New Roman"/>
                        </a:rPr>
                        <a:t>есть и др.)</a:t>
                      </a:r>
                      <a:endParaRPr lang="ru-RU" sz="1200" dirty="0">
                        <a:latin typeface="Arial"/>
                        <a:ea typeface="Times New Roman"/>
                      </a:endParaRPr>
                    </a:p>
                  </a:txBody>
                  <a:tcPr marL="25400" marR="25400" marT="0" marB="0"/>
                </a:tc>
                <a:tc>
                  <a:txBody>
                    <a:bodyPr/>
                    <a:lstStyle/>
                    <a:p>
                      <a:endParaRPr lang="ru-RU"/>
                    </a:p>
                  </a:txBody>
                  <a:tcPr marL="25400" marR="25400" marT="0" marB="0"/>
                </a:tc>
                <a:tc>
                  <a:txBody>
                    <a:bodyPr/>
                    <a:lstStyle/>
                    <a:p>
                      <a:endParaRPr lang="ru-RU"/>
                    </a:p>
                  </a:txBody>
                  <a:tcPr marL="25400" marR="25400" marT="0" marB="0"/>
                </a:tc>
                <a:tc>
                  <a:txBody>
                    <a:bodyPr/>
                    <a:lstStyle/>
                    <a:p>
                      <a:pPr marL="12065">
                        <a:lnSpc>
                          <a:spcPct val="150000"/>
                        </a:lnSpc>
                        <a:spcAft>
                          <a:spcPts val="0"/>
                        </a:spcAft>
                      </a:pPr>
                      <a:r>
                        <a:rPr lang="ru-RU" sz="1200" spc="-25" dirty="0">
                          <a:solidFill>
                            <a:srgbClr val="000000"/>
                          </a:solidFill>
                          <a:latin typeface="Times New Roman"/>
                          <a:ea typeface="Times New Roman"/>
                        </a:rPr>
                        <a:t>344220</a:t>
                      </a:r>
                      <a:endParaRPr lang="ru-RU" sz="1200" dirty="0">
                        <a:latin typeface="Arial"/>
                        <a:ea typeface="Times New Roman"/>
                      </a:endParaRPr>
                    </a:p>
                  </a:txBody>
                  <a:tcPr marL="25400" marR="25400" marT="0" marB="0"/>
                </a:tc>
              </a:tr>
              <a:tr h="423559">
                <a:tc>
                  <a:txBody>
                    <a:bodyPr/>
                    <a:lstStyle/>
                    <a:p>
                      <a:pPr marL="6350" marR="103505" indent="-8890">
                        <a:lnSpc>
                          <a:spcPts val="790"/>
                        </a:lnSpc>
                        <a:spcAft>
                          <a:spcPts val="0"/>
                        </a:spcAft>
                      </a:pPr>
                      <a:r>
                        <a:rPr lang="ru-RU" sz="1200" spc="-5" dirty="0">
                          <a:solidFill>
                            <a:srgbClr val="000000"/>
                          </a:solidFill>
                          <a:latin typeface="Times New Roman"/>
                          <a:ea typeface="Times New Roman"/>
                        </a:rPr>
                        <a:t>8. Не использованные сырье и продукты возвращены в кладовую</a:t>
                      </a:r>
                      <a:endParaRPr lang="ru-RU" sz="1200" dirty="0">
                        <a:latin typeface="Arial"/>
                        <a:ea typeface="Times New Roman"/>
                      </a:endParaRPr>
                    </a:p>
                  </a:txBody>
                  <a:tcPr marL="25400" marR="25400" marT="0" marB="0"/>
                </a:tc>
                <a:tc>
                  <a:txBody>
                    <a:bodyPr/>
                    <a:lstStyle/>
                    <a:p>
                      <a:endParaRPr lang="ru-RU"/>
                    </a:p>
                  </a:txBody>
                  <a:tcPr marL="25400" marR="25400" marT="0" marB="0"/>
                </a:tc>
                <a:tc>
                  <a:txBody>
                    <a:bodyPr/>
                    <a:lstStyle/>
                    <a:p>
                      <a:endParaRPr lang="ru-RU" dirty="0"/>
                    </a:p>
                  </a:txBody>
                  <a:tcPr marL="25400" marR="25400" marT="0" marB="0"/>
                </a:tc>
                <a:tc>
                  <a:txBody>
                    <a:bodyPr/>
                    <a:lstStyle/>
                    <a:p>
                      <a:pPr marL="64135">
                        <a:lnSpc>
                          <a:spcPct val="150000"/>
                        </a:lnSpc>
                        <a:spcAft>
                          <a:spcPts val="0"/>
                        </a:spcAft>
                      </a:pPr>
                      <a:r>
                        <a:rPr lang="ru-RU" sz="1200" spc="-55" dirty="0">
                          <a:solidFill>
                            <a:srgbClr val="000000"/>
                          </a:solidFill>
                          <a:latin typeface="Times New Roman"/>
                          <a:ea typeface="Times New Roman"/>
                        </a:rPr>
                        <a:t>1250</a:t>
                      </a:r>
                      <a:endParaRPr lang="ru-RU" sz="1200" dirty="0">
                        <a:latin typeface="Arial"/>
                        <a:ea typeface="Times New Roman"/>
                      </a:endParaRPr>
                    </a:p>
                  </a:txBody>
                  <a:tcPr marL="25400" marR="25400" marT="0" marB="0"/>
                </a:tc>
              </a:tr>
            </a:tbl>
          </a:graphicData>
        </a:graphic>
      </p:graphicFrame>
    </p:spTree>
  </p:cSld>
  <p:clrMapOvr>
    <a:masterClrMapping/>
  </p:clrMapOvr>
  <p:transition>
    <p:pull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108624"/>
          </a:xfrm>
        </p:spPr>
        <p:txBody>
          <a:bodyPr/>
          <a:lstStyle/>
          <a:p>
            <a:endParaRPr lang="ru-RU"/>
          </a:p>
        </p:txBody>
      </p:sp>
      <p:sp>
        <p:nvSpPr>
          <p:cNvPr id="3" name="Содержимое 2"/>
          <p:cNvSpPr>
            <a:spLocks noGrp="1"/>
          </p:cNvSpPr>
          <p:nvPr>
            <p:ph idx="1"/>
          </p:nvPr>
        </p:nvSpPr>
        <p:spPr>
          <a:xfrm>
            <a:off x="914400" y="980728"/>
            <a:ext cx="7772400" cy="5374832"/>
          </a:xfrm>
        </p:spPr>
        <p:txBody>
          <a:bodyPr>
            <a:normAutofit fontScale="77500" lnSpcReduction="20000"/>
          </a:bodyPr>
          <a:lstStyle/>
          <a:p>
            <a:pPr>
              <a:buNone/>
            </a:pPr>
            <a:r>
              <a:rPr lang="ru-RU" sz="3400" dirty="0" smtClean="0">
                <a:latin typeface="Times New Roman" pitchFamily="18" charset="0"/>
                <a:cs typeface="Times New Roman" pitchFamily="18" charset="0"/>
              </a:rPr>
              <a:t>		Учет </a:t>
            </a:r>
            <a:r>
              <a:rPr lang="ru-RU" sz="3400" dirty="0">
                <a:latin typeface="Times New Roman" pitchFamily="18" charset="0"/>
                <a:cs typeface="Times New Roman" pitchFamily="18" charset="0"/>
              </a:rPr>
              <a:t>готовых изделий, переданных для реализации, ведется на счете 1320, субсчет 2 «Готовая продукция в розничной торговле».</a:t>
            </a:r>
          </a:p>
          <a:p>
            <a:pPr>
              <a:buNone/>
            </a:pPr>
            <a:r>
              <a:rPr lang="ru-RU" sz="3400" dirty="0" smtClean="0">
                <a:latin typeface="Times New Roman" pitchFamily="18" charset="0"/>
                <a:cs typeface="Times New Roman" pitchFamily="18" charset="0"/>
              </a:rPr>
              <a:t>		В </a:t>
            </a:r>
            <a:r>
              <a:rPr lang="ru-RU" sz="3400" dirty="0">
                <a:latin typeface="Times New Roman" pitchFamily="18" charset="0"/>
                <a:cs typeface="Times New Roman" pitchFamily="18" charset="0"/>
              </a:rPr>
              <a:t>бухгалтерии предприятия при формировании продажной цены </a:t>
            </a:r>
            <a:r>
              <a:rPr lang="ru-RU" sz="3400" dirty="0" smtClean="0">
                <a:latin typeface="Times New Roman" pitchFamily="18" charset="0"/>
                <a:cs typeface="Times New Roman" pitchFamily="18" charset="0"/>
              </a:rPr>
              <a:t>по </a:t>
            </a:r>
            <a:r>
              <a:rPr lang="ru-RU" sz="3400" dirty="0">
                <a:latin typeface="Times New Roman" pitchFamily="18" charset="0"/>
                <a:cs typeface="Times New Roman" pitchFamily="18" charset="0"/>
              </a:rPr>
              <a:t>готовым изделиям к </a:t>
            </a:r>
            <a:r>
              <a:rPr lang="ru-RU" sz="3400" dirty="0" smtClean="0">
                <a:latin typeface="Times New Roman" pitchFamily="18" charset="0"/>
                <a:cs typeface="Times New Roman" pitchFamily="18" charset="0"/>
              </a:rPr>
              <a:t>счету 1320 </a:t>
            </a:r>
            <a:r>
              <a:rPr lang="ru-RU" sz="3400" dirty="0">
                <a:latin typeface="Times New Roman" pitchFamily="18" charset="0"/>
                <a:cs typeface="Times New Roman" pitchFamily="18" charset="0"/>
              </a:rPr>
              <a:t>открывают следующие </a:t>
            </a:r>
            <a:r>
              <a:rPr lang="ru-RU" sz="3400" dirty="0" smtClean="0">
                <a:latin typeface="Times New Roman" pitchFamily="18" charset="0"/>
                <a:cs typeface="Times New Roman" pitchFamily="18" charset="0"/>
              </a:rPr>
              <a:t>субсчета:</a:t>
            </a:r>
          </a:p>
          <a:p>
            <a:pPr>
              <a:buNone/>
            </a:pPr>
            <a:r>
              <a:rPr lang="ru-RU" sz="3400" dirty="0">
                <a:latin typeface="Times New Roman" pitchFamily="18" charset="0"/>
                <a:cs typeface="Times New Roman" pitchFamily="18" charset="0"/>
              </a:rPr>
              <a:t>	</a:t>
            </a:r>
            <a:r>
              <a:rPr lang="ru-RU" sz="3400" dirty="0" smtClean="0">
                <a:latin typeface="Times New Roman" pitchFamily="18" charset="0"/>
                <a:cs typeface="Times New Roman" pitchFamily="18" charset="0"/>
              </a:rPr>
              <a:t>	субсчет </a:t>
            </a:r>
            <a:r>
              <a:rPr lang="ru-RU" sz="3400" dirty="0">
                <a:latin typeface="Times New Roman" pitchFamily="18" charset="0"/>
                <a:cs typeface="Times New Roman" pitchFamily="18" charset="0"/>
              </a:rPr>
              <a:t>3 «Наценка в цене готового изделия», на котором </a:t>
            </a:r>
            <a:r>
              <a:rPr lang="ru-RU" sz="3400" b="1" dirty="0" smtClean="0">
                <a:latin typeface="Times New Roman" pitchFamily="18" charset="0"/>
                <a:cs typeface="Times New Roman" pitchFamily="18" charset="0"/>
              </a:rPr>
              <a:t>учитывают </a:t>
            </a:r>
            <a:r>
              <a:rPr lang="ru-RU" sz="3400" dirty="0">
                <a:latin typeface="Times New Roman" pitchFamily="18" charset="0"/>
                <a:cs typeface="Times New Roman" pitchFamily="18" charset="0"/>
              </a:rPr>
              <a:t>суммы наценки по готовым изделиям, переданным для реализации;</a:t>
            </a:r>
          </a:p>
          <a:p>
            <a:pPr>
              <a:buNone/>
            </a:pPr>
            <a:r>
              <a:rPr lang="ru-RU" sz="3400" dirty="0" smtClean="0">
                <a:latin typeface="Times New Roman" pitchFamily="18" charset="0"/>
                <a:cs typeface="Times New Roman" pitchFamily="18" charset="0"/>
              </a:rPr>
              <a:t>		субсчет </a:t>
            </a:r>
            <a:r>
              <a:rPr lang="ru-RU" sz="3400" dirty="0">
                <a:latin typeface="Times New Roman" pitchFamily="18" charset="0"/>
                <a:cs typeface="Times New Roman" pitchFamily="18" charset="0"/>
              </a:rPr>
              <a:t>4 «Налог на добавленную стоимость в цене готового </a:t>
            </a:r>
            <a:r>
              <a:rPr lang="ru-RU" sz="3400" dirty="0" smtClean="0">
                <a:latin typeface="Times New Roman" pitchFamily="18" charset="0"/>
                <a:cs typeface="Times New Roman" pitchFamily="18" charset="0"/>
              </a:rPr>
              <a:t>изделия</a:t>
            </a:r>
            <a:r>
              <a:rPr lang="ru-RU" sz="3400" dirty="0">
                <a:latin typeface="Times New Roman" pitchFamily="18" charset="0"/>
                <a:cs typeface="Times New Roman" pitchFamily="18" charset="0"/>
              </a:rPr>
              <a:t>», где отражается сумма НДС, включенного в цену изделия, переданного для реализации.</a:t>
            </a:r>
          </a:p>
          <a:p>
            <a:pPr>
              <a:buNone/>
            </a:pPr>
            <a:r>
              <a:rPr lang="ru-RU" sz="3400" dirty="0">
                <a:latin typeface="Times New Roman" pitchFamily="18" charset="0"/>
                <a:cs typeface="Times New Roman" pitchFamily="18" charset="0"/>
              </a:rPr>
              <a:t> </a:t>
            </a:r>
          </a:p>
          <a:p>
            <a:endParaRPr lang="ru-RU" dirty="0"/>
          </a:p>
        </p:txBody>
      </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latin typeface="Times New Roman" pitchFamily="18" charset="0"/>
                <a:cs typeface="Times New Roman" pitchFamily="18" charset="0"/>
              </a:rPr>
              <a:t>Вопросы новой темы:</a:t>
            </a:r>
            <a:endParaRPr lang="ru-RU" dirty="0">
              <a:latin typeface="Times New Roman" pitchFamily="18" charset="0"/>
              <a:cs typeface="Times New Roman" pitchFamily="18" charset="0"/>
            </a:endParaRPr>
          </a:p>
        </p:txBody>
      </p:sp>
      <p:sp>
        <p:nvSpPr>
          <p:cNvPr id="3" name="Объект 2"/>
          <p:cNvSpPr>
            <a:spLocks noGrp="1"/>
          </p:cNvSpPr>
          <p:nvPr>
            <p:ph idx="1"/>
          </p:nvPr>
        </p:nvSpPr>
        <p:spPr>
          <a:xfrm>
            <a:off x="914400" y="1196752"/>
            <a:ext cx="7772400" cy="5158808"/>
          </a:xfrm>
        </p:spPr>
        <p:txBody>
          <a:bodyPr/>
          <a:lstStyle/>
          <a:p>
            <a:r>
              <a:rPr lang="ru-RU" dirty="0" smtClean="0"/>
              <a:t>1. Основное назначение предприятий  общественного питания.</a:t>
            </a:r>
          </a:p>
          <a:p>
            <a:r>
              <a:rPr lang="ru-RU" dirty="0" smtClean="0"/>
              <a:t>2. Построение  учета на предприятиях общественного питания.</a:t>
            </a:r>
            <a:endParaRPr lang="ru-RU" dirty="0"/>
          </a:p>
        </p:txBody>
      </p:sp>
      <p:pic>
        <p:nvPicPr>
          <p:cNvPr id="2050" name="Picture 2" descr="C:\Users\2805\Desktop\information_items_68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3142742"/>
            <a:ext cx="4968552" cy="3564396"/>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C:\Users\2805\Desktop\0012-011-Povar.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52120" y="2708920"/>
            <a:ext cx="3491880" cy="41490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71634029"/>
      </p:ext>
    </p:extLst>
  </p:cSld>
  <p:clrMapOvr>
    <a:masterClrMapping/>
  </p:clrMapOvr>
  <p:transition>
    <p:pull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lgn="ctr">
              <a:buNone/>
            </a:pPr>
            <a:r>
              <a:rPr lang="ru-RU" sz="2800" dirty="0" smtClean="0">
                <a:latin typeface="Times New Roman" pitchFamily="18" charset="0"/>
                <a:cs typeface="Times New Roman" pitchFamily="18" charset="0"/>
              </a:rPr>
              <a:t>ЗАКРЕПЛЕНИЕ:</a:t>
            </a:r>
            <a:br>
              <a:rPr lang="ru-RU" sz="2800" dirty="0" smtClean="0">
                <a:latin typeface="Times New Roman" pitchFamily="18" charset="0"/>
                <a:cs typeface="Times New Roman" pitchFamily="18" charset="0"/>
              </a:rPr>
            </a:br>
            <a:r>
              <a:rPr lang="ru-RU" sz="2800" dirty="0" smtClean="0">
                <a:latin typeface="Times New Roman" pitchFamily="18" charset="0"/>
                <a:cs typeface="Times New Roman" pitchFamily="18" charset="0"/>
              </a:rPr>
              <a:t>Корреспонденция счетов по учету движения сырья (продуктов) на производстве:</a:t>
            </a:r>
            <a:br>
              <a:rPr lang="ru-RU" sz="2800" dirty="0" smtClean="0">
                <a:latin typeface="Times New Roman" pitchFamily="18" charset="0"/>
                <a:cs typeface="Times New Roman" pitchFamily="18" charset="0"/>
              </a:rPr>
            </a:br>
            <a:endParaRPr lang="ru-RU" dirty="0"/>
          </a:p>
        </p:txBody>
      </p:sp>
    </p:spTree>
  </p:cSld>
  <p:clrMapOvr>
    <a:masterClrMapping/>
  </p:clrMapOvr>
  <p:transition>
    <p:pull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5719"/>
          </a:xfrm>
        </p:spPr>
        <p:txBody>
          <a:bodyPr>
            <a:normAutofit fontScale="90000"/>
          </a:bodyPr>
          <a:lstStyle/>
          <a:p>
            <a:endParaRPr lang="ru-RU" sz="3200" dirty="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xmlns="" val="1616688632"/>
              </p:ext>
            </p:extLst>
          </p:nvPr>
        </p:nvGraphicFramePr>
        <p:xfrm>
          <a:off x="611560" y="571479"/>
          <a:ext cx="7969767" cy="5952633"/>
        </p:xfrm>
        <a:graphic>
          <a:graphicData uri="http://schemas.openxmlformats.org/drawingml/2006/table">
            <a:tbl>
              <a:tblPr firstRow="1" bandRow="1">
                <a:tableStyleId>{5C22544A-7EE6-4342-B048-85BDC9FD1C3A}</a:tableStyleId>
              </a:tblPr>
              <a:tblGrid>
                <a:gridCol w="3746126"/>
                <a:gridCol w="1143008"/>
                <a:gridCol w="1062324"/>
                <a:gridCol w="2018309"/>
              </a:tblGrid>
              <a:tr h="402489">
                <a:tc>
                  <a:txBody>
                    <a:bodyPr/>
                    <a:lstStyle/>
                    <a:p>
                      <a:pPr marL="115570">
                        <a:lnSpc>
                          <a:spcPct val="150000"/>
                        </a:lnSpc>
                        <a:spcAft>
                          <a:spcPts val="0"/>
                        </a:spcAft>
                      </a:pPr>
                      <a:r>
                        <a:rPr lang="ru-RU" sz="1400" b="1" spc="-25" dirty="0">
                          <a:solidFill>
                            <a:srgbClr val="5A5A5A"/>
                          </a:solidFill>
                          <a:latin typeface="Times New Roman"/>
                          <a:ea typeface="Times New Roman"/>
                        </a:rPr>
                        <a:t>Содержание операций</a:t>
                      </a:r>
                      <a:endParaRPr lang="ru-RU" sz="1400" dirty="0">
                        <a:latin typeface="Arial"/>
                        <a:ea typeface="Times New Roman"/>
                      </a:endParaRPr>
                    </a:p>
                  </a:txBody>
                  <a:tcPr marL="25400" marR="25400" marT="0" marB="0"/>
                </a:tc>
                <a:tc gridSpan="2">
                  <a:txBody>
                    <a:bodyPr/>
                    <a:lstStyle/>
                    <a:p>
                      <a:pPr marL="313690">
                        <a:lnSpc>
                          <a:spcPct val="150000"/>
                        </a:lnSpc>
                        <a:spcAft>
                          <a:spcPts val="0"/>
                        </a:spcAft>
                      </a:pPr>
                      <a:r>
                        <a:rPr lang="ru-RU" sz="1400" b="1" spc="-30" dirty="0">
                          <a:solidFill>
                            <a:srgbClr val="000000"/>
                          </a:solidFill>
                          <a:latin typeface="Times New Roman"/>
                          <a:ea typeface="Times New Roman"/>
                        </a:rPr>
                        <a:t>Корреспонденция счетов</a:t>
                      </a:r>
                      <a:endParaRPr lang="ru-RU" sz="1400" dirty="0">
                        <a:latin typeface="Arial"/>
                        <a:ea typeface="Times New Roman"/>
                      </a:endParaRPr>
                    </a:p>
                  </a:txBody>
                  <a:tcPr marL="25400" marR="25400" marT="0" marB="0"/>
                </a:tc>
                <a:tc hMerge="1">
                  <a:txBody>
                    <a:bodyPr/>
                    <a:lstStyle/>
                    <a:p>
                      <a:endParaRPr lang="ru-RU"/>
                    </a:p>
                  </a:txBody>
                  <a:tcPr/>
                </a:tc>
                <a:tc>
                  <a:txBody>
                    <a:bodyPr/>
                    <a:lstStyle/>
                    <a:p>
                      <a:pPr marL="27305" marR="60960" indent="-39370">
                        <a:lnSpc>
                          <a:spcPts val="935"/>
                        </a:lnSpc>
                        <a:spcAft>
                          <a:spcPts val="0"/>
                        </a:spcAft>
                      </a:pPr>
                      <a:r>
                        <a:rPr lang="ru-RU" sz="1400" b="1" spc="-30" dirty="0">
                          <a:solidFill>
                            <a:srgbClr val="000000"/>
                          </a:solidFill>
                          <a:latin typeface="Times New Roman"/>
                          <a:ea typeface="Times New Roman"/>
                        </a:rPr>
                        <a:t>Сумма, </a:t>
                      </a:r>
                      <a:r>
                        <a:rPr lang="ru-RU" sz="1400" b="1" spc="-20" dirty="0">
                          <a:solidFill>
                            <a:srgbClr val="000000"/>
                          </a:solidFill>
                          <a:latin typeface="Times New Roman"/>
                          <a:ea typeface="Times New Roman"/>
                        </a:rPr>
                        <a:t>тенге</a:t>
                      </a:r>
                      <a:endParaRPr lang="ru-RU" sz="1400" dirty="0">
                        <a:latin typeface="Arial"/>
                        <a:ea typeface="Times New Roman"/>
                      </a:endParaRPr>
                    </a:p>
                  </a:txBody>
                  <a:tcPr marL="25400" marR="25400" marT="0" marB="0"/>
                </a:tc>
              </a:tr>
              <a:tr h="334196">
                <a:tc>
                  <a:txBody>
                    <a:bodyPr/>
                    <a:lstStyle/>
                    <a:p>
                      <a:pPr>
                        <a:lnSpc>
                          <a:spcPct val="150000"/>
                        </a:lnSpc>
                        <a:spcAft>
                          <a:spcPts val="0"/>
                        </a:spcAft>
                      </a:pPr>
                      <a:endParaRPr lang="ru-RU" sz="1000">
                        <a:latin typeface="Arial"/>
                        <a:ea typeface="Times New Roman"/>
                      </a:endParaRPr>
                    </a:p>
                  </a:txBody>
                  <a:tcPr marL="25400" marR="25400" marT="0" marB="0"/>
                </a:tc>
                <a:tc>
                  <a:txBody>
                    <a:bodyPr/>
                    <a:lstStyle/>
                    <a:p>
                      <a:pPr marL="247015">
                        <a:lnSpc>
                          <a:spcPct val="150000"/>
                        </a:lnSpc>
                        <a:spcAft>
                          <a:spcPts val="0"/>
                        </a:spcAft>
                      </a:pPr>
                      <a:r>
                        <a:rPr lang="ru-RU" sz="1400" b="1" spc="-25" dirty="0">
                          <a:solidFill>
                            <a:srgbClr val="000000"/>
                          </a:solidFill>
                          <a:latin typeface="Times New Roman"/>
                          <a:ea typeface="Times New Roman"/>
                        </a:rPr>
                        <a:t>дебет</a:t>
                      </a:r>
                      <a:endParaRPr lang="ru-RU" sz="1400" dirty="0">
                        <a:latin typeface="Arial"/>
                        <a:ea typeface="Times New Roman"/>
                      </a:endParaRPr>
                    </a:p>
                  </a:txBody>
                  <a:tcPr marL="25400" marR="25400" marT="0" marB="0"/>
                </a:tc>
                <a:tc>
                  <a:txBody>
                    <a:bodyPr/>
                    <a:lstStyle/>
                    <a:p>
                      <a:pPr marL="262255">
                        <a:lnSpc>
                          <a:spcPct val="150000"/>
                        </a:lnSpc>
                        <a:spcAft>
                          <a:spcPts val="0"/>
                        </a:spcAft>
                      </a:pPr>
                      <a:r>
                        <a:rPr lang="ru-RU" sz="1400" b="1" spc="-30" dirty="0">
                          <a:solidFill>
                            <a:srgbClr val="5A5A5A"/>
                          </a:solidFill>
                          <a:latin typeface="Times New Roman"/>
                          <a:ea typeface="Times New Roman"/>
                        </a:rPr>
                        <a:t>кредит</a:t>
                      </a:r>
                      <a:endParaRPr lang="ru-RU" sz="1400" dirty="0">
                        <a:latin typeface="Arial"/>
                        <a:ea typeface="Times New Roman"/>
                      </a:endParaRPr>
                    </a:p>
                  </a:txBody>
                  <a:tcPr marL="25400" marR="25400" marT="0" marB="0"/>
                </a:tc>
                <a:tc>
                  <a:txBody>
                    <a:bodyPr/>
                    <a:lstStyle/>
                    <a:p>
                      <a:pPr marL="262255">
                        <a:lnSpc>
                          <a:spcPct val="150000"/>
                        </a:lnSpc>
                        <a:spcAft>
                          <a:spcPts val="0"/>
                        </a:spcAft>
                      </a:pPr>
                      <a:endParaRPr lang="ru-RU" sz="1000">
                        <a:latin typeface="Arial"/>
                        <a:ea typeface="Times New Roman"/>
                      </a:endParaRPr>
                    </a:p>
                  </a:txBody>
                  <a:tcPr marL="25400" marR="25400" marT="0" marB="0"/>
                </a:tc>
              </a:tr>
              <a:tr h="994567">
                <a:tc>
                  <a:txBody>
                    <a:bodyPr/>
                    <a:lstStyle/>
                    <a:p>
                      <a:r>
                        <a:rPr lang="ru-RU" sz="1600" dirty="0" smtClean="0">
                          <a:latin typeface="Times New Roman" pitchFamily="18" charset="0"/>
                          <a:cs typeface="Times New Roman" pitchFamily="18" charset="0"/>
                        </a:rPr>
                        <a:t>На сумму произведенной  торговой наценки  по отпущенной</a:t>
                      </a:r>
                      <a:r>
                        <a:rPr lang="ru-RU" sz="1600" baseline="0" dirty="0" smtClean="0">
                          <a:latin typeface="Times New Roman" pitchFamily="18" charset="0"/>
                          <a:cs typeface="Times New Roman" pitchFamily="18" charset="0"/>
                        </a:rPr>
                        <a:t> на реализацию готовой продукции(344220*150%)</a:t>
                      </a:r>
                      <a:endParaRPr lang="ru-RU" sz="1600" dirty="0">
                        <a:latin typeface="Times New Roman" pitchFamily="18" charset="0"/>
                        <a:cs typeface="Times New Roman" pitchFamily="18" charset="0"/>
                      </a:endParaRPr>
                    </a:p>
                  </a:txBody>
                  <a:tcPr marL="25400" marR="25400" marT="0" marB="0"/>
                </a:tc>
                <a:tc>
                  <a:txBody>
                    <a:bodyPr/>
                    <a:lstStyle/>
                    <a:p>
                      <a:endParaRPr lang="ru-RU" sz="1200" dirty="0"/>
                    </a:p>
                  </a:txBody>
                  <a:tcPr marL="25400" marR="25400" marT="0" marB="0"/>
                </a:tc>
                <a:tc>
                  <a:txBody>
                    <a:bodyPr/>
                    <a:lstStyle/>
                    <a:p>
                      <a:endParaRPr lang="ru-RU" sz="1200" dirty="0"/>
                    </a:p>
                  </a:txBody>
                  <a:tcPr marL="25400" marR="25400" marT="0" marB="0"/>
                </a:tc>
                <a:tc>
                  <a:txBody>
                    <a:bodyPr/>
                    <a:lstStyle/>
                    <a:p>
                      <a:r>
                        <a:rPr lang="ru-RU" sz="1200" dirty="0" smtClean="0"/>
                        <a:t>516330</a:t>
                      </a:r>
                      <a:endParaRPr lang="ru-RU" sz="1200" dirty="0"/>
                    </a:p>
                  </a:txBody>
                  <a:tcPr marL="25400" marR="25400" marT="0" marB="0"/>
                </a:tc>
              </a:tr>
              <a:tr h="1094023">
                <a:tc>
                  <a:txBody>
                    <a:bodyPr/>
                    <a:lstStyle/>
                    <a:p>
                      <a:r>
                        <a:rPr lang="ru-RU" sz="1600" dirty="0" smtClean="0">
                          <a:latin typeface="Times New Roman" pitchFamily="18" charset="0"/>
                          <a:cs typeface="Times New Roman" pitchFamily="18" charset="0"/>
                        </a:rPr>
                        <a:t>На сумму НДС по отпущенной на реализацию готовой продукции(561330=344220)*12%</a:t>
                      </a:r>
                      <a:endParaRPr lang="ru-RU" sz="1600" dirty="0">
                        <a:latin typeface="Times New Roman" pitchFamily="18" charset="0"/>
                        <a:cs typeface="Times New Roman" pitchFamily="18" charset="0"/>
                      </a:endParaRPr>
                    </a:p>
                  </a:txBody>
                  <a:tcPr/>
                </a:tc>
                <a:tc>
                  <a:txBody>
                    <a:bodyPr/>
                    <a:lstStyle/>
                    <a:p>
                      <a:endParaRPr lang="ru-RU" sz="1200" dirty="0"/>
                    </a:p>
                  </a:txBody>
                  <a:tcPr/>
                </a:tc>
                <a:tc>
                  <a:txBody>
                    <a:bodyPr/>
                    <a:lstStyle/>
                    <a:p>
                      <a:endParaRPr lang="ru-RU" sz="1200" dirty="0"/>
                    </a:p>
                  </a:txBody>
                  <a:tcPr/>
                </a:tc>
                <a:tc>
                  <a:txBody>
                    <a:bodyPr/>
                    <a:lstStyle/>
                    <a:p>
                      <a:endParaRPr lang="ru-RU" sz="1200" dirty="0"/>
                    </a:p>
                  </a:txBody>
                  <a:tcPr/>
                </a:tc>
              </a:tr>
              <a:tr h="696196">
                <a:tc>
                  <a:txBody>
                    <a:bodyPr/>
                    <a:lstStyle/>
                    <a:p>
                      <a:r>
                        <a:rPr lang="ru-RU" sz="1600" dirty="0" smtClean="0">
                          <a:latin typeface="Times New Roman" pitchFamily="18" charset="0"/>
                          <a:cs typeface="Times New Roman" pitchFamily="18" charset="0"/>
                        </a:rPr>
                        <a:t>Согласно отчетам продавцов, получен доход от реализации</a:t>
                      </a:r>
                      <a:endParaRPr lang="ru-RU" sz="1600" dirty="0">
                        <a:latin typeface="Times New Roman" pitchFamily="18" charset="0"/>
                        <a:cs typeface="Times New Roman" pitchFamily="18" charset="0"/>
                      </a:endParaRPr>
                    </a:p>
                  </a:txBody>
                  <a:tcPr/>
                </a:tc>
                <a:tc>
                  <a:txBody>
                    <a:bodyPr/>
                    <a:lstStyle/>
                    <a:p>
                      <a:endParaRPr lang="ru-RU" sz="1200" dirty="0"/>
                    </a:p>
                  </a:txBody>
                  <a:tcPr/>
                </a:tc>
                <a:tc>
                  <a:txBody>
                    <a:bodyPr/>
                    <a:lstStyle/>
                    <a:p>
                      <a:endParaRPr lang="ru-RU" sz="1200" dirty="0"/>
                    </a:p>
                  </a:txBody>
                  <a:tcPr/>
                </a:tc>
                <a:tc>
                  <a:txBody>
                    <a:bodyPr/>
                    <a:lstStyle/>
                    <a:p>
                      <a:r>
                        <a:rPr lang="ru-RU" sz="1200" dirty="0" smtClean="0"/>
                        <a:t>846002</a:t>
                      </a:r>
                      <a:endParaRPr lang="ru-RU" sz="1200" dirty="0"/>
                    </a:p>
                  </a:txBody>
                  <a:tcPr/>
                </a:tc>
              </a:tr>
              <a:tr h="403352">
                <a:tc>
                  <a:txBody>
                    <a:bodyPr/>
                    <a:lstStyle/>
                    <a:p>
                      <a:r>
                        <a:rPr lang="ru-RU" sz="1600" dirty="0" smtClean="0">
                          <a:latin typeface="Times New Roman" pitchFamily="18" charset="0"/>
                          <a:cs typeface="Times New Roman" pitchFamily="18" charset="0"/>
                        </a:rPr>
                        <a:t>Начислен НДС от дохода</a:t>
                      </a:r>
                      <a:endParaRPr lang="ru-RU" sz="1600" dirty="0">
                        <a:latin typeface="Times New Roman" pitchFamily="18" charset="0"/>
                        <a:cs typeface="Times New Roman" pitchFamily="18" charset="0"/>
                      </a:endParaRPr>
                    </a:p>
                  </a:txBody>
                  <a:tcPr/>
                </a:tc>
                <a:tc>
                  <a:txBody>
                    <a:bodyPr/>
                    <a:lstStyle/>
                    <a:p>
                      <a:endParaRPr lang="ru-RU" sz="1200"/>
                    </a:p>
                  </a:txBody>
                  <a:tcPr/>
                </a:tc>
                <a:tc>
                  <a:txBody>
                    <a:bodyPr/>
                    <a:lstStyle/>
                    <a:p>
                      <a:endParaRPr lang="ru-RU" sz="1200" dirty="0"/>
                    </a:p>
                  </a:txBody>
                  <a:tcPr/>
                </a:tc>
                <a:tc>
                  <a:txBody>
                    <a:bodyPr/>
                    <a:lstStyle/>
                    <a:p>
                      <a:endParaRPr lang="ru-RU" sz="1200" dirty="0"/>
                    </a:p>
                  </a:txBody>
                  <a:tcPr/>
                </a:tc>
              </a:tr>
              <a:tr h="1094023">
                <a:tc>
                  <a:txBody>
                    <a:bodyPr/>
                    <a:lstStyle/>
                    <a:p>
                      <a:r>
                        <a:rPr lang="ru-RU" sz="1600" dirty="0" smtClean="0">
                          <a:latin typeface="Times New Roman" pitchFamily="18" charset="0"/>
                          <a:cs typeface="Times New Roman" pitchFamily="18" charset="0"/>
                        </a:rPr>
                        <a:t> после реализации  готовых изделий  сторнируется</a:t>
                      </a:r>
                    </a:p>
                    <a:p>
                      <a:r>
                        <a:rPr lang="ru-RU" sz="1600" dirty="0" smtClean="0">
                          <a:latin typeface="Times New Roman" pitchFamily="18" charset="0"/>
                          <a:cs typeface="Times New Roman" pitchFamily="18" charset="0"/>
                        </a:rPr>
                        <a:t>-сумма наценки</a:t>
                      </a:r>
                    </a:p>
                    <a:p>
                      <a:r>
                        <a:rPr lang="ru-RU" sz="1600" dirty="0" smtClean="0">
                          <a:latin typeface="Times New Roman" pitchFamily="18" charset="0"/>
                          <a:cs typeface="Times New Roman" pitchFamily="18" charset="0"/>
                        </a:rPr>
                        <a:t>-сумма НДС</a:t>
                      </a:r>
                      <a:endParaRPr lang="ru-RU" sz="1600" dirty="0">
                        <a:latin typeface="Times New Roman" pitchFamily="18" charset="0"/>
                        <a:cs typeface="Times New Roman" pitchFamily="18" charset="0"/>
                      </a:endParaRPr>
                    </a:p>
                  </a:txBody>
                  <a:tcPr/>
                </a:tc>
                <a:tc>
                  <a:txBody>
                    <a:bodyPr/>
                    <a:lstStyle/>
                    <a:p>
                      <a:endParaRPr lang="ru-RU" sz="1200" dirty="0"/>
                    </a:p>
                  </a:txBody>
                  <a:tcPr/>
                </a:tc>
                <a:tc>
                  <a:txBody>
                    <a:bodyPr/>
                    <a:lstStyle/>
                    <a:p>
                      <a:endParaRPr lang="ru-RU" sz="1200" dirty="0"/>
                    </a:p>
                  </a:txBody>
                  <a:tcPr/>
                </a:tc>
                <a:tc>
                  <a:txBody>
                    <a:bodyPr/>
                    <a:lstStyle/>
                    <a:p>
                      <a:endParaRPr lang="ru-RU" sz="1200" dirty="0"/>
                    </a:p>
                  </a:txBody>
                  <a:tcPr/>
                </a:tc>
              </a:tr>
              <a:tr h="696196">
                <a:tc>
                  <a:txBody>
                    <a:bodyPr/>
                    <a:lstStyle/>
                    <a:p>
                      <a:r>
                        <a:rPr lang="ru-RU" sz="1600" dirty="0" smtClean="0">
                          <a:latin typeface="Times New Roman" pitchFamily="18" charset="0"/>
                          <a:cs typeface="Times New Roman" pitchFamily="18" charset="0"/>
                        </a:rPr>
                        <a:t>Списана себестоимость</a:t>
                      </a:r>
                      <a:r>
                        <a:rPr lang="ru-RU" sz="1600" baseline="0" dirty="0" smtClean="0">
                          <a:latin typeface="Times New Roman" pitchFamily="18" charset="0"/>
                          <a:cs typeface="Times New Roman" pitchFamily="18" charset="0"/>
                        </a:rPr>
                        <a:t> реализованных готовых  изделий</a:t>
                      </a:r>
                      <a:endParaRPr lang="ru-RU" sz="1600" dirty="0">
                        <a:latin typeface="Times New Roman" pitchFamily="18" charset="0"/>
                        <a:cs typeface="Times New Roman" pitchFamily="18" charset="0"/>
                      </a:endParaRPr>
                    </a:p>
                  </a:txBody>
                  <a:tcPr/>
                </a:tc>
                <a:tc>
                  <a:txBody>
                    <a:bodyPr/>
                    <a:lstStyle/>
                    <a:p>
                      <a:endParaRPr lang="ru-RU" sz="1200" dirty="0"/>
                    </a:p>
                  </a:txBody>
                  <a:tcPr/>
                </a:tc>
                <a:tc>
                  <a:txBody>
                    <a:bodyPr/>
                    <a:lstStyle/>
                    <a:p>
                      <a:endParaRPr lang="ru-RU" sz="1200" dirty="0"/>
                    </a:p>
                  </a:txBody>
                  <a:tcPr/>
                </a:tc>
                <a:tc>
                  <a:txBody>
                    <a:bodyPr/>
                    <a:lstStyle/>
                    <a:p>
                      <a:endParaRPr lang="ru-RU" sz="1200" dirty="0"/>
                    </a:p>
                  </a:txBody>
                  <a:tcPr/>
                </a:tc>
              </a:tr>
            </a:tbl>
          </a:graphicData>
        </a:graphic>
      </p:graphicFrame>
    </p:spTree>
  </p:cSld>
  <p:clrMapOvr>
    <a:masterClrMapping/>
  </p:clrMapOvr>
  <p:transition>
    <p:pull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60648"/>
            <a:ext cx="7772400" cy="1008112"/>
          </a:xfrm>
        </p:spPr>
        <p:txBody>
          <a:bodyPr>
            <a:normAutofit/>
          </a:bodyPr>
          <a:lstStyle/>
          <a:p>
            <a:pPr algn="ctr"/>
            <a:r>
              <a:rPr lang="ru-RU" sz="2800" b="1" dirty="0" smtClean="0">
                <a:latin typeface="Times New Roman" pitchFamily="18" charset="0"/>
                <a:cs typeface="Times New Roman" pitchFamily="18" charset="0"/>
              </a:rPr>
              <a:t>Документальное оформление отпуска готовых изделий из производства</a:t>
            </a:r>
            <a:endParaRPr lang="ru-RU" sz="2800" b="1" dirty="0">
              <a:latin typeface="Times New Roman" pitchFamily="18" charset="0"/>
              <a:cs typeface="Times New Roman" pitchFamily="18" charset="0"/>
            </a:endParaRPr>
          </a:p>
        </p:txBody>
      </p:sp>
      <p:sp>
        <p:nvSpPr>
          <p:cNvPr id="3" name="Содержимое 2"/>
          <p:cNvSpPr>
            <a:spLocks noGrp="1"/>
          </p:cNvSpPr>
          <p:nvPr>
            <p:ph idx="1"/>
          </p:nvPr>
        </p:nvSpPr>
        <p:spPr>
          <a:xfrm>
            <a:off x="467544" y="1196752"/>
            <a:ext cx="8496944" cy="5184576"/>
          </a:xfrm>
        </p:spPr>
        <p:txBody>
          <a:bodyPr>
            <a:normAutofit fontScale="77500" lnSpcReduction="20000"/>
          </a:bodyPr>
          <a:lstStyle/>
          <a:p>
            <a:pPr>
              <a:buNone/>
            </a:pPr>
            <a:r>
              <a:rPr lang="ru-RU" i="1" dirty="0" smtClean="0"/>
              <a:t>		</a:t>
            </a:r>
          </a:p>
          <a:p>
            <a:pPr>
              <a:buNone/>
            </a:pPr>
            <a:r>
              <a:rPr lang="ru-RU" i="1" dirty="0"/>
              <a:t>	</a:t>
            </a:r>
            <a:r>
              <a:rPr lang="ru-RU" i="1" dirty="0" smtClean="0"/>
              <a:t> </a:t>
            </a:r>
            <a:r>
              <a:rPr lang="ru-RU" dirty="0">
                <a:latin typeface="Times New Roman" pitchFamily="18" charset="0"/>
                <a:cs typeface="Times New Roman" pitchFamily="18" charset="0"/>
              </a:rPr>
              <a:t>Отпуск изделий кухни в филиалы, магазины кулинарии, буфеты и мелкорозничную сеть, а также в раздаточную, если она отделена от основного производства, оформляют </a:t>
            </a:r>
            <a:r>
              <a:rPr lang="ru-RU" b="1" dirty="0">
                <a:latin typeface="Times New Roman" pitchFamily="18" charset="0"/>
                <a:cs typeface="Times New Roman" pitchFamily="18" charset="0"/>
              </a:rPr>
              <a:t>дневными заборными листами</a:t>
            </a:r>
            <a:r>
              <a:rPr lang="ru-RU" dirty="0">
                <a:latin typeface="Times New Roman" pitchFamily="18" charset="0"/>
                <a:cs typeface="Times New Roman" pitchFamily="18" charset="0"/>
              </a:rPr>
              <a:t>.</a:t>
            </a:r>
          </a:p>
          <a:p>
            <a:pPr>
              <a:buNone/>
            </a:pPr>
            <a:r>
              <a:rPr lang="ru-RU" dirty="0" smtClean="0">
                <a:latin typeface="Times New Roman" pitchFamily="18" charset="0"/>
                <a:cs typeface="Times New Roman" pitchFamily="18" charset="0"/>
              </a:rPr>
              <a:t>		Дневные </a:t>
            </a:r>
            <a:r>
              <a:rPr lang="ru-RU" dirty="0">
                <a:latin typeface="Times New Roman" pitchFamily="18" charset="0"/>
                <a:cs typeface="Times New Roman" pitchFamily="18" charset="0"/>
              </a:rPr>
              <a:t>заборные листы </a:t>
            </a:r>
            <a:r>
              <a:rPr lang="ru-RU" dirty="0" smtClean="0">
                <a:latin typeface="Times New Roman" pitchFamily="18" charset="0"/>
                <a:cs typeface="Times New Roman" pitchFamily="18" charset="0"/>
              </a:rPr>
              <a:t>бухгалтерия </a:t>
            </a:r>
            <a:r>
              <a:rPr lang="ru-RU" dirty="0">
                <a:latin typeface="Times New Roman" pitchFamily="18" charset="0"/>
                <a:cs typeface="Times New Roman" pitchFamily="18" charset="0"/>
              </a:rPr>
              <a:t>предприятия общественного питания выписывает в двух экземплярах ежедневно на каждое материально ответственное лицо и регистрирует в специальном журнале. Дневной заборный лист подписывают руководи­тель и главный бухгалтер предприятия. При этом в каждом экземпляре дневного заборного листа проставляют сумму лимита дневного отпуска данному материально ответственному лицу.</a:t>
            </a:r>
          </a:p>
          <a:p>
            <a:pPr>
              <a:buNone/>
            </a:pP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ки</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914400" y="500042"/>
            <a:ext cx="7772400" cy="5855518"/>
          </a:xfrm>
        </p:spPr>
        <p:txBody>
          <a:bodyPr>
            <a:normAutofit fontScale="62500" lnSpcReduction="20000"/>
          </a:bodyPr>
          <a:lstStyle/>
          <a:p>
            <a:pPr>
              <a:buNone/>
            </a:pPr>
            <a:r>
              <a:rPr lang="ru-RU" dirty="0" smtClean="0">
                <a:latin typeface="Times New Roman" pitchFamily="18" charset="0"/>
                <a:cs typeface="Times New Roman" pitchFamily="18" charset="0"/>
              </a:rPr>
              <a:t>При каждом отпуске изделий кухни заведующий производством или уполномоченное лицо заполняют отдельную графу заборного листа, указывая время отпуска каждой партии изделий; первый эк­земпляр вручается лицу, получившему изделия кухни, второй - оста­ется у заведующего производством.</a:t>
            </a:r>
          </a:p>
          <a:p>
            <a:pPr>
              <a:buNone/>
            </a:pPr>
            <a:r>
              <a:rPr lang="ru-RU" dirty="0" smtClean="0">
                <a:latin typeface="Times New Roman" pitchFamily="18" charset="0"/>
                <a:cs typeface="Times New Roman" pitchFamily="18" charset="0"/>
              </a:rPr>
              <a:t>		В заборном листе может быть указано два вида цен - цены продажи, по которым изделия реализуются в буфете и других торговых точках, и учетные, по которым продукция списывается с заведующего производ­ством. Изделия, не проданные в течение дня, возвращают на производство, что также фиксируется в заборном листе в графе «Возвращено».</a:t>
            </a:r>
          </a:p>
          <a:p>
            <a:pPr>
              <a:buNone/>
            </a:pPr>
            <a:r>
              <a:rPr lang="ru-RU" dirty="0" smtClean="0">
                <a:latin typeface="Times New Roman" pitchFamily="18" charset="0"/>
                <a:cs typeface="Times New Roman" pitchFamily="18" charset="0"/>
              </a:rPr>
              <a:t>		По окончании рабочего дня заборный лист «закрывается»: проставляется количество возвращенных изделий, подсчитывается итоговое количество отпущенной продукции, ее стоимость (путем умножения на продажную цену изделия) и подписывается материально ответственным лицом. Заборные листы вместе с отчетами материально ответственных лиц сдают в бухгалтерию. В конце рабочего дня (смены) работники мелкорозничной сети обязаны сдать в бухгалте­рию предприятия заборный лист с приложением квитанций </a:t>
            </a:r>
            <a:r>
              <a:rPr lang="ru-RU" dirty="0" smtClean="0">
                <a:latin typeface="Times New Roman" pitchFamily="18" charset="0"/>
                <a:cs typeface="Times New Roman" pitchFamily="18" charset="0"/>
              </a:rPr>
              <a:t>приходных </a:t>
            </a:r>
            <a:r>
              <a:rPr lang="ru-RU" dirty="0" smtClean="0">
                <a:latin typeface="Times New Roman" pitchFamily="18" charset="0"/>
                <a:cs typeface="Times New Roman" pitchFamily="18" charset="0"/>
              </a:rPr>
              <a:t>кассовых ордеров на </a:t>
            </a:r>
            <a:r>
              <a:rPr lang="ru-RU" smtClean="0">
                <a:latin typeface="Times New Roman" pitchFamily="18" charset="0"/>
                <a:cs typeface="Times New Roman" pitchFamily="18" charset="0"/>
              </a:rPr>
              <a:t>сдачу </a:t>
            </a:r>
            <a:r>
              <a:rPr lang="ru-RU" smtClean="0">
                <a:latin typeface="Times New Roman" pitchFamily="18" charset="0"/>
                <a:cs typeface="Times New Roman" pitchFamily="18" charset="0"/>
              </a:rPr>
              <a:t>выручки.</a:t>
            </a:r>
            <a:endParaRPr lang="ru-RU" dirty="0"/>
          </a:p>
        </p:txBody>
      </p:sp>
    </p:spTree>
  </p:cSld>
  <p:clrMapOvr>
    <a:masterClrMapping/>
  </p:clrMapOvr>
  <p:transition>
    <p:pull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2528"/>
          </a:xfrm>
        </p:spPr>
        <p:txBody>
          <a:bodyPr>
            <a:normAutofit fontScale="90000"/>
          </a:bodyPr>
          <a:lstStyle/>
          <a:p>
            <a:endParaRPr lang="ru-RU" dirty="0"/>
          </a:p>
        </p:txBody>
      </p:sp>
      <p:sp>
        <p:nvSpPr>
          <p:cNvPr id="3" name="Содержимое 2"/>
          <p:cNvSpPr>
            <a:spLocks noGrp="1"/>
          </p:cNvSpPr>
          <p:nvPr>
            <p:ph idx="1"/>
          </p:nvPr>
        </p:nvSpPr>
        <p:spPr>
          <a:xfrm>
            <a:off x="457200" y="642918"/>
            <a:ext cx="8435280" cy="6026442"/>
          </a:xfrm>
        </p:spPr>
        <p:txBody>
          <a:bodyPr>
            <a:normAutofit fontScale="40000" lnSpcReduction="20000"/>
          </a:bodyPr>
          <a:lstStyle/>
          <a:p>
            <a:pPr>
              <a:buNone/>
            </a:pPr>
            <a:r>
              <a:rPr lang="ru-RU" dirty="0" smtClean="0"/>
              <a:t>		</a:t>
            </a:r>
            <a:r>
              <a:rPr lang="ru-RU" sz="4800" dirty="0" smtClean="0">
                <a:latin typeface="Times New Roman" pitchFamily="18" charset="0"/>
                <a:cs typeface="Times New Roman" pitchFamily="18" charset="0"/>
              </a:rPr>
              <a:t>Если продукцию кухни отпускают в филиалы, буфеты и другую мелкорозничную сеть, подчиненную данному предприятию, один раз в день, то отпуск оформляется </a:t>
            </a:r>
            <a:r>
              <a:rPr lang="ru-RU" sz="4800" b="1" dirty="0" smtClean="0">
                <a:latin typeface="Times New Roman" pitchFamily="18" charset="0"/>
                <a:cs typeface="Times New Roman" pitchFamily="18" charset="0"/>
              </a:rPr>
              <a:t>расходной накладной</a:t>
            </a:r>
            <a:r>
              <a:rPr lang="ru-RU" sz="4800" dirty="0" smtClean="0">
                <a:latin typeface="Times New Roman" pitchFamily="18" charset="0"/>
                <a:cs typeface="Times New Roman" pitchFamily="18" charset="0"/>
              </a:rPr>
              <a:t>.</a:t>
            </a:r>
          </a:p>
          <a:p>
            <a:pPr>
              <a:buNone/>
            </a:pPr>
            <a:r>
              <a:rPr lang="ru-RU" sz="4800" dirty="0" smtClean="0">
                <a:latin typeface="Times New Roman" pitchFamily="18" charset="0"/>
                <a:cs typeface="Times New Roman" pitchFamily="18" charset="0"/>
              </a:rPr>
              <a:t>		В торговый зал изделия кухни отпускают из раздаточной </a:t>
            </a:r>
            <a:r>
              <a:rPr lang="ru-RU" sz="4800" b="1" dirty="0" smtClean="0">
                <a:latin typeface="Times New Roman" pitchFamily="18" charset="0"/>
                <a:cs typeface="Times New Roman" pitchFamily="18" charset="0"/>
              </a:rPr>
              <a:t>по кассовым чекам</a:t>
            </a:r>
            <a:r>
              <a:rPr lang="ru-RU" sz="4800" dirty="0" smtClean="0">
                <a:latin typeface="Times New Roman" pitchFamily="18" charset="0"/>
                <a:cs typeface="Times New Roman" pitchFamily="18" charset="0"/>
              </a:rPr>
              <a:t>. </a:t>
            </a:r>
          </a:p>
          <a:p>
            <a:pPr>
              <a:buNone/>
            </a:pPr>
            <a:r>
              <a:rPr lang="ru-RU" sz="4800" dirty="0" smtClean="0">
                <a:latin typeface="Times New Roman" pitchFamily="18" charset="0"/>
                <a:cs typeface="Times New Roman" pitchFamily="18" charset="0"/>
              </a:rPr>
              <a:t>		Если расчеты с потребителями производят в порядке предоплаты, кассовые чеки выдают отдельно на каждое блюдо (комплексный обед) и один чек на товары, которые будут отпущены из буфета. Покупатель предъявляет чеки на раздаче, и ему отпускают продукцию.</a:t>
            </a:r>
          </a:p>
          <a:p>
            <a:pPr>
              <a:buNone/>
            </a:pPr>
            <a:r>
              <a:rPr lang="ru-RU" sz="4800" dirty="0" smtClean="0">
                <a:latin typeface="Times New Roman" pitchFamily="18" charset="0"/>
                <a:cs typeface="Times New Roman" pitchFamily="18" charset="0"/>
              </a:rPr>
              <a:t>		На предприятиях общественного питания используют различные способы расчетов за питание: </a:t>
            </a:r>
          </a:p>
          <a:p>
            <a:pPr>
              <a:buNone/>
            </a:pPr>
            <a:r>
              <a:rPr lang="ru-RU" sz="4800" dirty="0">
                <a:latin typeface="Times New Roman" pitchFamily="18" charset="0"/>
                <a:cs typeface="Times New Roman" pitchFamily="18" charset="0"/>
              </a:rPr>
              <a:t>	</a:t>
            </a:r>
            <a:r>
              <a:rPr lang="ru-RU" sz="4800" dirty="0" smtClean="0">
                <a:latin typeface="Times New Roman" pitchFamily="18" charset="0"/>
                <a:cs typeface="Times New Roman" pitchFamily="18" charset="0"/>
              </a:rPr>
              <a:t>	-предварительный, </a:t>
            </a:r>
          </a:p>
          <a:p>
            <a:pPr>
              <a:buNone/>
            </a:pPr>
            <a:r>
              <a:rPr lang="ru-RU" sz="4800" dirty="0">
                <a:latin typeface="Times New Roman" pitchFamily="18" charset="0"/>
                <a:cs typeface="Times New Roman" pitchFamily="18" charset="0"/>
              </a:rPr>
              <a:t>	</a:t>
            </a:r>
            <a:r>
              <a:rPr lang="ru-RU" sz="4800" dirty="0" smtClean="0">
                <a:latin typeface="Times New Roman" pitchFamily="18" charset="0"/>
                <a:cs typeface="Times New Roman" pitchFamily="18" charset="0"/>
              </a:rPr>
              <a:t>	-оплата после отбора блюд,</a:t>
            </a:r>
          </a:p>
          <a:p>
            <a:pPr>
              <a:buNone/>
            </a:pPr>
            <a:r>
              <a:rPr lang="ru-RU" sz="4800" dirty="0">
                <a:latin typeface="Times New Roman" pitchFamily="18" charset="0"/>
                <a:cs typeface="Times New Roman" pitchFamily="18" charset="0"/>
              </a:rPr>
              <a:t>	</a:t>
            </a:r>
            <a:r>
              <a:rPr lang="ru-RU" sz="4800" dirty="0" smtClean="0">
                <a:latin typeface="Times New Roman" pitchFamily="18" charset="0"/>
                <a:cs typeface="Times New Roman" pitchFamily="18" charset="0"/>
              </a:rPr>
              <a:t>	- оплата после приема пищи,</a:t>
            </a:r>
          </a:p>
          <a:p>
            <a:pPr>
              <a:buNone/>
            </a:pPr>
            <a:r>
              <a:rPr lang="ru-RU" sz="4800" dirty="0">
                <a:latin typeface="Times New Roman" pitchFamily="18" charset="0"/>
                <a:cs typeface="Times New Roman" pitchFamily="18" charset="0"/>
              </a:rPr>
              <a:t>	</a:t>
            </a:r>
            <a:r>
              <a:rPr lang="ru-RU" sz="4800" dirty="0" smtClean="0">
                <a:latin typeface="Times New Roman" pitchFamily="18" charset="0"/>
                <a:cs typeface="Times New Roman" pitchFamily="18" charset="0"/>
              </a:rPr>
              <a:t>	- </a:t>
            </a:r>
            <a:r>
              <a:rPr lang="ru-RU" sz="4800" dirty="0" err="1" smtClean="0">
                <a:latin typeface="Times New Roman" pitchFamily="18" charset="0"/>
                <a:cs typeface="Times New Roman" pitchFamily="18" charset="0"/>
              </a:rPr>
              <a:t>саморасчет</a:t>
            </a:r>
            <a:r>
              <a:rPr lang="ru-RU" sz="4800" dirty="0" smtClean="0">
                <a:latin typeface="Times New Roman" pitchFamily="18" charset="0"/>
                <a:cs typeface="Times New Roman" pitchFamily="18" charset="0"/>
              </a:rPr>
              <a:t>.</a:t>
            </a:r>
          </a:p>
          <a:p>
            <a:pPr>
              <a:buNone/>
            </a:pPr>
            <a:r>
              <a:rPr lang="ru-RU" sz="4800" dirty="0">
                <a:latin typeface="Times New Roman" pitchFamily="18" charset="0"/>
                <a:cs typeface="Times New Roman" pitchFamily="18" charset="0"/>
              </a:rPr>
              <a:t>	</a:t>
            </a:r>
            <a:r>
              <a:rPr lang="ru-RU" sz="4800" dirty="0" smtClean="0">
                <a:latin typeface="Times New Roman" pitchFamily="18" charset="0"/>
                <a:cs typeface="Times New Roman" pitchFamily="18" charset="0"/>
              </a:rPr>
              <a:t>	 Форма расчетов определяется в зависимости от метода обслуживания, специфики обслуживаемого контингента, типа предприятия и его специализации.</a:t>
            </a:r>
          </a:p>
          <a:p>
            <a:pPr>
              <a:buNone/>
            </a:pPr>
            <a:r>
              <a:rPr lang="ru-RU" sz="4800" dirty="0" smtClean="0">
                <a:latin typeface="Times New Roman" pitchFamily="18" charset="0"/>
                <a:cs typeface="Times New Roman" pitchFamily="18" charset="0"/>
              </a:rPr>
              <a:t>		</a:t>
            </a:r>
            <a:endParaRPr lang="ru-RU" sz="4800" dirty="0">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914400" y="548680"/>
            <a:ext cx="7772400" cy="5806880"/>
          </a:xfrm>
        </p:spPr>
        <p:txBody>
          <a:bodyPr>
            <a:normAutofit fontScale="32500" lnSpcReduction="20000"/>
          </a:bodyPr>
          <a:lstStyle/>
          <a:p>
            <a:pPr>
              <a:buNone/>
            </a:pPr>
            <a:r>
              <a:rPr lang="ru-RU" sz="3200" dirty="0" smtClean="0">
                <a:latin typeface="Times New Roman" pitchFamily="18" charset="0"/>
                <a:cs typeface="Times New Roman" pitchFamily="18" charset="0"/>
              </a:rPr>
              <a:t>	</a:t>
            </a:r>
          </a:p>
          <a:p>
            <a:pPr>
              <a:buNone/>
            </a:pPr>
            <a:r>
              <a:rPr lang="ru-RU" sz="3200" dirty="0">
                <a:latin typeface="Times New Roman" pitchFamily="18" charset="0"/>
                <a:cs typeface="Times New Roman" pitchFamily="18" charset="0"/>
              </a:rPr>
              <a:t>	</a:t>
            </a:r>
            <a:r>
              <a:rPr lang="ru-RU" sz="4900" dirty="0" smtClean="0">
                <a:latin typeface="Times New Roman" pitchFamily="18" charset="0"/>
                <a:cs typeface="Times New Roman" pitchFamily="18" charset="0"/>
              </a:rPr>
              <a:t>Там</a:t>
            </a:r>
            <a:r>
              <a:rPr lang="ru-RU" sz="4900" dirty="0">
                <a:latin typeface="Times New Roman" pitchFamily="18" charset="0"/>
                <a:cs typeface="Times New Roman" pitchFamily="18" charset="0"/>
              </a:rPr>
              <a:t>, где обслуживание осуществляется официантами, отпущенная продукция оплачивается по выданному официантом счету. Счет выписывают в двух экземплярах, в бланке счета указывают наименование пред­приятия, фамилию официанта, дату, номер счета, перечень блюд, напитков, количество порций, цену, стоимость блюд и итоговую сумму счета. Внизу счет подписывает официант. После оплаты посетителем суммы по предоставленному счету официант пробивает сумму выручки на кассовом аппарате, закрепленном за ним. После окончания рабочего дня показания счетчиков сверяют с суммой по счетам официантов.</a:t>
            </a:r>
          </a:p>
          <a:p>
            <a:pPr>
              <a:buNone/>
            </a:pPr>
            <a:r>
              <a:rPr lang="ru-RU" sz="4900" dirty="0">
                <a:latin typeface="Times New Roman" pitchFamily="18" charset="0"/>
                <a:cs typeface="Times New Roman" pitchFamily="18" charset="0"/>
              </a:rPr>
              <a:t>		На предприятиях общественного питания, действующих по системе самообслуживания, оплата и выдача чеков посетителям производится после выбора ими блюд на стойке. Покупатель оплачивает стоимость выбранной им продукции кассиру, находящемуся в конце раздаточной линии и получает один кассовый чек на общую сумму.</a:t>
            </a:r>
          </a:p>
          <a:p>
            <a:pPr>
              <a:buNone/>
            </a:pPr>
            <a:r>
              <a:rPr lang="ru-RU" sz="4900" dirty="0">
                <a:latin typeface="Times New Roman" pitchFamily="18" charset="0"/>
                <a:cs typeface="Times New Roman" pitchFamily="18" charset="0"/>
              </a:rPr>
              <a:t>		Отпуск готовой продукции предприятиями общественного </a:t>
            </a:r>
            <a:r>
              <a:rPr lang="ru-RU" sz="4900" dirty="0" smtClean="0">
                <a:latin typeface="Times New Roman" pitchFamily="18" charset="0"/>
                <a:cs typeface="Times New Roman" pitchFamily="18" charset="0"/>
              </a:rPr>
              <a:t>питания </a:t>
            </a:r>
            <a:r>
              <a:rPr lang="ru-RU" sz="4900" dirty="0">
                <a:latin typeface="Times New Roman" pitchFamily="18" charset="0"/>
                <a:cs typeface="Times New Roman" pitchFamily="18" charset="0"/>
              </a:rPr>
              <a:t>может быть организован на основе абонементов. </a:t>
            </a:r>
            <a:r>
              <a:rPr lang="ru-RU" sz="4900" b="1" dirty="0">
                <a:latin typeface="Times New Roman" pitchFamily="18" charset="0"/>
                <a:cs typeface="Times New Roman" pitchFamily="18" charset="0"/>
              </a:rPr>
              <a:t>Абонемент</a:t>
            </a:r>
            <a:r>
              <a:rPr lang="ru-RU" sz="4900" dirty="0">
                <a:latin typeface="Times New Roman" pitchFamily="18" charset="0"/>
                <a:cs typeface="Times New Roman" pitchFamily="18" charset="0"/>
              </a:rPr>
              <a:t>ы бывают нескольких видов:</a:t>
            </a:r>
          </a:p>
          <a:p>
            <a:pPr lvl="0"/>
            <a:r>
              <a:rPr lang="ru-RU" sz="4900" dirty="0">
                <a:latin typeface="Times New Roman" pitchFamily="18" charset="0"/>
                <a:cs typeface="Times New Roman" pitchFamily="18" charset="0"/>
              </a:rPr>
              <a:t>на получение питания в столовой при производственном </a:t>
            </a:r>
            <a:r>
              <a:rPr lang="ru-RU" sz="4900" dirty="0" smtClean="0">
                <a:latin typeface="Times New Roman" pitchFamily="18" charset="0"/>
                <a:cs typeface="Times New Roman" pitchFamily="18" charset="0"/>
              </a:rPr>
              <a:t>предприятии </a:t>
            </a:r>
            <a:r>
              <a:rPr lang="ru-RU" sz="4900" dirty="0">
                <a:latin typeface="Times New Roman" pitchFamily="18" charset="0"/>
                <a:cs typeface="Times New Roman" pitchFamily="18" charset="0"/>
              </a:rPr>
              <a:t>или учреждении;</a:t>
            </a:r>
          </a:p>
          <a:p>
            <a:pPr lvl="0"/>
            <a:r>
              <a:rPr lang="ru-RU" sz="4900" dirty="0">
                <a:latin typeface="Times New Roman" pitchFamily="18" charset="0"/>
                <a:cs typeface="Times New Roman" pitchFamily="18" charset="0"/>
              </a:rPr>
              <a:t>на получение питания в столовой при учебном заведении;</a:t>
            </a:r>
          </a:p>
          <a:p>
            <a:pPr lvl="0"/>
            <a:r>
              <a:rPr lang="ru-RU" sz="4900" dirty="0">
                <a:latin typeface="Times New Roman" pitchFamily="18" charset="0"/>
                <a:cs typeface="Times New Roman" pitchFamily="18" charset="0"/>
              </a:rPr>
              <a:t>на получение диетического питания;</a:t>
            </a:r>
          </a:p>
          <a:p>
            <a:pPr lvl="0"/>
            <a:r>
              <a:rPr lang="ru-RU" sz="4900" dirty="0">
                <a:latin typeface="Times New Roman" pitchFamily="18" charset="0"/>
                <a:cs typeface="Times New Roman" pitchFamily="18" charset="0"/>
              </a:rPr>
              <a:t>на получение лечебно-профилактического и</a:t>
            </a:r>
            <a:r>
              <a:rPr lang="ru-RU" sz="3200" dirty="0">
                <a:latin typeface="Times New Roman" pitchFamily="18" charset="0"/>
                <a:cs typeface="Times New Roman" pitchFamily="18" charset="0"/>
              </a:rPr>
              <a:t>ли спецпитания;</a:t>
            </a:r>
          </a:p>
          <a:p>
            <a:r>
              <a:rPr lang="ru-RU" sz="3200" dirty="0">
                <a:latin typeface="Times New Roman" pitchFamily="18" charset="0"/>
                <a:cs typeface="Times New Roman" pitchFamily="18" charset="0"/>
              </a:rPr>
              <a:t>на получение разового питания.</a:t>
            </a:r>
            <a:br>
              <a:rPr lang="ru-RU" sz="3200" dirty="0">
                <a:latin typeface="Times New Roman" pitchFamily="18" charset="0"/>
                <a:cs typeface="Times New Roman" pitchFamily="18" charset="0"/>
              </a:rPr>
            </a:br>
            <a:endParaRPr lang="ru-RU" sz="3200"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xmlns="" val="1963300279"/>
      </p:ext>
    </p:extLst>
  </p:cSld>
  <p:clrMapOvr>
    <a:masterClrMapping/>
  </p:clrMapOvr>
  <p:transition>
    <p:pull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algn="ctr">
              <a:buNone/>
            </a:pPr>
            <a:r>
              <a:rPr lang="ru-RU" b="1" dirty="0" smtClean="0">
                <a:latin typeface="Times New Roman" pitchFamily="18" charset="0"/>
                <a:cs typeface="Times New Roman" pitchFamily="18" charset="0"/>
              </a:rPr>
              <a:t>		Основным </a:t>
            </a:r>
            <a:r>
              <a:rPr lang="ru-RU" b="1" dirty="0">
                <a:latin typeface="Times New Roman" pitchFamily="18" charset="0"/>
                <a:cs typeface="Times New Roman" pitchFamily="18" charset="0"/>
              </a:rPr>
              <a:t>назначением предприятий общественного питания является производство собственной продукции (приготовление </a:t>
            </a:r>
            <a:r>
              <a:rPr lang="ru-RU" b="1" dirty="0" smtClean="0">
                <a:latin typeface="Times New Roman" pitchFamily="18" charset="0"/>
                <a:cs typeface="Times New Roman" pitchFamily="18" charset="0"/>
              </a:rPr>
              <a:t>пищи</a:t>
            </a:r>
            <a:r>
              <a:rPr lang="ru-RU" b="1" dirty="0">
                <a:latin typeface="Times New Roman" pitchFamily="18" charset="0"/>
                <a:cs typeface="Times New Roman" pitchFamily="18" charset="0"/>
              </a:rPr>
              <a:t>) для последующей ее реализации покупателям или организациям.</a:t>
            </a:r>
            <a:endParaRPr lang="ru-RU" dirty="0">
              <a:latin typeface="Times New Roman" pitchFamily="18" charset="0"/>
              <a:cs typeface="Times New Roman" pitchFamily="18" charset="0"/>
            </a:endParaRPr>
          </a:p>
          <a:p>
            <a:endParaRPr lang="ru-RU" dirty="0"/>
          </a:p>
        </p:txBody>
      </p:sp>
    </p:spTree>
  </p:cSld>
  <p:clrMapOvr>
    <a:masterClrMapping/>
  </p:clrMapOvr>
  <p:transition>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214290"/>
            <a:ext cx="8229600" cy="60348"/>
          </a:xfrm>
        </p:spPr>
        <p:txBody>
          <a:bodyPr>
            <a:normAutofit fontScale="90000"/>
          </a:bodyPr>
          <a:lstStyle/>
          <a:p>
            <a:endParaRPr lang="ru-RU" dirty="0"/>
          </a:p>
        </p:txBody>
      </p:sp>
      <p:sp>
        <p:nvSpPr>
          <p:cNvPr id="3" name="Содержимое 2"/>
          <p:cNvSpPr>
            <a:spLocks noGrp="1"/>
          </p:cNvSpPr>
          <p:nvPr>
            <p:ph idx="1"/>
          </p:nvPr>
        </p:nvSpPr>
        <p:spPr>
          <a:xfrm>
            <a:off x="457200" y="357166"/>
            <a:ext cx="8229600" cy="5768997"/>
          </a:xfrm>
        </p:spPr>
        <p:txBody>
          <a:bodyPr>
            <a:normAutofit fontScale="85000" lnSpcReduction="20000"/>
          </a:bodyPr>
          <a:lstStyle/>
          <a:p>
            <a:pPr>
              <a:buNone/>
            </a:pPr>
            <a:r>
              <a:rPr lang="ru-RU" b="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Собственная </a:t>
            </a:r>
            <a:r>
              <a:rPr lang="ru-RU" b="1" i="1" dirty="0">
                <a:latin typeface="Times New Roman" pitchFamily="18" charset="0"/>
                <a:cs typeface="Times New Roman" pitchFamily="18" charset="0"/>
              </a:rPr>
              <a:t>продукция </a:t>
            </a:r>
            <a:r>
              <a:rPr lang="ru-RU" dirty="0">
                <a:latin typeface="Times New Roman" pitchFamily="18" charset="0"/>
                <a:cs typeface="Times New Roman" pitchFamily="18" charset="0"/>
              </a:rPr>
              <a:t>представляет собой готовые изделия и полуфабрикаты, произведенные на кухне или в производственных цехах предприятий (организаций) общественного питания путем теп­ловой или холодной обработки сырья. </a:t>
            </a:r>
          </a:p>
          <a:p>
            <a:pPr>
              <a:buNone/>
            </a:pPr>
            <a:r>
              <a:rPr lang="ru-RU" dirty="0" smtClean="0">
                <a:latin typeface="Times New Roman" pitchFamily="18" charset="0"/>
                <a:cs typeface="Times New Roman" pitchFamily="18" charset="0"/>
              </a:rPr>
              <a:t>		Наряду </a:t>
            </a:r>
            <a:r>
              <a:rPr lang="ru-RU" dirty="0">
                <a:latin typeface="Times New Roman" pitchFamily="18" charset="0"/>
                <a:cs typeface="Times New Roman" pitchFamily="18" charset="0"/>
              </a:rPr>
              <a:t>с продукцией </a:t>
            </a:r>
            <a:r>
              <a:rPr lang="ru-RU" dirty="0" smtClean="0">
                <a:latin typeface="Times New Roman" pitchFamily="18" charset="0"/>
                <a:cs typeface="Times New Roman" pitchFamily="18" charset="0"/>
              </a:rPr>
              <a:t>собственного </a:t>
            </a:r>
            <a:r>
              <a:rPr lang="ru-RU" dirty="0">
                <a:latin typeface="Times New Roman" pitchFamily="18" charset="0"/>
                <a:cs typeface="Times New Roman" pitchFamily="18" charset="0"/>
              </a:rPr>
              <a:t>производства предприятиями общественного питания реали­зуются и некоторые покупные товары.</a:t>
            </a:r>
          </a:p>
          <a:p>
            <a:pPr>
              <a:buNone/>
            </a:pPr>
            <a:r>
              <a:rPr lang="ru-RU"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Покупными </a:t>
            </a:r>
            <a:r>
              <a:rPr lang="ru-RU" b="1" i="1" dirty="0">
                <a:latin typeface="Times New Roman" pitchFamily="18" charset="0"/>
                <a:cs typeface="Times New Roman" pitchFamily="18" charset="0"/>
              </a:rPr>
              <a:t>товарами </a:t>
            </a:r>
            <a:r>
              <a:rPr lang="ru-RU" dirty="0">
                <a:latin typeface="Times New Roman" pitchFamily="18" charset="0"/>
                <a:cs typeface="Times New Roman" pitchFamily="18" charset="0"/>
              </a:rPr>
              <a:t>являются продукты питания, </a:t>
            </a:r>
            <a:r>
              <a:rPr lang="ru-RU" dirty="0" smtClean="0">
                <a:latin typeface="Times New Roman" pitchFamily="18" charset="0"/>
                <a:cs typeface="Times New Roman" pitchFamily="18" charset="0"/>
              </a:rPr>
              <a:t>приобретаемые </a:t>
            </a:r>
            <a:r>
              <a:rPr lang="ru-RU" dirty="0">
                <a:latin typeface="Times New Roman" pitchFamily="18" charset="0"/>
                <a:cs typeface="Times New Roman" pitchFamily="18" charset="0"/>
              </a:rPr>
              <a:t>со стороны без всякой обработки. 	</a:t>
            </a:r>
            <a:endParaRPr lang="ru-RU" b="1" dirty="0" smtClean="0">
              <a:latin typeface="Times New Roman" pitchFamily="18" charset="0"/>
              <a:cs typeface="Times New Roman" pitchFamily="18" charset="0"/>
            </a:endParaRPr>
          </a:p>
          <a:p>
            <a:pPr>
              <a:buNone/>
            </a:pPr>
            <a:r>
              <a:rPr lang="ru-RU" b="1" dirty="0" smtClean="0">
                <a:latin typeface="Times New Roman" pitchFamily="18" charset="0"/>
                <a:cs typeface="Times New Roman" pitchFamily="18" charset="0"/>
              </a:rPr>
              <a:t>		</a:t>
            </a:r>
            <a:r>
              <a:rPr lang="ru-RU" b="1" i="1" dirty="0" smtClean="0">
                <a:latin typeface="Times New Roman" pitchFamily="18" charset="0"/>
                <a:cs typeface="Times New Roman" pitchFamily="18" charset="0"/>
              </a:rPr>
              <a:t>Продукция </a:t>
            </a:r>
            <a:r>
              <a:rPr lang="ru-RU" b="1" i="1" dirty="0">
                <a:latin typeface="Times New Roman" pitchFamily="18" charset="0"/>
                <a:cs typeface="Times New Roman" pitchFamily="18" charset="0"/>
              </a:rPr>
              <a:t>собственного </a:t>
            </a:r>
            <a:r>
              <a:rPr lang="ru-RU" b="1" i="1" dirty="0" smtClean="0">
                <a:latin typeface="Times New Roman" pitchFamily="18" charset="0"/>
                <a:cs typeface="Times New Roman" pitchFamily="18" charset="0"/>
              </a:rPr>
              <a:t>производства </a:t>
            </a:r>
            <a:r>
              <a:rPr lang="ru-RU" dirty="0">
                <a:latin typeface="Times New Roman" pitchFamily="18" charset="0"/>
                <a:cs typeface="Times New Roman" pitchFamily="18" charset="0"/>
              </a:rPr>
              <a:t>предназначена непосредственно для продажи потребителю, в том числе и через розничную сеть, принадлежащую данному </a:t>
            </a:r>
            <a:r>
              <a:rPr lang="ru-RU" dirty="0" smtClean="0">
                <a:latin typeface="Times New Roman" pitchFamily="18" charset="0"/>
                <a:cs typeface="Times New Roman" pitchFamily="18" charset="0"/>
              </a:rPr>
              <a:t>предприятию </a:t>
            </a:r>
            <a:r>
              <a:rPr lang="ru-RU" dirty="0">
                <a:latin typeface="Times New Roman" pitchFamily="18" charset="0"/>
                <a:cs typeface="Times New Roman" pitchFamily="18" charset="0"/>
              </a:rPr>
              <a:t>общественного питания, или другим предприятиям (</a:t>
            </a:r>
            <a:r>
              <a:rPr lang="ru-RU" dirty="0" smtClean="0">
                <a:latin typeface="Times New Roman" pitchFamily="18" charset="0"/>
                <a:cs typeface="Times New Roman" pitchFamily="18" charset="0"/>
              </a:rPr>
              <a:t>организациям</a:t>
            </a:r>
            <a:r>
              <a:rPr lang="ru-RU" dirty="0">
                <a:latin typeface="Times New Roman" pitchFamily="18" charset="0"/>
                <a:cs typeface="Times New Roman" pitchFamily="18" charset="0"/>
              </a:rPr>
              <a:t>) розничной торговли. </a:t>
            </a:r>
          </a:p>
        </p:txBody>
      </p:sp>
    </p:spTree>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45719"/>
          </a:xfrm>
        </p:spPr>
        <p:txBody>
          <a:bodyPr/>
          <a:lstStyle/>
          <a:p>
            <a:endParaRPr lang="ru-RU" dirty="0"/>
          </a:p>
        </p:txBody>
      </p:sp>
      <p:sp>
        <p:nvSpPr>
          <p:cNvPr id="3" name="Содержимое 2"/>
          <p:cNvSpPr>
            <a:spLocks noGrp="1"/>
          </p:cNvSpPr>
          <p:nvPr>
            <p:ph idx="1"/>
          </p:nvPr>
        </p:nvSpPr>
        <p:spPr>
          <a:xfrm>
            <a:off x="914400" y="857232"/>
            <a:ext cx="7772400" cy="5498328"/>
          </a:xfrm>
        </p:spPr>
        <p:txBody>
          <a:bodyPr>
            <a:normAutofit/>
          </a:bodyPr>
          <a:lstStyle/>
          <a:p>
            <a:pPr algn="ctr"/>
            <a:r>
              <a:rPr lang="ru-RU" dirty="0" smtClean="0">
                <a:latin typeface="Times New Roman" pitchFamily="18" charset="0"/>
                <a:cs typeface="Times New Roman" pitchFamily="18" charset="0"/>
              </a:rPr>
              <a:t>Согласно  Правилам предприятия общественного питания обязаны в наглядной и доступной форме довести до сведения потребителей необходимую и достоверную информацию об оказываемых услугах. </a:t>
            </a:r>
            <a:endParaRPr lang="ru-RU" dirty="0"/>
          </a:p>
        </p:txBody>
      </p:sp>
    </p:spTree>
  </p:cSld>
  <p:clrMapOvr>
    <a:masterClrMapping/>
  </p:clrMapOvr>
  <p:transition>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latin typeface="Times New Roman" pitchFamily="18" charset="0"/>
                <a:cs typeface="Times New Roman" pitchFamily="18" charset="0"/>
              </a:rPr>
              <a:t>Эта информация должна содержать:</a:t>
            </a:r>
            <a:br>
              <a:rPr lang="ru-RU" dirty="0">
                <a:latin typeface="Times New Roman" pitchFamily="18" charset="0"/>
                <a:cs typeface="Times New Roman" pitchFamily="18" charset="0"/>
              </a:rPr>
            </a:br>
            <a:endParaRPr lang="ru-RU" dirty="0"/>
          </a:p>
        </p:txBody>
      </p:sp>
      <p:sp>
        <p:nvSpPr>
          <p:cNvPr id="3" name="Объект 2"/>
          <p:cNvSpPr>
            <a:spLocks noGrp="1"/>
          </p:cNvSpPr>
          <p:nvPr>
            <p:ph idx="1"/>
          </p:nvPr>
        </p:nvSpPr>
        <p:spPr>
          <a:xfrm>
            <a:off x="914400" y="1340768"/>
            <a:ext cx="7772400" cy="5014792"/>
          </a:xfrm>
        </p:spPr>
        <p:txBody>
          <a:bodyPr>
            <a:normAutofit fontScale="77500" lnSpcReduction="20000"/>
          </a:bodyPr>
          <a:lstStyle/>
          <a:p>
            <a:pPr lvl="0"/>
            <a:r>
              <a:rPr lang="ru-RU" dirty="0" smtClean="0">
                <a:latin typeface="Times New Roman" pitchFamily="18" charset="0"/>
                <a:cs typeface="Times New Roman" pitchFamily="18" charset="0"/>
              </a:rPr>
              <a:t>фирменное </a:t>
            </a:r>
            <a:r>
              <a:rPr lang="ru-RU" dirty="0">
                <a:latin typeface="Times New Roman" pitchFamily="18" charset="0"/>
                <a:cs typeface="Times New Roman" pitchFamily="18" charset="0"/>
              </a:rPr>
              <a:t>наименование организации, место ее нахождения (юридический адрес), тип, класс, режим работы предприятия;</a:t>
            </a:r>
          </a:p>
          <a:p>
            <a:pPr lvl="0"/>
            <a:r>
              <a:rPr lang="ru-RU" dirty="0">
                <a:latin typeface="Times New Roman" pitchFamily="18" charset="0"/>
                <a:cs typeface="Times New Roman" pitchFamily="18" charset="0"/>
              </a:rPr>
              <a:t>перечень услуг и условия их оказания;</a:t>
            </a:r>
          </a:p>
          <a:p>
            <a:pPr lvl="0"/>
            <a:r>
              <a:rPr lang="ru-RU" dirty="0">
                <a:latin typeface="Times New Roman" pitchFamily="18" charset="0"/>
                <a:cs typeface="Times New Roman" pitchFamily="18" charset="0"/>
              </a:rPr>
              <a:t>цены и условия оплаты услуг;</a:t>
            </a:r>
          </a:p>
          <a:p>
            <a:pPr lvl="0"/>
            <a:r>
              <a:rPr lang="ru-RU" dirty="0">
                <a:latin typeface="Times New Roman" pitchFamily="18" charset="0"/>
                <a:cs typeface="Times New Roman" pitchFamily="18" charset="0"/>
              </a:rPr>
              <a:t>наименование предполагаемой продукции общественного пи­тания с указанием способов приготовления блюд и входящих в них основных ингредиентов;</a:t>
            </a:r>
          </a:p>
          <a:p>
            <a:pPr lvl="0"/>
            <a:r>
              <a:rPr lang="ru-RU" dirty="0">
                <a:latin typeface="Times New Roman" pitchFamily="18" charset="0"/>
                <a:cs typeface="Times New Roman" pitchFamily="18" charset="0"/>
              </a:rPr>
              <a:t>сведения о массе (объеме) порций готовых блюд и другой про­дукции предприятия общественного питания;</a:t>
            </a:r>
          </a:p>
          <a:p>
            <a:pPr lvl="0"/>
            <a:r>
              <a:rPr lang="ru-RU" dirty="0">
                <a:latin typeface="Times New Roman" pitchFamily="18" charset="0"/>
                <a:cs typeface="Times New Roman" pitchFamily="18" charset="0"/>
              </a:rPr>
              <a:t>наличие лицензии;</a:t>
            </a:r>
          </a:p>
          <a:p>
            <a:pPr lvl="0"/>
            <a:r>
              <a:rPr lang="ru-RU" dirty="0">
                <a:latin typeface="Times New Roman" pitchFamily="18" charset="0"/>
                <a:cs typeface="Times New Roman" pitchFamily="18" charset="0"/>
              </a:rPr>
              <a:t>сведения о сертификации услуг.</a:t>
            </a:r>
          </a:p>
          <a:p>
            <a:endParaRPr lang="ru-RU" dirty="0"/>
          </a:p>
        </p:txBody>
      </p:sp>
    </p:spTree>
    <p:extLst>
      <p:ext uri="{BB962C8B-B14F-4D97-AF65-F5344CB8AC3E}">
        <p14:creationId xmlns:p14="http://schemas.microsoft.com/office/powerpoint/2010/main" xmlns="" val="621846648"/>
      </p:ext>
    </p:extLst>
  </p:cSld>
  <p:clrMapOvr>
    <a:masterClrMapping/>
  </p:clrMapOvr>
  <p:transition>
    <p:pull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214290"/>
            <a:ext cx="8229600" cy="60348"/>
          </a:xfrm>
        </p:spPr>
        <p:txBody>
          <a:bodyPr>
            <a:normAutofit fontScale="90000"/>
          </a:bodyPr>
          <a:lstStyle/>
          <a:p>
            <a:endParaRPr lang="ru-RU" dirty="0"/>
          </a:p>
        </p:txBody>
      </p:sp>
      <p:sp>
        <p:nvSpPr>
          <p:cNvPr id="3" name="Содержимое 2"/>
          <p:cNvSpPr>
            <a:spLocks noGrp="1"/>
          </p:cNvSpPr>
          <p:nvPr>
            <p:ph idx="1"/>
          </p:nvPr>
        </p:nvSpPr>
        <p:spPr>
          <a:xfrm>
            <a:off x="457200" y="357166"/>
            <a:ext cx="8229600" cy="5768997"/>
          </a:xfrm>
        </p:spPr>
        <p:txBody>
          <a:bodyPr>
            <a:normAutofit/>
          </a:bodyPr>
          <a:lstStyle/>
          <a:p>
            <a:pPr algn="ctr">
              <a:buNone/>
            </a:pPr>
            <a:r>
              <a:rPr lang="ru-RU" dirty="0" smtClean="0">
                <a:latin typeface="Times New Roman" pitchFamily="18" charset="0"/>
                <a:cs typeface="Times New Roman" pitchFamily="18" charset="0"/>
              </a:rPr>
              <a:t>		Услуги </a:t>
            </a:r>
            <a:r>
              <a:rPr lang="ru-RU" dirty="0">
                <a:latin typeface="Times New Roman" pitchFamily="18" charset="0"/>
                <a:cs typeface="Times New Roman" pitchFamily="18" charset="0"/>
              </a:rPr>
              <a:t>общественного питания могут оказываться различного типа предприятиями (ресторанами, барами, столовыми, закусочными и т.д.), которые, в свою очередь, делятся на классы: люкс, высший, первый). </a:t>
            </a:r>
            <a:endParaRPr lang="ru-RU" dirty="0"/>
          </a:p>
        </p:txBody>
      </p:sp>
    </p:spTree>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914400" y="620688"/>
            <a:ext cx="7772400" cy="5734872"/>
          </a:xfrm>
        </p:spPr>
        <p:txBody>
          <a:bodyPr>
            <a:normAutofit/>
          </a:bodyPr>
          <a:lstStyle/>
          <a:p>
            <a:pPr algn="ctr"/>
            <a:r>
              <a:rPr lang="ru-RU" dirty="0">
                <a:latin typeface="Times New Roman" pitchFamily="18" charset="0"/>
                <a:cs typeface="Times New Roman" pitchFamily="18" charset="0"/>
              </a:rPr>
              <a:t>Тип и класс предприятия определяются собственником или руководителем предприятия. Данное деление зависит от типа предприятия, места его расположения, объема предоставляемых потребителю услуг, степени материально-технической оснащенности. Присвоение и подтверждение соответствия предприятия выбранному типу и классу осуществляется (при наличии лицензии) местными исполнительными органами в </a:t>
            </a:r>
            <a:r>
              <a:rPr lang="ru-RU" dirty="0" smtClean="0">
                <a:latin typeface="Times New Roman" pitchFamily="18" charset="0"/>
                <a:cs typeface="Times New Roman" pitchFamily="18" charset="0"/>
              </a:rPr>
              <a:t>виде выдачи </a:t>
            </a:r>
            <a:r>
              <a:rPr lang="ru-RU" dirty="0">
                <a:latin typeface="Times New Roman" pitchFamily="18" charset="0"/>
                <a:cs typeface="Times New Roman" pitchFamily="18" charset="0"/>
              </a:rPr>
              <a:t>свидетельства.</a:t>
            </a:r>
          </a:p>
          <a:p>
            <a:pPr algn="ctr"/>
            <a:endParaRPr lang="ru-RU" dirty="0"/>
          </a:p>
        </p:txBody>
      </p:sp>
    </p:spTree>
    <p:extLst>
      <p:ext uri="{BB962C8B-B14F-4D97-AF65-F5344CB8AC3E}">
        <p14:creationId xmlns:p14="http://schemas.microsoft.com/office/powerpoint/2010/main" xmlns="" val="3367377151"/>
      </p:ext>
    </p:extLst>
  </p:cSld>
  <p:clrMapOvr>
    <a:masterClrMapping/>
  </p:clrMapOvr>
  <p:transition>
    <p:pull dir="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124</TotalTime>
  <Words>730</Words>
  <Application>Microsoft Office PowerPoint</Application>
  <PresentationFormat>Экран (4:3)</PresentationFormat>
  <Paragraphs>157</Paragraphs>
  <Slides>35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Метро</vt:lpstr>
      <vt:lpstr>ТЕМА:  Особенности бухгалтерского учета на предприятиях общественного питания </vt:lpstr>
      <vt:lpstr>Цели занятия:</vt:lpstr>
      <vt:lpstr>Вопросы новой темы:</vt:lpstr>
      <vt:lpstr>Слайд 4</vt:lpstr>
      <vt:lpstr>Слайд 5</vt:lpstr>
      <vt:lpstr>Слайд 6</vt:lpstr>
      <vt:lpstr>Эта информация должна содержать: </vt:lpstr>
      <vt:lpstr>Слайд 8</vt:lpstr>
      <vt:lpstr>Слайд 9</vt:lpstr>
      <vt:lpstr>Слайд 10</vt:lpstr>
      <vt:lpstr>Слайд 11</vt:lpstr>
      <vt:lpstr>Слайд 12</vt:lpstr>
      <vt:lpstr>Слайд 13</vt:lpstr>
      <vt:lpstr>Слайд 14</vt:lpstr>
      <vt:lpstr>Слайд 15</vt:lpstr>
      <vt:lpstr>Слайд 16</vt:lpstr>
      <vt:lpstr>Различают несколько видов цен, а именно: </vt:lpstr>
      <vt:lpstr>Слайд 18</vt:lpstr>
      <vt:lpstr>Слайд 19</vt:lpstr>
      <vt:lpstr>Слайд 20</vt:lpstr>
      <vt:lpstr>Слайд 21</vt:lpstr>
      <vt:lpstr>Слайд 22</vt:lpstr>
      <vt:lpstr>Слайд 23</vt:lpstr>
      <vt:lpstr>Расчет продажной цены  «Котлеты натуральной»</vt:lpstr>
      <vt:lpstr>Пример.</vt:lpstr>
      <vt:lpstr>РЕШЕНИЕ ЗАДАЧИ</vt:lpstr>
      <vt:lpstr>Слайд 27</vt:lpstr>
      <vt:lpstr>Слайд 28</vt:lpstr>
      <vt:lpstr>Слайд 29</vt:lpstr>
      <vt:lpstr>Слайд 30</vt:lpstr>
      <vt:lpstr>Слайд 31</vt:lpstr>
      <vt:lpstr>Документальное оформление отпуска готовых изделий из производства</vt:lpstr>
      <vt:lpstr>Слайд 33</vt:lpstr>
      <vt:lpstr>Слайд 34</vt:lpstr>
      <vt:lpstr>Слайд 35</vt:lpstr>
    </vt:vector>
  </TitlesOfParts>
  <Company>Офис</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Особенности бухгалтерского учета на предприятиях общественного питания </dc:title>
  <dc:creator>Юрий</dc:creator>
  <cp:lastModifiedBy>а</cp:lastModifiedBy>
  <cp:revision>18</cp:revision>
  <dcterms:created xsi:type="dcterms:W3CDTF">2011-02-06T20:02:31Z</dcterms:created>
  <dcterms:modified xsi:type="dcterms:W3CDTF">2013-01-18T10:32:36Z</dcterms:modified>
</cp:coreProperties>
</file>