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70CDE10-5FE8-4AD0-ACF9-CA5438610241}">
  <a:tblStyle styleId="{970CDE10-5FE8-4AD0-ACF9-CA5438610241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tcBdr/>
        <a:fill>
          <a:solidFill>
            <a:srgbClr val="D0DEEF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EEF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200" b="1" dirty="0"/>
              <a:t>Основы калькуляции</a:t>
            </a:r>
            <a:br>
              <a:rPr lang="ru-RU" sz="3200" b="1" dirty="0"/>
            </a:br>
            <a:r>
              <a:rPr lang="ru-RU" sz="3200" b="1" dirty="0" smtClean="0"/>
              <a:t> </a:t>
            </a:r>
            <a:r>
              <a:rPr lang="ru-RU" sz="3200" b="1" dirty="0"/>
              <a:t>Калькуляция блюд</a:t>
            </a:r>
            <a:br>
              <a:rPr lang="ru-RU" sz="3200" b="1" dirty="0"/>
            </a:br>
            <a:endParaRPr sz="3200" b="1"/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b="1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b="1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Шубина Е.А.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>
            <a:spLocks noGrp="1"/>
          </p:cNvSpPr>
          <p:nvPr>
            <p:ph type="title"/>
          </p:nvPr>
        </p:nvSpPr>
        <p:spPr>
          <a:xfrm>
            <a:off x="838199" y="607421"/>
            <a:ext cx="10515600" cy="521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40"/>
              <a:buFont typeface="Calibri"/>
              <a:buNone/>
            </a:pPr>
            <a:r>
              <a:rPr lang="ru-RU" sz="3240" b="1">
                <a:solidFill>
                  <a:srgbClr val="FF0000"/>
                </a:solidFill>
              </a:rPr>
              <a:t>Калькуляция блюд собственного производства</a:t>
            </a:r>
            <a:r>
              <a:rPr lang="ru-RU" sz="3959"/>
              <a:t/>
            </a:r>
            <a:br>
              <a:rPr lang="ru-RU" sz="3959"/>
            </a:br>
            <a:endParaRPr sz="3959"/>
          </a:p>
        </p:txBody>
      </p:sp>
      <p:sp>
        <p:nvSpPr>
          <p:cNvPr id="97" name="Google Shape;97;p14"/>
          <p:cNvSpPr txBox="1">
            <a:spLocks noGrp="1"/>
          </p:cNvSpPr>
          <p:nvPr>
            <p:ph type="body" idx="1"/>
          </p:nvPr>
        </p:nvSpPr>
        <p:spPr>
          <a:xfrm>
            <a:off x="302525" y="1129400"/>
            <a:ext cx="11586949" cy="559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 i="1"/>
              <a:t>Калькуляция</a:t>
            </a:r>
            <a:r>
              <a:rPr lang="ru-RU" sz="3200"/>
              <a:t> — это исчисление себестоимости продукции, товаров и услуг. В общественном питании под калькуляцией понимают исчисление продажной цены единицы продукции (одного блюда, одной порции, одного килограмма).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 i="1"/>
              <a:t>Себестоимость </a:t>
            </a:r>
            <a:r>
              <a:rPr lang="ru-RU" sz="3200"/>
              <a:t>– стоимостная оценка используемых в процессе производства и реализации продукции, сырья и материалов, топлива и энергии, основных фондов, трудовых ресурсов и других затрат.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Шубина Е.А.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5"/>
          <p:cNvSpPr txBox="1">
            <a:spLocks noGrp="1"/>
          </p:cNvSpPr>
          <p:nvPr>
            <p:ph type="title"/>
          </p:nvPr>
        </p:nvSpPr>
        <p:spPr>
          <a:xfrm>
            <a:off x="838199" y="607421"/>
            <a:ext cx="10515600" cy="521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40"/>
              <a:buFont typeface="Calibri"/>
              <a:buNone/>
            </a:pPr>
            <a:r>
              <a:rPr lang="ru-RU" sz="3240" b="1">
                <a:solidFill>
                  <a:srgbClr val="FF0000"/>
                </a:solidFill>
              </a:rPr>
              <a:t>Калькуляция блюд собственного производства</a:t>
            </a:r>
            <a:r>
              <a:rPr lang="ru-RU" sz="3959"/>
              <a:t/>
            </a:r>
            <a:br>
              <a:rPr lang="ru-RU" sz="3959"/>
            </a:br>
            <a:endParaRPr sz="3959"/>
          </a:p>
        </p:txBody>
      </p:sp>
      <p:sp>
        <p:nvSpPr>
          <p:cNvPr id="104" name="Google Shape;104;p15"/>
          <p:cNvSpPr txBox="1">
            <a:spLocks noGrp="1"/>
          </p:cNvSpPr>
          <p:nvPr>
            <p:ph type="body" idx="1"/>
          </p:nvPr>
        </p:nvSpPr>
        <p:spPr>
          <a:xfrm>
            <a:off x="302525" y="1129400"/>
            <a:ext cx="11586949" cy="559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/>
              <a:t>При расчетах используется принцип нормативной калькуляции, т.е. расход сырья на определенное блюдо строго нормирован сборником рецептур или технико-технологическими картами.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/>
              <a:t>Калькуляция составляется в калькуляционных карточках установленной формы отдельно на каждый вид блюда. </a:t>
            </a:r>
            <a:endParaRPr sz="32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/>
              <a:t>Расчет составляется на одно или на 100 блюд.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05" name="Google Shape;10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Шубина Е.А.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 txBox="1">
            <a:spLocks noGrp="1"/>
          </p:cNvSpPr>
          <p:nvPr>
            <p:ph type="body" idx="1"/>
          </p:nvPr>
        </p:nvSpPr>
        <p:spPr>
          <a:xfrm>
            <a:off x="838200" y="1375107"/>
            <a:ext cx="10515600" cy="54828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 i="1"/>
              <a:t>Цена</a:t>
            </a:r>
            <a:r>
              <a:rPr lang="ru-RU" sz="3200"/>
              <a:t> — это денежное выражение стоимости товара (услуги).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 i="1"/>
              <a:t>Покупная цена</a:t>
            </a:r>
            <a:r>
              <a:rPr lang="ru-RU" sz="3200"/>
              <a:t> – это цена, по которой приобретается товар.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 i="1"/>
              <a:t>Продажная цена</a:t>
            </a:r>
            <a:r>
              <a:rPr lang="ru-RU" sz="3200"/>
              <a:t> – это цена, по которой реализуется товар с торговой наценкой.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ru-RU" sz="3200" i="1"/>
              <a:t>Наценка </a:t>
            </a:r>
            <a:r>
              <a:rPr lang="ru-RU" sz="3200"/>
              <a:t>– это добавленная стоимость к покупной цене товара, предназначенная для возмещения расходов и получения прибыли.</a:t>
            </a:r>
            <a:endParaRPr/>
          </a:p>
          <a:p>
            <a:pPr marL="228600" lvl="0" indent="-25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  <a:p>
            <a:pPr marL="228600" lvl="0" indent="-25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  <a:p>
            <a:pPr marL="228600" lvl="0" indent="-25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11" name="Google Shape;11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Шубина Е.А.</a:t>
            </a:r>
            <a:endParaRPr/>
          </a:p>
        </p:txBody>
      </p:sp>
      <p:sp>
        <p:nvSpPr>
          <p:cNvPr id="112" name="Google Shape;11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794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ru-RU" sz="3200" b="1">
                <a:solidFill>
                  <a:srgbClr val="FF0000"/>
                </a:solidFill>
              </a:rPr>
              <a:t>Калькуляция блюд собственного производства</a:t>
            </a:r>
            <a:r>
              <a:rPr lang="ru-RU" sz="3200"/>
              <a:t/>
            </a:r>
            <a:br>
              <a:rPr lang="ru-RU" sz="3200"/>
            </a:br>
            <a:endParaRPr sz="32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 txBox="1">
            <a:spLocks noGrp="1"/>
          </p:cNvSpPr>
          <p:nvPr>
            <p:ph type="body" idx="1"/>
          </p:nvPr>
        </p:nvSpPr>
        <p:spPr>
          <a:xfrm>
            <a:off x="450375" y="849856"/>
            <a:ext cx="11477767" cy="5673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u="sng"/>
              <a:t>Продажная цена: </a:t>
            </a:r>
            <a:endParaRPr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Стоимость сырьевого набора</a:t>
            </a:r>
            <a:endParaRPr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Заработная плата повара</a:t>
            </a:r>
            <a:endParaRPr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Отчисления с заработной платы  (30 %)</a:t>
            </a:r>
            <a:endParaRPr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Электроэнергия</a:t>
            </a:r>
            <a:endParaRPr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Амортизация</a:t>
            </a:r>
            <a:endParaRPr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Накладные расходы (Зарплата обслуживающего персонала, Тара, Топливо, Аренда, Транспортные расходы)</a:t>
            </a:r>
            <a:endParaRPr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Прибыль </a:t>
            </a:r>
            <a:endParaRPr i="1"/>
          </a:p>
          <a:p>
            <a:pPr marL="22860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lang="ru-RU" i="1"/>
              <a:t>Налог НДС (налог на добавленную стоимость – 18%)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/>
              <a:t>Амортизация</a:t>
            </a:r>
            <a:r>
              <a:rPr lang="ru-RU"/>
              <a:t> – постепенный перенос стоимости основных средств по мере их износа на производимую с их участием продукцию.</a:t>
            </a:r>
            <a:endParaRPr i="1"/>
          </a:p>
          <a:p>
            <a:pPr marL="228600" lvl="0" indent="-508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i="1"/>
          </a:p>
          <a:p>
            <a:pPr marL="228600" lvl="0" indent="-508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Шубина Е.А.</a:t>
            </a:r>
            <a:endParaRPr/>
          </a:p>
        </p:txBody>
      </p:sp>
      <p:sp>
        <p:nvSpPr>
          <p:cNvPr id="119" name="Google Shape;11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484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ru-RU" sz="3200" b="1">
                <a:solidFill>
                  <a:srgbClr val="FF0000"/>
                </a:solidFill>
              </a:rPr>
              <a:t>Калькуляция блюд собственного производства</a:t>
            </a:r>
            <a:r>
              <a:rPr lang="ru-RU" sz="3200"/>
              <a:t/>
            </a:r>
            <a:br>
              <a:rPr lang="ru-RU" sz="3200"/>
            </a:br>
            <a:endParaRPr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" name="Google Shape;124;p18"/>
          <p:cNvGraphicFramePr/>
          <p:nvPr/>
        </p:nvGraphicFramePr>
        <p:xfrm>
          <a:off x="882554" y="933054"/>
          <a:ext cx="10426925" cy="5853300"/>
        </p:xfrm>
        <a:graphic>
          <a:graphicData uri="http://schemas.openxmlformats.org/drawingml/2006/table">
            <a:tbl>
              <a:tblPr firstRow="1" firstCol="1" bandRow="1">
                <a:noFill/>
                <a:tableStyleId>{970CDE10-5FE8-4AD0-ACF9-CA5438610241}</a:tableStyleId>
              </a:tblPr>
              <a:tblGrid>
                <a:gridCol w="4808275"/>
                <a:gridCol w="1825650"/>
                <a:gridCol w="1826825"/>
                <a:gridCol w="1966175"/>
              </a:tblGrid>
              <a:tr h="595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Наименование 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Норма, кг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Цена, р.к.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Сумма, р.к.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Яблоки свежие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0,023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100-00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2-30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Помидоры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0,029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150-00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4-35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Огурцы свежие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0,025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120-00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3-00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Морковь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0,019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30-00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0-57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Лимон (для сока)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0,01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150-00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1-50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Сахар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0,001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40-00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0-04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Сметана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0,02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150-00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3-00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Соль 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0,002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20-00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0-04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Зелень петрушки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0,002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250-00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0-50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551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Общая стоимость сырьевого набора на 1 порцию, р.к.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15-30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Наценка 56%, р.к.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8-57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267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Цена продажи изделия, р.к.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23-87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  <a:tr h="551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Выход одной порции блюда в готовом виде, г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-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b="1" u="none" strike="noStrike" cap="none">
                          <a:solidFill>
                            <a:schemeClr val="dk1"/>
                          </a:solidFill>
                        </a:rPr>
                        <a:t>100</a:t>
                      </a:r>
                      <a:endParaRPr sz="2000" b="1" u="none" strike="noStrike" cap="non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</a:tr>
            </a:tbl>
          </a:graphicData>
        </a:graphic>
      </p:graphicFrame>
      <p:sp>
        <p:nvSpPr>
          <p:cNvPr id="125" name="Google Shape;125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Шубина Е.А.</a:t>
            </a:r>
            <a:endParaRPr/>
          </a:p>
        </p:txBody>
      </p:sp>
      <p:sp>
        <p:nvSpPr>
          <p:cNvPr id="126" name="Google Shape;126;p18"/>
          <p:cNvSpPr/>
          <p:nvPr/>
        </p:nvSpPr>
        <p:spPr>
          <a:xfrm>
            <a:off x="1285164" y="225168"/>
            <a:ext cx="962167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53957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None/>
            </a:pPr>
            <a:r>
              <a:rPr lang="ru-RU" sz="2000" b="1" i="1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Калькуляционная карточка №2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"/>
              <a:buNone/>
            </a:pPr>
            <a:r>
              <a:rPr lang="ru-RU" sz="2000" b="0" i="0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r>
              <a:rPr lang="ru-RU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000" b="1" i="0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Салат витаминный</a:t>
            </a:r>
            <a:r>
              <a:rPr lang="ru-RU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r>
              <a:rPr lang="ru-RU" sz="2000" b="1" i="0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r>
              <a:rPr lang="ru-RU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</a:t>
            </a:r>
            <a:r>
              <a:rPr lang="ru-RU" sz="2000" b="1" i="0" u="none" strike="noStrike" cap="none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Рецептура №53 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PresentationFormat>Произвольный</PresentationFormat>
  <Paragraphs>97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Основы калькуляции  Калькуляция блюд </vt:lpstr>
      <vt:lpstr>Калькуляция блюд собственного производства </vt:lpstr>
      <vt:lpstr>Калькуляция блюд собственного производства </vt:lpstr>
      <vt:lpstr>Калькуляция блюд собственного производства </vt:lpstr>
      <vt:lpstr>Калькуляция блюд собственного производства 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калькуляции  Калькуляция блюд </dc:title>
  <cp:lastModifiedBy>Пользователь Windows</cp:lastModifiedBy>
  <cp:revision>1</cp:revision>
  <dcterms:modified xsi:type="dcterms:W3CDTF">2021-01-15T20:50:19Z</dcterms:modified>
</cp:coreProperties>
</file>