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  <p:sldId id="295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E4458-0AD0-42C6-B3BB-D07CF1A89B9E}" type="datetimeFigureOut">
              <a:rPr lang="ru-RU" smtClean="0"/>
              <a:t>22.01.2019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19975-6FC8-49A9-BCA2-0034CDFB25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player.myshared.ru/6/701840/slides/slide_1.jpg"/>
          <p:cNvPicPr>
            <a:picLocks noChangeAspect="1" noChangeArrowheads="1"/>
          </p:cNvPicPr>
          <p:nvPr/>
        </p:nvPicPr>
        <p:blipFill>
          <a:blip r:embed="rId2"/>
          <a:srcRect b="11458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4714884"/>
            <a:ext cx="1828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290"/>
            <a:ext cx="214314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player.myshared.ru/6/701840/slides/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player.myshared.ru/6/701840/slides/slide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player.myshared.ru/6/701840/slides/slide_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layer.myshared.ru/6/701840/slides/slide_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layer.myshared.ru/6/701840/slides/slide_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player.myshared.ru/6/701840/slides/slide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player.myshared.ru/6/701840/slides/slide_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layer.myshared.ru/6/701840/slides/slide_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layer.myshared.ru/6/701840/slides/slide_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layer.myshared.ru/6/701840/slides/slide_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player.myshared.ru/6/701840/slides/slid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layer.myshared.ru/6/701840/slides/slide_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player.myshared.ru/6/701840/slides/slide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layer.myshared.ru/6/701840/slides/slide_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layer.myshared.ru/6/701840/slides/slide_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layer.myshared.ru/6/701840/slides/slide_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player.myshared.ru/6/701840/slides/slide_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layer.myshared.ru/6/701840/slides/slide_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layer.myshared.ru/6/701840/slides/slide_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layer.myshared.ru/6/701840/slides/slide_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player.myshared.ru/6/701840/slides/slide_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player.myshared.ru/6/701840/slides/slide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layer.myshared.ru/6/701840/slides/slide_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layer.myshared.ru/6/701840/slides/slide_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layer.myshared.ru/6/701840/slides/slide_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layer.myshared.ru/6/701840/slides/slide_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0"/>
          <a:ext cx="8929718" cy="7051725"/>
        </p:xfrm>
        <a:graphic>
          <a:graphicData uri="http://schemas.openxmlformats.org/drawingml/2006/table">
            <a:tbl>
              <a:tblPr/>
              <a:tblGrid>
                <a:gridCol w="5705095"/>
                <a:gridCol w="744145"/>
                <a:gridCol w="1266032"/>
                <a:gridCol w="1214446"/>
              </a:tblGrid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Бухгалтерский баланс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                              отчетный период 20 ___г.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Индекс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№ 1 - Б (баланс)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Периодичность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годовая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Представляют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организации публичного интереса по результатам финансового года 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Куда представляется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в депозитарий финансовой отчетности в электронном формате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посредством программного обеспечения 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Срок представления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ежегодно не позднее 31 августа года, следующего за отчетным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     Примечание: пояснение по заполнению отчета приведено в приложении к форме,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предназначенной для сбора административных данных "Бухгалтерский баланс".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     Наименование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onsolas"/>
                        </a:rPr>
                        <a:t>организации____________________________________________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onsolas"/>
                      </a:endParaRP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                  по состоянию на " __ " ______________ года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тысячах тенге 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6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Код строки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На конец отчетного периода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На начало отчетного периода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I.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Краткосрочные активы: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Денежные средства и их эквиваленты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Финансовые активы, имеющиеся в наличии для продажи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Производные финансовые инструменты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12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3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Финансовые активы, учитываемые по справедливой стоимости через прибыли и убытки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13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Финансовые активы, удерживаемые до погашения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14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краткосрочные финансовые 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15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Краткосрочная торговая и прочая дебиторская задолженность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16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Текущий подоходный налог 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17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Запасы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18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краткосрочные 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19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Итого краткосрочных активов (сумма строк с 010 по 019)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100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Активы (или выбывающие группы), предназначенные для продажи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101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II.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Долгосрочные 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Финансовые активы, имеющиеся в наличии для продажи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Производные финансовые инструменты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111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3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Финансовые активы, учитываемые по справедливой стоимости через прибыли и убытки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112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Финансовые активы, удерживаемые до погашения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113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долгосрочные финансовые 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114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Долгосрочная торговая и прочая дебиторская задолженность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115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Инвестиции, учитываемые методом долевого участия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116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Инвестиционное имущество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117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Основные средства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118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Биологические 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119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Разведочные и оценочные 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120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Нематериальные 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121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Отложенные налоговые 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122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долгосрочные активы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123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Итого долгосрочных активов (сумма строк с 110 по 123)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200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Баланс (строка 100 + строка 101 + строка 200)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  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9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357166"/>
          <a:ext cx="8929718" cy="6525152"/>
        </p:xfrm>
        <a:graphic>
          <a:graphicData uri="http://schemas.openxmlformats.org/drawingml/2006/table">
            <a:tbl>
              <a:tblPr/>
              <a:tblGrid>
                <a:gridCol w="5705095"/>
                <a:gridCol w="744145"/>
                <a:gridCol w="1193729"/>
                <a:gridCol w="1286749"/>
              </a:tblGrid>
              <a:tr h="2218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Обязательство и капитал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Код строки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На конец отчетного периода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На начало отчетного периода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III.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Краткосрочные обязательства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Займы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210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Производные финансовые инструменты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211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краткосрочные финансовые обязательства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212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Краткосрочная торговая и прочая кредиторская задолженность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213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Краткосрочные резервы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214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Текущие налоговые обязательства по подоходному налогу 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215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Вознаграждения работникам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216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краткосрочные обязательства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217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Итого краткосрочных обязательств (сумма строк с 210 по 217)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300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Обязательства выбывающих групп, предназначенных для продажи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301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IV.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Долгосрочные обязательства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Займы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310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Производные финансовые инструменты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311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долгосрочные финансовые обязательства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312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Долгосрочная торговая и прочая кредиторская задолженность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313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Долгосрочные резервы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314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Отложенные налоговые обязательства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315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долгосрочные обязательства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316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Итого долгосрочных обязательств (сумма строк с 310 по 316)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400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V.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Капитал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Уставный (акционерный) капитал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Эмиссионный доход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411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Выкупленные собственные долевые инструменты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412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Резервы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413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Нераспределенная прибыль (непокрытый убыток)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414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4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Итого капитал, относимый на собственников материнской организации (сумма строк с 410 по 414)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420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Доля неконтролирующих собственников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421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Всего капитал (строка 420 +/- строка 421)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500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Баланс (строка 300 + строка 301+ строка 400 + строка 500)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273" marR="2273" marT="2273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48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     Руководитель ___________________________________________ _________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448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      (фамилия, имя, отчество (при его наличии)    (подпись)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Главный бухгалтер ______________________________________ _________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48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       (фамилия, имя, отчество (при его наличии) (подпись)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44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Место печати</a:t>
                      </a:r>
                    </a:p>
                  </a:txBody>
                  <a:tcPr marL="2273" marR="2273" marT="227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273" marR="2273" marT="22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439966"/>
        </p:xfrm>
        <a:graphic>
          <a:graphicData uri="http://schemas.openxmlformats.org/drawingml/2006/table">
            <a:tbl>
              <a:tblPr/>
              <a:tblGrid>
                <a:gridCol w="5773240"/>
                <a:gridCol w="1150595"/>
                <a:gridCol w="1118184"/>
                <a:gridCol w="1101981"/>
              </a:tblGrid>
              <a:tr h="913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Отчет о прибылях и убытках 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3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                                  отчетный период 20 ___г.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3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Индекс: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№ 2 - ОПУ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3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Периодичность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годовая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38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Представляют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организации публичного интереса по результатам финансового года 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38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Куда представляется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в депозитарий финансовой отчетности в электронном формате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3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посредством программного обеспечения 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38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Срок представления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ежегодно не позднее 31 августа года, следующего за отчетным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77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     Примечание: пояснение по заполнению отчета приведено в приложении к форме,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77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предназначенной для сбора административных данных "Отчет о прибылях и убытках"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38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     Наименование организации____________________________________________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07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      за год, заканчивающийся 31 декабря _______ года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тысячах тенге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5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Наименование показателей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Код строки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За отчетный период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За предыдущий период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Выручка 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Себестоимость реализованных товаров и услуг 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11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Валовая прибыль (строка 010 – строка 011)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12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Расходы по реализации 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13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Административные расходы 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14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Прочие расходы 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15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доходы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16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Итого операционная прибыль (убыток) (+/- строк с 012 по 016)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Доходы по финансированию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21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Расходы по финансированию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22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5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Доля организации в прибыли (убытке) ассоциированных организаций и совместной деятельности, учитываемых по методу долевого участия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23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Прочие неоперационные доходы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24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Прочие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onsolas"/>
                        </a:rPr>
                        <a:t>неоперационные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расходы 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25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Прибыль (убыток) до налогообложения (+/- строк с 020 по 025)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100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Расходы по подоходному налогу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101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Прибыль (убыток) после налогообложения от продолжающейся деятельности (строка 100 – строка 101)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200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Прибыль (убыток) после налогообложения от прекращенной деятельности 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201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Прибыль за год (строка 200 + строка 201) относимая на: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300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собственников материнской организации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долю неконтролирующих собственников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Прочая совокупная прибыль, всего (сумма строк с 410 по 420):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400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Переоценка основных средств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Переоценка финансовых активов, имеющихся в наличии для продажи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411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5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Доля в прочей совокупной прибыли (убытке) ассоциированных организаций и совместной деятельности, учитываемых по методу долевого участия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412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9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Актуарные прибыли (убытки) по пенсионным обязательствам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413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858007"/>
        </p:xfrm>
        <a:graphic>
          <a:graphicData uri="http://schemas.openxmlformats.org/drawingml/2006/table">
            <a:tbl>
              <a:tblPr/>
              <a:tblGrid>
                <a:gridCol w="5773240"/>
                <a:gridCol w="1150595"/>
                <a:gridCol w="1118184"/>
                <a:gridCol w="1101981"/>
              </a:tblGrid>
              <a:tr h="5442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Эффект изменения в ставке подоходного налога на отсроченный налог дочерних организаций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414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Хеджирование денежных потоков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415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Курсовая разница по инвестициям в зарубежные организации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416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Хеджирование чистых инвестиций в зарубежные операции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417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компоненты прочей совокупной прибыли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418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Корректировка при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onsolas"/>
                        </a:rPr>
                        <a:t>реклассификации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в составе прибыли (убытка)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419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Налоговый эффект компонентов прочей совокупной прибыли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420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Общая совокупная прибыль (строка 300 + строка 400)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500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Общая совокупная прибыль относимая на: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собственников материнской организации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доля неконтролирующих собственников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Прибыль на акцию: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600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Базовая прибыль на акцию: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от продолжающейся деятельности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от прекращенной деятельности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Разводненная прибыль на акцию: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от продолжающейся деятельности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от прекращенной деятельности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2708" marR="2708" marT="2708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12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     Руководитель ________________________________________ ________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4512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(фамилия, имя, отчество (при его наличии)       (подпись)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Главный бухгалтер ____________________________________ ________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4512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          (фамилия, имя, отчество (при его наличии) (подпись)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45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Место печати</a:t>
                      </a:r>
                    </a:p>
                  </a:txBody>
                  <a:tcPr marL="2708" marR="2708" marT="270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3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2708" marR="2708" marT="270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214282"/>
          <a:ext cx="9144002" cy="4996112"/>
        </p:xfrm>
        <a:graphic>
          <a:graphicData uri="http://schemas.openxmlformats.org/drawingml/2006/table">
            <a:tbl>
              <a:tblPr/>
              <a:tblGrid>
                <a:gridCol w="5832294"/>
                <a:gridCol w="883121"/>
                <a:gridCol w="1122302"/>
                <a:gridCol w="1306285"/>
              </a:tblGrid>
              <a:tr h="636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Отчет о движении денежных средств (прямой метод) 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6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                              отчетный период 20 ___г.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6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Индекс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№ 3 - ДДС-П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6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Периодичность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годовая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60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Представляют: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организации публичного интереса по результатам финансового года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60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Куда представляется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в депозитарий финансовой отчетности в электронном формате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6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посредством программного обеспечения 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60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Срок представления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: ежегодно не позднее 31 августа года, следующего за отчетным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95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     Примечание: пояснение по заполнению отчета приведено в приложении к форме,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607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предназначенной для сбора административных данных "Отчет о движении денежных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6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средств (прямой метод)"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607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     Наименование организации ______________________________________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60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      за год, заканчивающийся 31 декабря _______ года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      тысячах тенге 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3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Наименование показателей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Код</a:t>
                      </a:r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</a:t>
                      </a:r>
                      <a:r>
                        <a:rPr lang="ru-RU" sz="2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строки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За отчетный период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 </a:t>
                      </a:r>
                      <a:r>
                        <a:rPr lang="ru-RU" sz="2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За предыдущий период</a:t>
                      </a:r>
                      <a:endParaRPr lang="ru-RU" sz="200" b="0" i="0" u="none" strike="noStrike">
                        <a:solidFill>
                          <a:srgbClr val="000000"/>
                        </a:solidFill>
                        <a:latin typeface="Consolas"/>
                      </a:endParaRP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I. Движение денежных средств от операционной деятельности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3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1. Поступление денежных средств, всего (сумма строк с 011 по 016)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реализация товаров и услуг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11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прочая выручка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12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авансы, полученные от покупателей, заказчиков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13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поступления по договорам страхования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14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полученные вознаграждения 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15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прочие поступления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16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2. Выбытие денежных средств, всего (сумма строк с 021 по 027)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платежи поставщикам за товары и услуги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21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авансы, выданные поставщикам товаров и услуг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22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выплаты по оплате труда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23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выплата вознаграждения 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24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выплаты по договорам страхования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25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подоходный налог и другие платежи в бюджет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26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прочие выплаты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27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3. Чистая сумма денежных средств от операционной деятельности (строка 010 – строка 020)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30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II. Движение денежных средств от инвестиционной деятельности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3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1. Поступление денежных средств, всего (сумма строк с 041 по 051)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основных средств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41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реализация нематериальных активов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42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реализация других долгосрочных активов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43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2" cy="6968300"/>
        </p:xfrm>
        <a:graphic>
          <a:graphicData uri="http://schemas.openxmlformats.org/drawingml/2006/table">
            <a:tbl>
              <a:tblPr/>
              <a:tblGrid>
                <a:gridCol w="5832294"/>
                <a:gridCol w="883121"/>
                <a:gridCol w="1122302"/>
                <a:gridCol w="1306285"/>
              </a:tblGrid>
              <a:tr h="4464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долевых инструментов других организаций (кроме дочерних) и долей участия в совместном предпринимательстве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44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долговых инструментов других организаций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45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возмещение при потере контроля над дочерними организациями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46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прочих финансовых активов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47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фьючерсные и форвардные контракты, опционы и свопы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48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полученные дивиденды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49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полученные вознаграждения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50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поступления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51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2. Выбытие денежных средств, всего (сумма строк с 061 по 071)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основных средств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61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нематериальных активов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62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других долгосрочных активов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63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3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долевых инструментов других организаций (кроме дочерних) и долей участия в совместном предпринимательстве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64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долговых инструментов других организаций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65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контроля над дочерними организациями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66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прочих финансовых активов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67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предоставление займов 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68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фьючерсные и форвардные контракты, опционы и свопы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69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инвестиции в ассоциированные и дочерние организации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70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выплаты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71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3. Чистая сумма денежных средств от инвестиционной деятельности (строка 040 – строка 060)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III. Движение денежных средств от финансовой деятельности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1. Поступление денежных средств, всего (сумма строк с 091 по 094)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90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эмиссия акций и других финансовых инструментов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91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получение займов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92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полученные вознаграждения 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93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поступления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94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2. Выбытие денежных средств, всего (сумма строк с 101 по 105)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100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погашение займов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101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выплата вознаграждения 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102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выплата дивидендов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103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выплаты собственникам по акциям организации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104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выбытия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105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3. Чистая сумма денежных средств от финансовой деятельности (строка 090 – строка 100)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110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3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4. Влияние обменных курсов валют к тенге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120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5. Увеличение +/- уменьшение денежных средств (строка 030 +/- строка 080 +/- строка 110 +/- строка 120)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130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6. Денежные средства и их эквиваленты на начало отчетного периода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140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7. Денежные средства и их эквиваленты на конец отчетного периода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150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2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945" marR="1945" marT="1945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2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     Руководитель ___________________________________________ __________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552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      (фамилия, имя, отчество (при его наличии)     (подпись)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61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Главный бухгалтер ______________________________________ __________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525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       (фамилия, имя, отчество (при его наличии)   (подпись)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15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Место печати</a:t>
                      </a:r>
                    </a:p>
                  </a:txBody>
                  <a:tcPr marL="1945" marR="1945" marT="19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945" marR="1945" marT="194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player.myshared.ru/6/701840/slides/slide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3999" cy="7637366"/>
        </p:xfrm>
        <a:graphic>
          <a:graphicData uri="http://schemas.openxmlformats.org/drawingml/2006/table">
            <a:tbl>
              <a:tblPr/>
              <a:tblGrid>
                <a:gridCol w="5714419"/>
                <a:gridCol w="889835"/>
                <a:gridCol w="1279140"/>
                <a:gridCol w="1260605"/>
              </a:tblGrid>
              <a:tr h="88835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Отчет о движении денежных средств (косвенный метод) 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                              отчетный период 20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latin typeface="Consolas"/>
                        </a:rPr>
                        <a:t>___г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.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8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Индекс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: № 4 - ДДС-К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8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Периодичность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: годовая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46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Представляют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: организации публичного интереса по результатам финансового года 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946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Куда представляется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: в депозитарий финансовой отчетности в электронном формате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8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посредством программного обеспечения 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46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 </a:t>
                      </a:r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Срок представления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: ежегодно не позднее 31 августа года, следующего за отчетным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94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     Примечание: пояснение по заполнению отчета приведено в приложении к форме,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4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предназначенной для сбора административных данных "Отчет о движении денежных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8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средств (косвенный метод)"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4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     Наименование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latin typeface="Consolas"/>
                        </a:rPr>
                        <a:t>организации____________________________________________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onsolas"/>
                      </a:endParaRP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4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      за год, заканчивающийся 31 декабря _______ года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     тысячах тенге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1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Наименование показателей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Код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 </a:t>
                      </a:r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строки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За отчетный период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За предыдущий период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I. Движение денежных средств от операционной деятельности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Прибыль (убыток) до налогообложения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Амортизация и обесценение основных средств и нематериальных активов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Обесценение гудвила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12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Обесценение торговой и прочей дебиторской задолженности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13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4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Списание стоимости активов (или выбывающей группы), предназначенных для продажи до справедливой стоимости за вычетом затрат на продажу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14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Убыток (прибыль) от выбытия основных средств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15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Убыток (прибыль) от инвестиционного имущества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16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Убыток (прибыль) от досрочного погашения займов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17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1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Убыток (прибыль) от прочих финансовых активов, отражаемых по справедливой стоимости с корректировкой через отчет о прибылях и убытках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18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Расходы (доходы) по финансированию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19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Вознаграждения работникам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Расходы по вознаграждениям долевыми инструментами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Доход (расход) по отложенным налогам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22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Нереализованная положительная (отрицательная) курсовая разница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23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1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Доля организации в прибыли ассоциированных организаций и совместной деятельности, учитываемых по методу долевого участия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24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</a:t>
                      </a:r>
                      <a:r>
                        <a:rPr lang="ru-RU" sz="800" b="0" i="0" u="none" strike="noStrike" dirty="0" err="1">
                          <a:solidFill>
                            <a:srgbClr val="000000"/>
                          </a:solidFill>
                          <a:latin typeface="Consolas"/>
                        </a:rPr>
                        <a:t>неденежные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операционные корректировки общей совокупной прибыли (убытка)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25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Итого корректировка общей совокупной прибыли (убытка), всего (+/- строк с 011 по 025)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Изменения в запасах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31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Изменения резерва 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32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Изменения в торговой и прочей дебиторской задолженности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33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Изменения в торговой и прочей кредиторской задолженности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34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Изменения в задолженности по налогам и другим обязательным платежам в бюджет 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35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Изменения в прочих краткосрочных обязательствах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36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Итого движение операционных активов и обязательств, всего (+/- строк с 031 по 036)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Уплаченные вознаграждения 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Уплаченный подоходный налог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42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1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Чистая сумма денежных средств от операционной деятельности (строка 010 +/- строка 030 +/- строка 040 +/- строка 041 +/- строка 042)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50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II. Движение денежных средств от инвестиционной деятельности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94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1. Поступление денежных средств, всего (сумма строк с 061 по 071)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основных средств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нематериальных активов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62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других долгосрочных активов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63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" y="0"/>
          <a:ext cx="9143999" cy="7374400"/>
        </p:xfrm>
        <a:graphic>
          <a:graphicData uri="http://schemas.openxmlformats.org/drawingml/2006/table">
            <a:tbl>
              <a:tblPr/>
              <a:tblGrid>
                <a:gridCol w="5714419"/>
                <a:gridCol w="889835"/>
                <a:gridCol w="1279140"/>
                <a:gridCol w="1260605"/>
              </a:tblGrid>
              <a:tr h="2776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долевых инструментов других организаций (кроме дочерних) и долей участия в совместном предпринимательстве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64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долговых инструментов других организаций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65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возмещение при потере контроля над дочерними организациями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66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реализация прочих финансовых активов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67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фьючерсные и форвардные контракты, опционы и свопы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68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полученные дивиденды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69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полученные вознаграждения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70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поступления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71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2. Выбытие денежных средств, всего (сумма строк с 081 по 091)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основных средств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нематериальных активов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82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других долгосрочных активов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83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6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долевых инструментов других организаций (кроме дочерних) и долей участия в совместном предпринимательстве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84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долговых инструментов других организаций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85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контроля над дочерними организациями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86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приобретение прочих финансовых активов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87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предоставление займов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88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фьючерсные и форвардные контракты, опционы и свопы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89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инвестиции в ассоциированные и дочерние организации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90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прочие выплаты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91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6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3. Чистая сумма денежных средств от инвестиционной деятельности (строка 060 – строка 080)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100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III. Движение денежных средств от финансовой деятельности 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1. Поступление денежных средств, всего (сумма строк с 111 по 114)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110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эмиссия акций и других финансовых инструментов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111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получение займов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112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полученные вознаграждения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113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поступления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114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2. Выбытие денежных средств, всего (сумма строк с 121 по 125)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120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 том числе: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погашение займов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121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выплата вознаграждения 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122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выплата дивидендов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123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выплаты собственникам по акциям организации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124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прочие выбытия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125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3. Чистая сумма денежных средств от финансовой деятельности (строка 110 – строка 120)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130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4.Влияние обменных курсов валют к тенге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140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6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5. Увеличение +/- уменьшение денежных средств (строка 050 +/- строка 100 +/- строка 130 +/- строка 140)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150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6.Денежные средства и их эквиваленты на начало отчетного периода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160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7.Денежные средства и их эквиваленты на конец отчетного периода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170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</a:t>
                      </a:r>
                    </a:p>
                  </a:txBody>
                  <a:tcPr marL="1646" marR="1646" marT="1646" marB="0" anchor="ctr">
                    <a:lnL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74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      Руководитель ____________________________________________ ________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CFCFC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674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       (фамилия, имя, отчество (при его наличии)    (подпись)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742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Главный бухгалтер _______________________________________ _______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674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onsolas"/>
                        </a:rPr>
                        <a:t>                    (фамилия, имя, отчество (при его наличии)   (подпись)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1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onsolas"/>
                        </a:rPr>
                        <a:t>Место печати</a:t>
                      </a:r>
                    </a:p>
                  </a:txBody>
                  <a:tcPr marL="1646" marR="1646" marT="16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1646" marR="1646" marT="16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player.myshared.ru/6/701840/slides/slide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player.myshared.ru/6/701840/slides/slide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layer.myshared.ru/6/701840/slides/slide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player.myshared.ru/6/701840/slides/slide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player.myshared.ru/6/701840/slides/slide_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1998</Words>
  <Application>Microsoft Office PowerPoint</Application>
  <PresentationFormat>Экран (4:3)</PresentationFormat>
  <Paragraphs>1061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4</cp:revision>
  <dcterms:created xsi:type="dcterms:W3CDTF">2019-01-22T18:41:20Z</dcterms:created>
  <dcterms:modified xsi:type="dcterms:W3CDTF">2019-01-22T19:19:02Z</dcterms:modified>
</cp:coreProperties>
</file>