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70" r:id="rId9"/>
    <p:sldId id="264" r:id="rId10"/>
    <p:sldId id="265" r:id="rId11"/>
    <p:sldId id="266" r:id="rId12"/>
    <p:sldId id="267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4A4F64-55FF-424B-BC6C-585107FA291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DAFF2-6985-4067-9296-27974C5CE21A}">
      <dgm:prSet phldrT="[Текст]" custT="1"/>
      <dgm:spPr/>
      <dgm:t>
        <a:bodyPr/>
        <a:lstStyle/>
        <a:p>
          <a:r>
            <a:rPr lang="ru-RU" altLang="ru-RU" sz="2800" b="1" i="1" u="sng" dirty="0" smtClean="0">
              <a:solidFill>
                <a:srgbClr val="420000"/>
              </a:solidFill>
              <a:latin typeface="Times New Roman" pitchFamily="18" charset="0"/>
              <a:cs typeface="Times New Roman" pitchFamily="18" charset="0"/>
            </a:rPr>
            <a:t>Нормирование труда </a:t>
          </a:r>
          <a:r>
            <a:rPr lang="ru-RU" altLang="ru-RU" sz="2800" b="1" i="1" dirty="0" smtClean="0">
              <a:solidFill>
                <a:srgbClr val="42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ru-RU" sz="2800" b="1" i="1" dirty="0" smtClean="0">
              <a:latin typeface="Times New Roman" pitchFamily="18" charset="0"/>
              <a:cs typeface="Times New Roman" pitchFamily="18" charset="0"/>
            </a:rPr>
            <a:t>определение необходимых затрат рабочего времени на выполнение конкретного объема работ в конкретных организационно-технических условиях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72F48CA6-0C4C-40B0-9EE7-8204AA752534}" type="parTrans" cxnId="{880DAFE2-4313-4EA4-9DDD-1A31EAD3C55D}">
      <dgm:prSet/>
      <dgm:spPr/>
      <dgm:t>
        <a:bodyPr/>
        <a:lstStyle/>
        <a:p>
          <a:endParaRPr lang="ru-RU"/>
        </a:p>
      </dgm:t>
    </dgm:pt>
    <dgm:pt modelId="{84606A34-11FB-4523-8EE1-9BBAA7CD8767}" type="sibTrans" cxnId="{880DAFE2-4313-4EA4-9DDD-1A31EAD3C55D}">
      <dgm:prSet/>
      <dgm:spPr/>
      <dgm:t>
        <a:bodyPr/>
        <a:lstStyle/>
        <a:p>
          <a:endParaRPr lang="ru-RU"/>
        </a:p>
      </dgm:t>
    </dgm:pt>
    <dgm:pt modelId="{C582F273-8A45-4B56-BA3B-069CDFF3E2A3}">
      <dgm:prSet phldrT="[Текст]" custT="1"/>
      <dgm:spPr/>
      <dgm:t>
        <a:bodyPr/>
        <a:lstStyle/>
        <a:p>
          <a:r>
            <a:rPr lang="ru-RU" sz="2000" b="1" i="0" u="sng" dirty="0" smtClean="0">
              <a:latin typeface="Times New Roman" pitchFamily="18" charset="0"/>
              <a:cs typeface="Times New Roman" pitchFamily="18" charset="0"/>
            </a:rPr>
            <a:t>Норма выработки- </a:t>
          </a:r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это м</a:t>
          </a:r>
          <a:r>
            <a:rPr lang="en-US" sz="2000" b="1" i="0" dirty="0" smtClean="0">
              <a:latin typeface="Times New Roman" pitchFamily="18" charset="0"/>
              <a:cs typeface="Times New Roman" pitchFamily="18" charset="0"/>
            </a:rPr>
            <a:t>in </a:t>
          </a:r>
          <a:r>
            <a:rPr lang="ru-RU" sz="2000" b="1" i="0" dirty="0" smtClean="0">
              <a:latin typeface="Times New Roman" pitchFamily="18" charset="0"/>
              <a:cs typeface="Times New Roman" pitchFamily="18" charset="0"/>
            </a:rPr>
            <a:t>количество натуральных  единиц продукции, которое должно быть изготовлено в единицу времени  в определенных организационно- технических условиях</a:t>
          </a:r>
          <a:endParaRPr lang="ru-RU" sz="2000" dirty="0"/>
        </a:p>
      </dgm:t>
    </dgm:pt>
    <dgm:pt modelId="{384BEE70-B484-4EE3-992B-625BD5DB6C18}" type="parTrans" cxnId="{F13C7614-D166-445B-BB42-B5828FC5560B}">
      <dgm:prSet/>
      <dgm:spPr/>
      <dgm:t>
        <a:bodyPr/>
        <a:lstStyle/>
        <a:p>
          <a:endParaRPr lang="ru-RU"/>
        </a:p>
      </dgm:t>
    </dgm:pt>
    <dgm:pt modelId="{0B4AE74F-C470-4DB7-9845-16D3CB870DF4}" type="sibTrans" cxnId="{F13C7614-D166-445B-BB42-B5828FC5560B}">
      <dgm:prSet/>
      <dgm:spPr/>
      <dgm:t>
        <a:bodyPr/>
        <a:lstStyle/>
        <a:p>
          <a:endParaRPr lang="ru-RU"/>
        </a:p>
      </dgm:t>
    </dgm:pt>
    <dgm:pt modelId="{162AAF08-C1A7-497A-B751-42A5307E1C6B}">
      <dgm:prSet phldrT="[Текст]" custT="1"/>
      <dgm:spPr/>
      <dgm:t>
        <a:bodyPr/>
        <a:lstStyle/>
        <a:p>
          <a:r>
            <a:rPr lang="ru-RU" sz="2000" b="1" u="sng" dirty="0" smtClean="0">
              <a:latin typeface="Times New Roman" pitchFamily="18" charset="0"/>
              <a:cs typeface="Times New Roman" pitchFamily="18" charset="0"/>
            </a:rPr>
            <a:t>Норма времени –</a:t>
          </a:r>
          <a:r>
            <a:rPr lang="ru-RU" sz="2000" b="1" u="none" dirty="0" smtClean="0">
              <a:latin typeface="Times New Roman" pitchFamily="18" charset="0"/>
              <a:cs typeface="Times New Roman" pitchFamily="18" charset="0"/>
            </a:rPr>
            <a:t>это </a:t>
          </a:r>
          <a:r>
            <a:rPr lang="en-US" sz="2000" b="1" u="none" dirty="0" smtClean="0">
              <a:latin typeface="Times New Roman" pitchFamily="18" charset="0"/>
              <a:cs typeface="Times New Roman" pitchFamily="18" charset="0"/>
            </a:rPr>
            <a:t>max</a:t>
          </a:r>
          <a:r>
            <a:rPr lang="ru-RU" sz="2000" b="1" u="none" dirty="0" smtClean="0">
              <a:latin typeface="Times New Roman" pitchFamily="18" charset="0"/>
              <a:cs typeface="Times New Roman" pitchFamily="18" charset="0"/>
            </a:rPr>
            <a:t> количество времени, которое должно быть затраченное на изготовление единицы продукции </a:t>
          </a:r>
          <a:endParaRPr lang="ru-RU" sz="2000" b="1" u="sng" dirty="0">
            <a:latin typeface="Times New Roman" pitchFamily="18" charset="0"/>
            <a:cs typeface="Times New Roman" pitchFamily="18" charset="0"/>
          </a:endParaRPr>
        </a:p>
      </dgm:t>
    </dgm:pt>
    <dgm:pt modelId="{C65BC582-FF98-498B-9D5E-26D0390C8C2A}" type="parTrans" cxnId="{63D2BF81-BACF-4B1B-9B0C-B7B90E8BB8B1}">
      <dgm:prSet/>
      <dgm:spPr/>
      <dgm:t>
        <a:bodyPr/>
        <a:lstStyle/>
        <a:p>
          <a:endParaRPr lang="ru-RU"/>
        </a:p>
      </dgm:t>
    </dgm:pt>
    <dgm:pt modelId="{E293075C-1543-45B4-847B-B7159C34B720}" type="sibTrans" cxnId="{63D2BF81-BACF-4B1B-9B0C-B7B90E8BB8B1}">
      <dgm:prSet/>
      <dgm:spPr/>
      <dgm:t>
        <a:bodyPr/>
        <a:lstStyle/>
        <a:p>
          <a:endParaRPr lang="ru-RU"/>
        </a:p>
      </dgm:t>
    </dgm:pt>
    <dgm:pt modelId="{BF0EDD86-9830-49B8-8F31-2DBFDC518645}" type="pres">
      <dgm:prSet presAssocID="{054A4F64-55FF-424B-BC6C-585107FA291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86C9585-3566-4355-9C0E-83068D10E2CA}" type="pres">
      <dgm:prSet presAssocID="{593DAFF2-6985-4067-9296-27974C5CE21A}" presName="hierRoot1" presStyleCnt="0"/>
      <dgm:spPr/>
    </dgm:pt>
    <dgm:pt modelId="{3B266CF0-67B6-48B1-9717-7D50031FB79D}" type="pres">
      <dgm:prSet presAssocID="{593DAFF2-6985-4067-9296-27974C5CE21A}" presName="composite" presStyleCnt="0"/>
      <dgm:spPr/>
    </dgm:pt>
    <dgm:pt modelId="{F7B0AFC0-9744-4023-B705-093BCF0A9F91}" type="pres">
      <dgm:prSet presAssocID="{593DAFF2-6985-4067-9296-27974C5CE21A}" presName="background" presStyleLbl="node0" presStyleIdx="0" presStyleCnt="1"/>
      <dgm:spPr/>
    </dgm:pt>
    <dgm:pt modelId="{540AC765-1802-46AB-A334-30400D317090}" type="pres">
      <dgm:prSet presAssocID="{593DAFF2-6985-4067-9296-27974C5CE21A}" presName="text" presStyleLbl="fgAcc0" presStyleIdx="0" presStyleCnt="1" custScaleX="287815" custScaleY="1279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D593FC-6C24-4CD3-8DD2-810D4CD4DEDE}" type="pres">
      <dgm:prSet presAssocID="{593DAFF2-6985-4067-9296-27974C5CE21A}" presName="hierChild2" presStyleCnt="0"/>
      <dgm:spPr/>
    </dgm:pt>
    <dgm:pt modelId="{F647AB9B-7739-4EC9-9351-9C1140ADBCE7}" type="pres">
      <dgm:prSet presAssocID="{384BEE70-B484-4EE3-992B-625BD5DB6C1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280F82C-24B1-448E-A5AB-05DBDFFD8995}" type="pres">
      <dgm:prSet presAssocID="{C582F273-8A45-4B56-BA3B-069CDFF3E2A3}" presName="hierRoot2" presStyleCnt="0"/>
      <dgm:spPr/>
    </dgm:pt>
    <dgm:pt modelId="{76E5C9AF-6DB6-4AA0-8EFF-F272B136EDF9}" type="pres">
      <dgm:prSet presAssocID="{C582F273-8A45-4B56-BA3B-069CDFF3E2A3}" presName="composite2" presStyleCnt="0"/>
      <dgm:spPr/>
    </dgm:pt>
    <dgm:pt modelId="{CEAC6A9F-A2C6-41A2-B8EA-0829C4C5CE7E}" type="pres">
      <dgm:prSet presAssocID="{C582F273-8A45-4B56-BA3B-069CDFF3E2A3}" presName="background2" presStyleLbl="node2" presStyleIdx="0" presStyleCnt="2"/>
      <dgm:spPr/>
    </dgm:pt>
    <dgm:pt modelId="{3DFDC9DC-FBD4-4469-86CC-CFC72555DA97}" type="pres">
      <dgm:prSet presAssocID="{C582F273-8A45-4B56-BA3B-069CDFF3E2A3}" presName="text2" presStyleLbl="fgAcc2" presStyleIdx="0" presStyleCnt="2" custScaleX="146832" custScaleY="1339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2909A9-91FE-4056-90FA-D247D5CC5097}" type="pres">
      <dgm:prSet presAssocID="{C582F273-8A45-4B56-BA3B-069CDFF3E2A3}" presName="hierChild3" presStyleCnt="0"/>
      <dgm:spPr/>
    </dgm:pt>
    <dgm:pt modelId="{28AE0135-071B-4CBC-9ABB-B819C2A4B7C4}" type="pres">
      <dgm:prSet presAssocID="{C65BC582-FF98-498B-9D5E-26D0390C8C2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0778511-4B79-4EE0-8985-245EEA383671}" type="pres">
      <dgm:prSet presAssocID="{162AAF08-C1A7-497A-B751-42A5307E1C6B}" presName="hierRoot2" presStyleCnt="0"/>
      <dgm:spPr/>
    </dgm:pt>
    <dgm:pt modelId="{6D11C631-5907-439F-8CC4-FD8BEDBBB25A}" type="pres">
      <dgm:prSet presAssocID="{162AAF08-C1A7-497A-B751-42A5307E1C6B}" presName="composite2" presStyleCnt="0"/>
      <dgm:spPr/>
    </dgm:pt>
    <dgm:pt modelId="{769494A1-F55C-418A-A2C0-9F7EFD12503E}" type="pres">
      <dgm:prSet presAssocID="{162AAF08-C1A7-497A-B751-42A5307E1C6B}" presName="background2" presStyleLbl="node2" presStyleIdx="1" presStyleCnt="2"/>
      <dgm:spPr/>
    </dgm:pt>
    <dgm:pt modelId="{F16F6F47-3F11-4F53-B771-3CAC68A103CA}" type="pres">
      <dgm:prSet presAssocID="{162AAF08-C1A7-497A-B751-42A5307E1C6B}" presName="text2" presStyleLbl="fgAcc2" presStyleIdx="1" presStyleCnt="2" custScaleX="156399" custScaleY="128468" custLinFactNeighborX="-1406" custLinFactNeighborY="21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FE66BE-A492-4602-B1A9-5BBF3E56638A}" type="pres">
      <dgm:prSet presAssocID="{162AAF08-C1A7-497A-B751-42A5307E1C6B}" presName="hierChild3" presStyleCnt="0"/>
      <dgm:spPr/>
    </dgm:pt>
  </dgm:ptLst>
  <dgm:cxnLst>
    <dgm:cxn modelId="{51DD67B6-ADB3-482E-8A01-FD795828744B}" type="presOf" srcId="{054A4F64-55FF-424B-BC6C-585107FA2915}" destId="{BF0EDD86-9830-49B8-8F31-2DBFDC518645}" srcOrd="0" destOrd="0" presId="urn:microsoft.com/office/officeart/2005/8/layout/hierarchy1"/>
    <dgm:cxn modelId="{0A8E1481-6C20-45B7-8FBE-C77F79D1FE65}" type="presOf" srcId="{C65BC582-FF98-498B-9D5E-26D0390C8C2A}" destId="{28AE0135-071B-4CBC-9ABB-B819C2A4B7C4}" srcOrd="0" destOrd="0" presId="urn:microsoft.com/office/officeart/2005/8/layout/hierarchy1"/>
    <dgm:cxn modelId="{AEA30EE3-B955-40AC-AB11-2E99C5B63095}" type="presOf" srcId="{162AAF08-C1A7-497A-B751-42A5307E1C6B}" destId="{F16F6F47-3F11-4F53-B771-3CAC68A103CA}" srcOrd="0" destOrd="0" presId="urn:microsoft.com/office/officeart/2005/8/layout/hierarchy1"/>
    <dgm:cxn modelId="{81E2CBB6-D533-4A86-8732-AF2F8127CCEA}" type="presOf" srcId="{384BEE70-B484-4EE3-992B-625BD5DB6C18}" destId="{F647AB9B-7739-4EC9-9351-9C1140ADBCE7}" srcOrd="0" destOrd="0" presId="urn:microsoft.com/office/officeart/2005/8/layout/hierarchy1"/>
    <dgm:cxn modelId="{13EEA86D-867E-4533-AFA3-CE228FA5CA18}" type="presOf" srcId="{C582F273-8A45-4B56-BA3B-069CDFF3E2A3}" destId="{3DFDC9DC-FBD4-4469-86CC-CFC72555DA97}" srcOrd="0" destOrd="0" presId="urn:microsoft.com/office/officeart/2005/8/layout/hierarchy1"/>
    <dgm:cxn modelId="{63D2BF81-BACF-4B1B-9B0C-B7B90E8BB8B1}" srcId="{593DAFF2-6985-4067-9296-27974C5CE21A}" destId="{162AAF08-C1A7-497A-B751-42A5307E1C6B}" srcOrd="1" destOrd="0" parTransId="{C65BC582-FF98-498B-9D5E-26D0390C8C2A}" sibTransId="{E293075C-1543-45B4-847B-B7159C34B720}"/>
    <dgm:cxn modelId="{F13C7614-D166-445B-BB42-B5828FC5560B}" srcId="{593DAFF2-6985-4067-9296-27974C5CE21A}" destId="{C582F273-8A45-4B56-BA3B-069CDFF3E2A3}" srcOrd="0" destOrd="0" parTransId="{384BEE70-B484-4EE3-992B-625BD5DB6C18}" sibTransId="{0B4AE74F-C470-4DB7-9845-16D3CB870DF4}"/>
    <dgm:cxn modelId="{1F7ADE76-5E6C-49B9-A13C-0E576FFB545F}" type="presOf" srcId="{593DAFF2-6985-4067-9296-27974C5CE21A}" destId="{540AC765-1802-46AB-A334-30400D317090}" srcOrd="0" destOrd="0" presId="urn:microsoft.com/office/officeart/2005/8/layout/hierarchy1"/>
    <dgm:cxn modelId="{880DAFE2-4313-4EA4-9DDD-1A31EAD3C55D}" srcId="{054A4F64-55FF-424B-BC6C-585107FA2915}" destId="{593DAFF2-6985-4067-9296-27974C5CE21A}" srcOrd="0" destOrd="0" parTransId="{72F48CA6-0C4C-40B0-9EE7-8204AA752534}" sibTransId="{84606A34-11FB-4523-8EE1-9BBAA7CD8767}"/>
    <dgm:cxn modelId="{B703F156-CA58-4B2A-B958-D61B91C91FB2}" type="presParOf" srcId="{BF0EDD86-9830-49B8-8F31-2DBFDC518645}" destId="{D86C9585-3566-4355-9C0E-83068D10E2CA}" srcOrd="0" destOrd="0" presId="urn:microsoft.com/office/officeart/2005/8/layout/hierarchy1"/>
    <dgm:cxn modelId="{FE20B09E-D483-4472-B807-4395CF84F187}" type="presParOf" srcId="{D86C9585-3566-4355-9C0E-83068D10E2CA}" destId="{3B266CF0-67B6-48B1-9717-7D50031FB79D}" srcOrd="0" destOrd="0" presId="urn:microsoft.com/office/officeart/2005/8/layout/hierarchy1"/>
    <dgm:cxn modelId="{814ED197-D61E-48D4-A31C-273CD9536B86}" type="presParOf" srcId="{3B266CF0-67B6-48B1-9717-7D50031FB79D}" destId="{F7B0AFC0-9744-4023-B705-093BCF0A9F91}" srcOrd="0" destOrd="0" presId="urn:microsoft.com/office/officeart/2005/8/layout/hierarchy1"/>
    <dgm:cxn modelId="{EE60DD44-780D-479C-9A68-DD0EA1D95532}" type="presParOf" srcId="{3B266CF0-67B6-48B1-9717-7D50031FB79D}" destId="{540AC765-1802-46AB-A334-30400D317090}" srcOrd="1" destOrd="0" presId="urn:microsoft.com/office/officeart/2005/8/layout/hierarchy1"/>
    <dgm:cxn modelId="{009D269F-2068-42F6-ABBF-998E48C0912F}" type="presParOf" srcId="{D86C9585-3566-4355-9C0E-83068D10E2CA}" destId="{5CD593FC-6C24-4CD3-8DD2-810D4CD4DEDE}" srcOrd="1" destOrd="0" presId="urn:microsoft.com/office/officeart/2005/8/layout/hierarchy1"/>
    <dgm:cxn modelId="{A55C230C-AFDB-4931-A268-F548E34B48F0}" type="presParOf" srcId="{5CD593FC-6C24-4CD3-8DD2-810D4CD4DEDE}" destId="{F647AB9B-7739-4EC9-9351-9C1140ADBCE7}" srcOrd="0" destOrd="0" presId="urn:microsoft.com/office/officeart/2005/8/layout/hierarchy1"/>
    <dgm:cxn modelId="{5D7B57F7-F12A-4538-926F-6AD68E681C2B}" type="presParOf" srcId="{5CD593FC-6C24-4CD3-8DD2-810D4CD4DEDE}" destId="{7280F82C-24B1-448E-A5AB-05DBDFFD8995}" srcOrd="1" destOrd="0" presId="urn:microsoft.com/office/officeart/2005/8/layout/hierarchy1"/>
    <dgm:cxn modelId="{83FCE09A-6056-4336-8D71-D3E235205EF7}" type="presParOf" srcId="{7280F82C-24B1-448E-A5AB-05DBDFFD8995}" destId="{76E5C9AF-6DB6-4AA0-8EFF-F272B136EDF9}" srcOrd="0" destOrd="0" presId="urn:microsoft.com/office/officeart/2005/8/layout/hierarchy1"/>
    <dgm:cxn modelId="{65A954E6-DDAF-41C5-B540-5C971F344930}" type="presParOf" srcId="{76E5C9AF-6DB6-4AA0-8EFF-F272B136EDF9}" destId="{CEAC6A9F-A2C6-41A2-B8EA-0829C4C5CE7E}" srcOrd="0" destOrd="0" presId="urn:microsoft.com/office/officeart/2005/8/layout/hierarchy1"/>
    <dgm:cxn modelId="{7E7DA514-D8CA-4ADA-A617-94CECC6039D1}" type="presParOf" srcId="{76E5C9AF-6DB6-4AA0-8EFF-F272B136EDF9}" destId="{3DFDC9DC-FBD4-4469-86CC-CFC72555DA97}" srcOrd="1" destOrd="0" presId="urn:microsoft.com/office/officeart/2005/8/layout/hierarchy1"/>
    <dgm:cxn modelId="{E5B1B093-D650-4767-9D09-938FF681EF7D}" type="presParOf" srcId="{7280F82C-24B1-448E-A5AB-05DBDFFD8995}" destId="{B62909A9-91FE-4056-90FA-D247D5CC5097}" srcOrd="1" destOrd="0" presId="urn:microsoft.com/office/officeart/2005/8/layout/hierarchy1"/>
    <dgm:cxn modelId="{BB6EA4B7-7DCD-4E21-94D7-7839905664C3}" type="presParOf" srcId="{5CD593FC-6C24-4CD3-8DD2-810D4CD4DEDE}" destId="{28AE0135-071B-4CBC-9ABB-B819C2A4B7C4}" srcOrd="2" destOrd="0" presId="urn:microsoft.com/office/officeart/2005/8/layout/hierarchy1"/>
    <dgm:cxn modelId="{6417824F-B4E8-4A70-8B58-0AD8C04D11EB}" type="presParOf" srcId="{5CD593FC-6C24-4CD3-8DD2-810D4CD4DEDE}" destId="{C0778511-4B79-4EE0-8985-245EEA383671}" srcOrd="3" destOrd="0" presId="urn:microsoft.com/office/officeart/2005/8/layout/hierarchy1"/>
    <dgm:cxn modelId="{F658573A-DC92-4B57-8B5F-77C409FDBBAA}" type="presParOf" srcId="{C0778511-4B79-4EE0-8985-245EEA383671}" destId="{6D11C631-5907-439F-8CC4-FD8BEDBBB25A}" srcOrd="0" destOrd="0" presId="urn:microsoft.com/office/officeart/2005/8/layout/hierarchy1"/>
    <dgm:cxn modelId="{C4DA029B-C729-45CA-ADF2-ABB483F02492}" type="presParOf" srcId="{6D11C631-5907-439F-8CC4-FD8BEDBBB25A}" destId="{769494A1-F55C-418A-A2C0-9F7EFD12503E}" srcOrd="0" destOrd="0" presId="urn:microsoft.com/office/officeart/2005/8/layout/hierarchy1"/>
    <dgm:cxn modelId="{2A691232-0A39-4D4B-9C52-4A545B3C4E55}" type="presParOf" srcId="{6D11C631-5907-439F-8CC4-FD8BEDBBB25A}" destId="{F16F6F47-3F11-4F53-B771-3CAC68A103CA}" srcOrd="1" destOrd="0" presId="urn:microsoft.com/office/officeart/2005/8/layout/hierarchy1"/>
    <dgm:cxn modelId="{AE78AF5C-294C-42DE-9340-49EAE4DB4C6E}" type="presParOf" srcId="{C0778511-4B79-4EE0-8985-245EEA383671}" destId="{D8FE66BE-A492-4602-B1A9-5BBF3E56638A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93361-63C1-41E4-945D-76666F2C5EEF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01A87-F473-4B70-9E6C-8BB6087DF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B1474A0-3228-432C-88F6-7E5D0DF73CBD}" type="slidenum">
              <a:rPr lang="ru-RU"/>
              <a:pPr/>
              <a:t>1</a:t>
            </a:fld>
            <a:endParaRPr lang="ru-RU"/>
          </a:p>
        </p:txBody>
      </p:sp>
      <p:sp>
        <p:nvSpPr>
          <p:cNvPr id="102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1268760"/>
            <a:ext cx="7856612" cy="679921"/>
          </a:xfrm>
          <a:solidFill>
            <a:schemeClr val="accent1"/>
          </a:solidFill>
          <a:ln>
            <a:solidFill>
              <a:schemeClr val="tx2"/>
            </a:solidFill>
          </a:ln>
          <a:effectLst>
            <a:outerShdw dist="107763" dir="13500000" algn="ctr" rotWithShape="0">
              <a:schemeClr val="hlink">
                <a:alpha val="50000"/>
              </a:schemeClr>
            </a:outerShdw>
          </a:effectLst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ТАРИФНАЯ СИСТЕМА-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ОСНОВА ОРГАНИЗАЦИИ ЗАРПЛАТЫ НА ПРЕДПРИЯТИЯХ 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16832"/>
            <a:ext cx="8507288" cy="4785395"/>
          </a:xfrm>
        </p:spPr>
        <p:txBody>
          <a:bodyPr/>
          <a:lstStyle/>
          <a:p>
            <a:pPr eaLnBrk="1" hangingPunct="1">
              <a:buNone/>
            </a:pPr>
            <a:endParaRPr lang="ru-RU" dirty="0" smtClean="0"/>
          </a:p>
        </p:txBody>
      </p:sp>
      <p:sp>
        <p:nvSpPr>
          <p:cNvPr id="1020932" name="Rectangle 4"/>
          <p:cNvSpPr>
            <a:spLocks noChangeArrowheads="1"/>
          </p:cNvSpPr>
          <p:nvPr/>
        </p:nvSpPr>
        <p:spPr bwMode="auto">
          <a:xfrm>
            <a:off x="395536" y="2204864"/>
            <a:ext cx="2592462" cy="36933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hlink">
                <a:alpha val="50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b="1" dirty="0"/>
              <a:t>ТАРИФНАЯ СЕТКА</a:t>
            </a:r>
          </a:p>
        </p:txBody>
      </p:sp>
      <p:sp>
        <p:nvSpPr>
          <p:cNvPr id="1020933" name="Rectangle 5"/>
          <p:cNvSpPr>
            <a:spLocks noChangeArrowheads="1"/>
          </p:cNvSpPr>
          <p:nvPr/>
        </p:nvSpPr>
        <p:spPr bwMode="auto">
          <a:xfrm>
            <a:off x="6660232" y="2132856"/>
            <a:ext cx="2209800" cy="650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hlink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/>
              <a:t>ТАРИФНАЯ СТАВКА</a:t>
            </a:r>
          </a:p>
        </p:txBody>
      </p:sp>
      <p:sp>
        <p:nvSpPr>
          <p:cNvPr id="1020934" name="Rectangle 6"/>
          <p:cNvSpPr>
            <a:spLocks noChangeArrowheads="1"/>
          </p:cNvSpPr>
          <p:nvPr/>
        </p:nvSpPr>
        <p:spPr bwMode="auto">
          <a:xfrm>
            <a:off x="539552" y="4149080"/>
            <a:ext cx="3167062" cy="9255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3500000" algn="ctr" rotWithShape="0">
              <a:schemeClr val="hlink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/>
              <a:t>ТАРИФНО-КВАЛИФИКАЦИОНЫЕ СПРАВОЧНИКИ</a:t>
            </a:r>
          </a:p>
        </p:txBody>
      </p:sp>
      <p:sp>
        <p:nvSpPr>
          <p:cNvPr id="1020935" name="Rectangle 7"/>
          <p:cNvSpPr>
            <a:spLocks noChangeArrowheads="1"/>
          </p:cNvSpPr>
          <p:nvPr/>
        </p:nvSpPr>
        <p:spPr bwMode="auto">
          <a:xfrm>
            <a:off x="5652120" y="4293096"/>
            <a:ext cx="3240088" cy="9255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hlink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b="1" dirty="0"/>
              <a:t>СИСТЕМА ДОЛЖНОСТНЫХ ОКЛАДОВ</a:t>
            </a:r>
          </a:p>
        </p:txBody>
      </p:sp>
      <p:sp>
        <p:nvSpPr>
          <p:cNvPr id="1020936" name="AutoShape 8"/>
          <p:cNvSpPr>
            <a:spLocks noChangeArrowheads="1"/>
          </p:cNvSpPr>
          <p:nvPr/>
        </p:nvSpPr>
        <p:spPr bwMode="auto">
          <a:xfrm>
            <a:off x="467544" y="2924944"/>
            <a:ext cx="3024187" cy="1008062"/>
          </a:xfrm>
          <a:prstGeom prst="wedgeRectCallout">
            <a:avLst>
              <a:gd name="adj1" fmla="val -26380"/>
              <a:gd name="adj2" fmla="val -81338"/>
            </a:avLst>
          </a:prstGeom>
          <a:solidFill>
            <a:srgbClr val="D8ECEC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107763" dir="8100000" algn="ctr" rotWithShape="0">
              <a:schemeClr val="hlink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dirty="0"/>
              <a:t>КВАЛИФИКАЦИОННЫЕ РАЗРЯДЫ И ТАРИФНЫЕ КОЭФФИЦИЕНТЫ</a:t>
            </a:r>
          </a:p>
        </p:txBody>
      </p:sp>
      <p:sp>
        <p:nvSpPr>
          <p:cNvPr id="1020937" name="AutoShape 9"/>
          <p:cNvSpPr>
            <a:spLocks noChangeArrowheads="1"/>
          </p:cNvSpPr>
          <p:nvPr/>
        </p:nvSpPr>
        <p:spPr bwMode="auto">
          <a:xfrm>
            <a:off x="3059832" y="3356992"/>
            <a:ext cx="3382963" cy="936625"/>
          </a:xfrm>
          <a:prstGeom prst="wedgeRectCallout">
            <a:avLst>
              <a:gd name="adj1" fmla="val -65579"/>
              <a:gd name="adj2" fmla="val 8981"/>
            </a:avLst>
          </a:prstGeom>
          <a:solidFill>
            <a:srgbClr val="D8ECE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dirty="0"/>
              <a:t> ОТНОШЕНИЕ ТАРИФНЫХ СТАВОК К СТАВКЕ ПЕРВОГО РАЗРЯДА.</a:t>
            </a:r>
          </a:p>
        </p:txBody>
      </p:sp>
      <p:sp>
        <p:nvSpPr>
          <p:cNvPr id="1020938" name="AutoShape 10"/>
          <p:cNvSpPr>
            <a:spLocks noChangeArrowheads="1"/>
          </p:cNvSpPr>
          <p:nvPr/>
        </p:nvSpPr>
        <p:spPr bwMode="auto">
          <a:xfrm>
            <a:off x="6156176" y="2996952"/>
            <a:ext cx="2736850" cy="792163"/>
          </a:xfrm>
          <a:prstGeom prst="wedgeRectCallout">
            <a:avLst>
              <a:gd name="adj1" fmla="val 36079"/>
              <a:gd name="adj2" fmla="val -77856"/>
            </a:avLst>
          </a:prstGeom>
          <a:solidFill>
            <a:srgbClr val="D8ECEC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hlink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dirty="0"/>
              <a:t>ОПЛАТА ТРУДА ЗА ЕДИНИЦУ ВРЕМЕНИ.</a:t>
            </a:r>
          </a:p>
        </p:txBody>
      </p:sp>
      <p:sp>
        <p:nvSpPr>
          <p:cNvPr id="1020939" name="AutoShape 11"/>
          <p:cNvSpPr>
            <a:spLocks noChangeArrowheads="1"/>
          </p:cNvSpPr>
          <p:nvPr/>
        </p:nvSpPr>
        <p:spPr bwMode="auto">
          <a:xfrm>
            <a:off x="395536" y="5517232"/>
            <a:ext cx="3960812" cy="1152525"/>
          </a:xfrm>
          <a:prstGeom prst="wedgeRectCallout">
            <a:avLst>
              <a:gd name="adj1" fmla="val -22306"/>
              <a:gd name="adj2" fmla="val -88843"/>
            </a:avLst>
          </a:prstGeom>
          <a:solidFill>
            <a:srgbClr val="D8ECEC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107763" dir="8100000" algn="ctr" rotWithShape="0">
              <a:schemeClr val="hlink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dirty="0"/>
              <a:t>СИСТЕМА КРИТЕРИЕВ РАБОТНИКОВ ОПРЕДЕЛЕННОЙ ПРОФЕССИИ И КВАЛИФИКАЦИИ.</a:t>
            </a:r>
          </a:p>
        </p:txBody>
      </p:sp>
      <p:sp>
        <p:nvSpPr>
          <p:cNvPr id="1020940" name="AutoShape 12"/>
          <p:cNvSpPr>
            <a:spLocks noChangeArrowheads="1"/>
          </p:cNvSpPr>
          <p:nvPr/>
        </p:nvSpPr>
        <p:spPr bwMode="auto">
          <a:xfrm>
            <a:off x="5292080" y="5661248"/>
            <a:ext cx="3167063" cy="1008063"/>
          </a:xfrm>
          <a:prstGeom prst="wedgeRectCallout">
            <a:avLst>
              <a:gd name="adj1" fmla="val 43782"/>
              <a:gd name="adj2" fmla="val -85907"/>
            </a:avLst>
          </a:prstGeom>
          <a:solidFill>
            <a:srgbClr val="D8ECEC"/>
          </a:solidFill>
          <a:ln w="952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hlink">
                <a:alpha val="50000"/>
              </a:schemeClr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dirty="0"/>
              <a:t>ХАРАКТЕРИСТИКИ ПО ГРУППАМ ОПЛАТЫ ТРУДА.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836712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332656"/>
            <a:ext cx="8784976" cy="584775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sz="32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760640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СДЕЛЬНОЙ ФОРМЫ ОПЛАТЫ ТРУДА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16832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Аккордная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Размер заработка определяется до начала выполнения работы по действующим нормам и сдельным расценкам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Сдельная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расценка устанавливается сразу на весь объем продукции (услуг, работ), </a:t>
            </a:r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который должен быть произведен в срок, независимо от количества работников, его производящих</a:t>
            </a:r>
          </a:p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 аккордной системе за срочное или качественное выполнение работ выплачивается премия, то она называется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аккордно-премиальной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системой оплаты труда</a:t>
            </a:r>
          </a:p>
          <a:p>
            <a:pPr algn="just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Аккордная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оплата труда стимулирует выполнение всего комплекса работ с меньшей численностью работников и в более короткие сроки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ПОВРЕМЕННОЙ ФОРМЫ ОПЛАТЫ ТРУДА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Простая повременная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lnSpc>
                <a:spcPct val="90000"/>
              </a:lnSpc>
              <a:buFontTx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Заработная плата начисляется по тарифной ставке работника данного разряда за фактически отработанное время. Может устанавливаться часовая, дневная, месячная тарифная ставка</a:t>
            </a:r>
            <a:endParaRPr lang="ru-RU" b="1" baseline="-10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Tx/>
              <a:buNone/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Tx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Заработная плата работника за месяц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aseline="-10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aseline="-1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 установленной часовой тарифной ставке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aseline="-250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ФРВ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факт</a:t>
            </a:r>
            <a:endParaRPr lang="ru-RU" b="1" baseline="-10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Заработная плата рабочего за месяц при дневной тарифной ставке оп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СДЕЛЬНОЙ ФОРМЫ ОПЛАТЫ ТРУДА</a:t>
            </a:r>
          </a:p>
          <a:p>
            <a:pPr algn="ctr">
              <a:buNone/>
              <a:defRPr/>
            </a:pP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Повременно-премиальная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(З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FontTx/>
              <a:buNone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Сочетание простой повременной оплаты труда с премированием за выполнение количественных и качественных показателей:</a:t>
            </a:r>
          </a:p>
          <a:p>
            <a:pPr algn="ctr">
              <a:buFontTx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ФРВ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факт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)+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или</a:t>
            </a:r>
          </a:p>
          <a:p>
            <a:pPr algn="ctr">
              <a:buFontTx/>
              <a:buNone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=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ФРВ</a:t>
            </a:r>
            <a:r>
              <a:rPr lang="ru-RU" b="1" baseline="-10000" dirty="0" err="1">
                <a:latin typeface="Times New Roman" pitchFamily="18" charset="0"/>
                <a:cs typeface="Times New Roman" pitchFamily="18" charset="0"/>
              </a:rPr>
              <a:t>факт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* (1+%Пр/100)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68863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 ОКЛАДНАЯ ФОРМА ОПЛАТЫ ТРУДА</a:t>
            </a:r>
          </a:p>
          <a:p>
            <a:pPr algn="ctr">
              <a:lnSpc>
                <a:spcPct val="90000"/>
              </a:lnSpc>
              <a:buNone/>
              <a:defRPr/>
            </a:pPr>
            <a:r>
              <a:rPr lang="ru-RU" b="1" u="sng" dirty="0"/>
              <a:t>Окладная</a:t>
            </a:r>
            <a:r>
              <a:rPr lang="ru-RU" dirty="0"/>
              <a:t>:</a:t>
            </a:r>
          </a:p>
          <a:p>
            <a:pPr marL="0" indent="0" algn="just">
              <a:lnSpc>
                <a:spcPct val="90000"/>
              </a:lnSpc>
              <a:buFontTx/>
              <a:buNone/>
              <a:defRPr/>
            </a:pPr>
            <a:r>
              <a:rPr lang="ru-RU" dirty="0"/>
              <a:t>Оплата труда производится по установленным должностным окладам. Система должностных окладов используется для служащих (руководителей, специалистов, служащих)</a:t>
            </a:r>
          </a:p>
          <a:p>
            <a:pPr algn="just">
              <a:lnSpc>
                <a:spcPct val="90000"/>
              </a:lnSpc>
              <a:buFontTx/>
              <a:buNone/>
              <a:defRPr/>
            </a:pPr>
            <a:endParaRPr lang="ru-RU" i="1" dirty="0"/>
          </a:p>
          <a:p>
            <a:pPr marL="0" indent="0" algn="just">
              <a:lnSpc>
                <a:spcPct val="90000"/>
              </a:lnSpc>
              <a:buFontTx/>
              <a:buNone/>
              <a:defRPr/>
            </a:pPr>
            <a:r>
              <a:rPr lang="ru-RU" b="1" i="1" dirty="0"/>
              <a:t>Должностной оклад</a:t>
            </a:r>
            <a:r>
              <a:rPr lang="ru-RU" i="1" dirty="0"/>
              <a:t> </a:t>
            </a:r>
            <a:r>
              <a:rPr lang="ru-RU" dirty="0"/>
              <a:t>— абсолютный размер заработной платы работника в месяц, устанавливаемый в соответствии с занимаемой должностью и категорией (уровнем квалификации)</a:t>
            </a:r>
          </a:p>
          <a:p>
            <a:pPr algn="just">
              <a:lnSpc>
                <a:spcPct val="90000"/>
              </a:lnSpc>
              <a:buFontTx/>
              <a:buNone/>
              <a:defRPr/>
            </a:pPr>
            <a:endParaRPr lang="ru-RU" dirty="0"/>
          </a:p>
          <a:p>
            <a:pPr marL="0" indent="0" algn="just">
              <a:lnSpc>
                <a:spcPct val="90000"/>
              </a:lnSpc>
              <a:buFontTx/>
              <a:buNone/>
              <a:defRPr/>
            </a:pPr>
            <a:r>
              <a:rPr lang="ru-RU" dirty="0"/>
              <a:t>Окладная система оплаты труда может предусматривать премирование за количественные и качественные показатели</a:t>
            </a:r>
          </a:p>
          <a:p>
            <a:pPr algn="just">
              <a:lnSpc>
                <a:spcPct val="90000"/>
              </a:lnSpc>
              <a:buFontTx/>
              <a:buNone/>
              <a:defRPr/>
            </a:pPr>
            <a:endParaRPr lang="ru-RU" dirty="0"/>
          </a:p>
          <a:p>
            <a:pPr algn="ctr">
              <a:lnSpc>
                <a:spcPct val="90000"/>
              </a:lnSpc>
              <a:buNone/>
              <a:defRPr/>
            </a:pPr>
            <a:r>
              <a:rPr lang="ru-RU" dirty="0"/>
              <a:t>Оплата труда руководителей предприятий должна оговариваться в трудовом договоре (контракте), поэтому она получила название </a:t>
            </a:r>
            <a:r>
              <a:rPr lang="ru-RU" b="1" u="sng" dirty="0"/>
              <a:t>контрактной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Учет выработки продукции зависит от типа производства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 В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массово-поточном производстве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учет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выработки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ведут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исходя из приемки продукции  по конечной операции Производство продукции учитывают в полумесячном рапорте  выработке, заполненном мастером . Зарплату начисляют в соответствии с выработкой по операциям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Рапорт о выработке бригады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определенный вид  производимой продукции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Рапорт о выработке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бригады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 отсутствии стабильности незавершенного производства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Рапорт о выработке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бригады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поточных линиях при частой смене исполнителя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Рапорт о выработке 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(накопительный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) –при различных периодически повторяющиеся работы</a:t>
            </a:r>
          </a:p>
          <a:p>
            <a:pPr>
              <a:buFont typeface="Wingdings" pitchFamily="2" charset="2"/>
              <a:buChar char="ü"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Ведомость учета выработки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– на выполненные бригадой несколько различных работ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 В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серийном производстве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учет выработки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ведут в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маршрутных листах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(в сочетании с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Рапортом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выработке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бригады) , которые выписываются на партию деталей и сопровождают ее по всем стадиям обработки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 В </a:t>
            </a:r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индивидуальном производстве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учет выработки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ведут в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наряде на сдельную работу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Основанием для вписки служит технологические карты и производственная программа участка</a:t>
            </a:r>
          </a:p>
          <a:p>
            <a:pPr>
              <a:buFont typeface="Wingdings" pitchFamily="2" charset="2"/>
              <a:buChar char="ü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Тарифная система</a:t>
            </a:r>
          </a:p>
          <a:p>
            <a:pPr algn="just">
              <a:buNone/>
            </a:pP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ТАРИФНАЯ СТАВКА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абсолютный размер оплаты труда различных групп и категорий рабочих за единицу времени. Исходной является минимальная тарифная ставка или тарифная ставка первого разряда. Тарифные ставки могут быть часовые, дневные;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ТАРИФНЫЕ СЕТКИ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служат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для установления соотношения в оплате труда в зависимости от уровня квалификации. Это совокупность тарифных разрядов и соответствующих им тарифных коэффициентов. Тарифный коэффициент низшего разряда принимается равным единицы.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Тарифные коэффициенты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последующих разрядов показывают, во сколько раз соответствующие тарифные ставки больше тарифной ставки первого разряда.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>
              <a:buNone/>
            </a:pPr>
            <a:r>
              <a:rPr lang="ru-RU" sz="2800" dirty="0"/>
              <a:t> 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Тарификация работ и присвоение тарифных разрядов работникам производятся с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учетом</a:t>
            </a:r>
          </a:p>
          <a:p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тарифно-квалификационного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справочника работ и профессий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рабочих,   </a:t>
            </a:r>
          </a:p>
          <a:p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квалификационного </a:t>
            </a:r>
            <a:r>
              <a:rPr lang="ru-RU" sz="2800" b="1" i="1" u="sng" dirty="0">
                <a:latin typeface="Times New Roman" pitchFamily="18" charset="0"/>
                <a:cs typeface="Times New Roman" pitchFamily="18" charset="0"/>
              </a:rPr>
              <a:t>справочника </a:t>
            </a:r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должностей служащих.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Указанные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справочники и порядок их применения утверждаются в порядке, устанавливаемом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Правительством РК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5446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Минимальный размер оплаты труда устанавливается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соответствии с коллективными трудовыми договорами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может быть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ниже величины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прожиточного минимума трудоспособного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населения установленной правительством РК (МЗП).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altLang="ru-RU" sz="4000" b="1" i="1" dirty="0" smtClean="0">
              <a:solidFill>
                <a:srgbClr val="42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52736"/>
            <a:ext cx="8497888" cy="5544914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just">
              <a:buNone/>
            </a:pP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79512" y="1556792"/>
          <a:ext cx="871296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2268538" y="333375"/>
            <a:ext cx="3959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/>
          </a:p>
        </p:txBody>
      </p:sp>
      <p:sp>
        <p:nvSpPr>
          <p:cNvPr id="5123" name="AutoShape 6"/>
          <p:cNvSpPr>
            <a:spLocks noChangeArrowheads="1"/>
          </p:cNvSpPr>
          <p:nvPr/>
        </p:nvSpPr>
        <p:spPr bwMode="auto">
          <a:xfrm>
            <a:off x="2987675" y="260350"/>
            <a:ext cx="4248150" cy="93662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07" name="AutoShape 7"/>
          <p:cNvSpPr>
            <a:spLocks noChangeArrowheads="1"/>
          </p:cNvSpPr>
          <p:nvPr/>
        </p:nvSpPr>
        <p:spPr bwMode="auto">
          <a:xfrm>
            <a:off x="2483768" y="1052736"/>
            <a:ext cx="4032250" cy="647849"/>
          </a:xfrm>
          <a:prstGeom prst="roundRect">
            <a:avLst>
              <a:gd name="adj" fmla="val 16667"/>
            </a:avLst>
          </a:prstGeom>
          <a:solidFill>
            <a:srgbClr val="FFCC99">
              <a:alpha val="60001"/>
            </a:srgbClr>
          </a:solidFill>
          <a:ln w="28575" algn="ctr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ФОРМЫ ОПЛАТЫ ТРУДА</a:t>
            </a:r>
          </a:p>
        </p:txBody>
      </p:sp>
      <p:sp>
        <p:nvSpPr>
          <p:cNvPr id="153610" name="AutoShape 10"/>
          <p:cNvSpPr>
            <a:spLocks noChangeArrowheads="1"/>
          </p:cNvSpPr>
          <p:nvPr/>
        </p:nvSpPr>
        <p:spPr bwMode="auto">
          <a:xfrm>
            <a:off x="2627784" y="3284984"/>
            <a:ext cx="4030662" cy="863600"/>
          </a:xfrm>
          <a:prstGeom prst="roundRect">
            <a:avLst>
              <a:gd name="adj" fmla="val 16667"/>
            </a:avLst>
          </a:prstGeom>
          <a:solidFill>
            <a:srgbClr val="FFCC99">
              <a:alpha val="60001"/>
            </a:srgbClr>
          </a:solidFill>
          <a:ln w="28575" algn="ctr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ОПЛАТЫ ТРУДА</a:t>
            </a:r>
          </a:p>
        </p:txBody>
      </p:sp>
      <p:sp>
        <p:nvSpPr>
          <p:cNvPr id="153611" name="AutoShape 1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619672" y="1772816"/>
            <a:ext cx="2519363" cy="1439862"/>
          </a:xfrm>
          <a:prstGeom prst="upDownArrowCallout">
            <a:avLst>
              <a:gd name="adj1" fmla="val 43743"/>
              <a:gd name="adj2" fmla="val 43743"/>
              <a:gd name="adj3" fmla="val 12500"/>
              <a:gd name="adj4" fmla="val 50000"/>
            </a:avLst>
          </a:prstGeom>
          <a:solidFill>
            <a:srgbClr val="FFFF99"/>
          </a:solidFill>
          <a:ln w="22225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  <a:hlinkClick r:id="rId2" action="ppaction://hlinksldjump"/>
              </a:rPr>
              <a:t>Сдельная</a:t>
            </a:r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3612" name="AutoShape 12"/>
          <p:cNvSpPr>
            <a:spLocks noChangeArrowheads="1"/>
          </p:cNvSpPr>
          <p:nvPr/>
        </p:nvSpPr>
        <p:spPr bwMode="auto">
          <a:xfrm>
            <a:off x="4932040" y="1844824"/>
            <a:ext cx="2519363" cy="1439862"/>
          </a:xfrm>
          <a:prstGeom prst="upDownArrowCallout">
            <a:avLst>
              <a:gd name="adj1" fmla="val 43743"/>
              <a:gd name="adj2" fmla="val 43743"/>
              <a:gd name="adj3" fmla="val 12500"/>
              <a:gd name="adj4" fmla="val 50000"/>
            </a:avLst>
          </a:prstGeom>
          <a:solidFill>
            <a:srgbClr val="FFFF99"/>
          </a:solidFill>
          <a:ln w="22225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  <a:hlinkClick r:id="rId2" action="ppaction://hlinksldjump"/>
              </a:rPr>
              <a:t>Повременная</a:t>
            </a:r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128" name="AutoShape 15"/>
          <p:cNvSpPr>
            <a:spLocks/>
          </p:cNvSpPr>
          <p:nvPr/>
        </p:nvSpPr>
        <p:spPr bwMode="auto">
          <a:xfrm>
            <a:off x="928688" y="3721100"/>
            <a:ext cx="914400" cy="914400"/>
          </a:xfrm>
          <a:prstGeom prst="callout1">
            <a:avLst>
              <a:gd name="adj1" fmla="val -8333"/>
              <a:gd name="adj2" fmla="val 12500"/>
              <a:gd name="adj3" fmla="val -8333"/>
              <a:gd name="adj4" fmla="val 1701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  <p:sp>
        <p:nvSpPr>
          <p:cNvPr id="153616" name="AutoShape 16"/>
          <p:cNvSpPr>
            <a:spLocks/>
          </p:cNvSpPr>
          <p:nvPr/>
        </p:nvSpPr>
        <p:spPr bwMode="auto">
          <a:xfrm>
            <a:off x="971600" y="4365104"/>
            <a:ext cx="3005088" cy="2232546"/>
          </a:xfrm>
          <a:prstGeom prst="callout1">
            <a:avLst>
              <a:gd name="adj1" fmla="val 96032"/>
              <a:gd name="adj2" fmla="val 102005"/>
              <a:gd name="adj3" fmla="val -4407"/>
              <a:gd name="adj4" fmla="val 102005"/>
            </a:avLst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3" action="ppaction://hlinksldjump"/>
              </a:rPr>
              <a:t>Прямая сдельная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3" action="ppaction://hlinksldjump"/>
              </a:rPr>
              <a:t>Сдельно-премиальная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3" action="ppaction://hlinksldjump"/>
              </a:rPr>
              <a:t>Сдельно-прогрессивная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4" action="ppaction://hlinksldjump"/>
              </a:rPr>
              <a:t>Косвенно-сдельная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 smtClean="0">
                <a:solidFill>
                  <a:srgbClr val="480000"/>
                </a:solidFill>
                <a:hlinkClick r:id="rId5" action="ppaction://hlinksldjump"/>
              </a:rPr>
              <a:t>Аккордная</a:t>
            </a:r>
            <a:endParaRPr lang="ru-RU" altLang="ru-RU" b="1" i="1" dirty="0">
              <a:solidFill>
                <a:srgbClr val="480000"/>
              </a:solidFill>
              <a:hlinkClick r:id="rId5" action="ppaction://hlinksldjump"/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 smtClean="0">
                <a:solidFill>
                  <a:schemeClr val="accent5">
                    <a:lumMod val="50000"/>
                  </a:schemeClr>
                </a:solidFill>
                <a:hlinkClick r:id="rId5" action="ppaction://hlinksldjump"/>
              </a:rPr>
              <a:t>Аккордно-премиальна</a:t>
            </a:r>
            <a:r>
              <a:rPr lang="ru-RU" altLang="ru-RU" b="1" i="1" dirty="0" smtClean="0">
                <a:solidFill>
                  <a:schemeClr val="accent5">
                    <a:lumMod val="50000"/>
                  </a:schemeClr>
                </a:solidFill>
              </a:rPr>
              <a:t>я</a:t>
            </a:r>
            <a:endParaRPr lang="ru-RU" altLang="ru-RU" sz="22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3617" name="AutoShape 17"/>
          <p:cNvSpPr>
            <a:spLocks/>
          </p:cNvSpPr>
          <p:nvPr/>
        </p:nvSpPr>
        <p:spPr bwMode="auto">
          <a:xfrm flipH="1">
            <a:off x="5148063" y="4221087"/>
            <a:ext cx="3726061" cy="2379737"/>
          </a:xfrm>
          <a:prstGeom prst="callout1">
            <a:avLst>
              <a:gd name="adj1" fmla="val 3773"/>
              <a:gd name="adj2" fmla="val 102005"/>
              <a:gd name="adj3" fmla="val 96222"/>
              <a:gd name="adj4" fmla="val 102005"/>
            </a:avLst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6" action="ppaction://hlinksldjump"/>
              </a:rPr>
              <a:t>Простая повременная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7" action="ppaction://hlinksldjump"/>
              </a:rPr>
              <a:t>Повременно-премиальная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8" action="ppaction://hlinksldjump"/>
              </a:rPr>
              <a:t>Окладная</a:t>
            </a:r>
            <a:endParaRPr lang="ru-RU" altLang="ru-RU" b="1" i="1" dirty="0">
              <a:solidFill>
                <a:srgbClr val="480000"/>
              </a:solidFill>
            </a:endParaRPr>
          </a:p>
          <a:p>
            <a:pPr algn="ctr" eaLnBrk="1" hangingPunct="1">
              <a:lnSpc>
                <a:spcPct val="120000"/>
              </a:lnSpc>
              <a:buFontTx/>
              <a:buChar char="•"/>
            </a:pPr>
            <a:r>
              <a:rPr lang="ru-RU" altLang="ru-RU" b="1" i="1" dirty="0">
                <a:solidFill>
                  <a:srgbClr val="480000"/>
                </a:solidFill>
                <a:hlinkClick r:id="rId8" action="ppaction://hlinksldjump"/>
              </a:rPr>
              <a:t>Контрактная</a:t>
            </a:r>
            <a:endParaRPr lang="ru-RU" altLang="ru-RU" b="1" i="1" dirty="0">
              <a:solidFill>
                <a:srgbClr val="48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60648"/>
            <a:ext cx="8712968" cy="461665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УЧЕТ ТРУДА И ЗАРАБОТНОЙ </a:t>
            </a:r>
            <a:r>
              <a:rPr lang="ru-RU" sz="24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ПЛАТЫ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6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ФОРМЫ ОПЛАТЫ ТРУДА</a:t>
            </a:r>
          </a:p>
          <a:p>
            <a:pPr algn="ctr"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492896"/>
            <a:ext cx="89644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altLang="ru-RU" sz="3200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сдельной форме ОТ</a:t>
            </a:r>
            <a:r>
              <a:rPr lang="ru-RU" alt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размер заработной платы работника зависит от количества произведенных единиц продукции (услуг, работ) с учетом их качества, сложности и условий труда</a:t>
            </a:r>
          </a:p>
          <a:p>
            <a:r>
              <a:rPr lang="ru-RU" alt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altLang="ru-RU" sz="3200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повременной форме ОТ</a:t>
            </a:r>
            <a:r>
              <a:rPr lang="ru-RU" alt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размер заработной платы работника определяется исходя из количества отработанного времени и уровня его квалификации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616530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96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СДЕЛЬНОЙ ФОРМЫ ОПЛАТЫ ТРУДА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ru-RU" sz="9600" b="1" u="sng" dirty="0">
                <a:latin typeface="Times New Roman" pitchFamily="18" charset="0"/>
                <a:cs typeface="Times New Roman" pitchFamily="18" charset="0"/>
              </a:rPr>
              <a:t>Прямая сдельная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="1" baseline="-25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Оплата за количество изготовленной продукции/услуг/работ (ВП) на основе установленных сдельных расценок с учетом квалификации работника (</a:t>
            </a:r>
            <a:r>
              <a:rPr lang="ru-RU" sz="9600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9600" baseline="-25000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="1" baseline="-10000" dirty="0" err="1" smtClean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9600" b="1" baseline="-10000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* ВП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ru-RU" sz="9600" b="1" u="sng" dirty="0" smtClean="0">
                <a:latin typeface="Times New Roman" pitchFamily="18" charset="0"/>
                <a:cs typeface="Times New Roman" pitchFamily="18" charset="0"/>
              </a:rPr>
              <a:t>Сдельно-премиальная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(З</a:t>
            </a:r>
            <a:r>
              <a:rPr lang="en-US" sz="96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9600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Помимо суммы сдельной заработной платы (</a:t>
            </a:r>
            <a:r>
              <a:rPr lang="ru-RU" sz="96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aseline="-25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) работникам начисляются премии (</a:t>
            </a:r>
            <a:r>
              <a:rPr lang="ru-RU" sz="9600" dirty="0" err="1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) за конкретные объемы их производственной деятельности (за выполнение и перевыполнение норм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96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9600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="1" baseline="-10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9600" i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   З</a:t>
            </a:r>
            <a:r>
              <a:rPr lang="en-US" sz="96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9600" b="1" baseline="-10000" dirty="0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b="1" baseline="-10000" dirty="0" err="1">
                <a:latin typeface="Times New Roman" pitchFamily="18" charset="0"/>
                <a:cs typeface="Times New Roman" pitchFamily="18" charset="0"/>
              </a:rPr>
              <a:t>раб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* (1 + %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/100)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ru-RU" sz="9600" b="1" u="sng" dirty="0" smtClean="0">
                <a:latin typeface="Times New Roman" pitchFamily="18" charset="0"/>
                <a:cs typeface="Times New Roman" pitchFamily="18" charset="0"/>
              </a:rPr>
              <a:t>Сдельно-прогрессивная</a:t>
            </a: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10000"/>
              </a:lnSpc>
              <a:buFontTx/>
              <a:buNone/>
              <a:defRPr/>
            </a:pPr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Оплата по прямым расценкам за произведенную продукцию в пределах установленной нормы, а продукция сверх нормы оплачивается по повышенным расценкам (но не выше 2-ной сдельной)</a:t>
            </a:r>
          </a:p>
          <a:p>
            <a:pPr algn="just">
              <a:buNone/>
            </a:pPr>
            <a:endParaRPr lang="ru-RU" sz="7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cs typeface="+mn-cs"/>
            </a:endParaRPr>
          </a:p>
          <a:p>
            <a:pPr>
              <a:buNone/>
            </a:pPr>
            <a:endParaRPr lang="ru-RU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88632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ЗАРАБОТНОЙ ПЛАТЫ</a:t>
            </a:r>
          </a:p>
          <a:p>
            <a:pPr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СИСТЕМЫ СДЕЛЬНОЙ ФОРМЫ ОПЛАТЫ ТРУДА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059395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Косвенно-сдельная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Обычно применяется для оплаты труда вспомогательных рабочих, обслуживающих основное производство</a:t>
            </a:r>
          </a:p>
          <a:p>
            <a:pPr algn="just">
              <a:buFontTx/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Заработная плата вспомогательного рабочего (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aseline="-10000" dirty="0" err="1">
                <a:latin typeface="Times New Roman" pitchFamily="18" charset="0"/>
                <a:cs typeface="Times New Roman" pitchFamily="18" charset="0"/>
              </a:rPr>
              <a:t>раб.вспом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800" baseline="-1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зависит от количества продукции, произведенной основными рабочими, которых он обслуживает (ВП):</a:t>
            </a:r>
          </a:p>
          <a:p>
            <a:pPr algn="just"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baseline="-10000" dirty="0" err="1">
                <a:latin typeface="Times New Roman" pitchFamily="18" charset="0"/>
                <a:cs typeface="Times New Roman" pitchFamily="18" charset="0"/>
              </a:rPr>
              <a:t>раб.вспом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baseline="-10000" dirty="0" err="1">
                <a:latin typeface="Times New Roman" pitchFamily="18" charset="0"/>
                <a:cs typeface="Times New Roman" pitchFamily="18" charset="0"/>
              </a:rPr>
              <a:t>ед.вспом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* ВП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970</Words>
  <Application>Microsoft Office PowerPoint</Application>
  <PresentationFormat>Экран (4:3)</PresentationFormat>
  <Paragraphs>118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ТАРИФНАЯ СИСТЕМА- ОСНОВА ОРГАНИЗАЦИИ ЗАРПЛАТЫ НА ПРЕДПРИЯТИЯХ 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  <vt:lpstr>Слайд 6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ТАРИФНАЯ СИСТЕМА- ОСНОВА ОРГАНИЗАЦИИ ЗАРПЛАТЫ НА ПРЕДПРИЯТИЯХ </dc:title>
  <dc:creator>Пользователь Windows</dc:creator>
  <cp:lastModifiedBy>Пользователь Windows</cp:lastModifiedBy>
  <cp:revision>7</cp:revision>
  <dcterms:created xsi:type="dcterms:W3CDTF">2020-09-10T08:46:19Z</dcterms:created>
  <dcterms:modified xsi:type="dcterms:W3CDTF">2020-09-10T15:35:26Z</dcterms:modified>
</cp:coreProperties>
</file>