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63" r:id="rId5"/>
    <p:sldId id="259" r:id="rId6"/>
    <p:sldId id="275" r:id="rId7"/>
    <p:sldId id="273" r:id="rId8"/>
    <p:sldId id="260" r:id="rId9"/>
    <p:sldId id="261" r:id="rId10"/>
    <p:sldId id="269" r:id="rId11"/>
    <p:sldId id="262" r:id="rId12"/>
    <p:sldId id="264" r:id="rId13"/>
    <p:sldId id="265" r:id="rId14"/>
    <p:sldId id="266" r:id="rId15"/>
    <p:sldId id="267" r:id="rId16"/>
    <p:sldId id="287" r:id="rId17"/>
    <p:sldId id="268" r:id="rId18"/>
    <p:sldId id="270" r:id="rId19"/>
    <p:sldId id="271" r:id="rId20"/>
    <p:sldId id="274" r:id="rId21"/>
    <p:sldId id="284" r:id="rId22"/>
    <p:sldId id="283" r:id="rId23"/>
    <p:sldId id="285" r:id="rId24"/>
    <p:sldId id="286" r:id="rId25"/>
    <p:sldId id="276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121" autoAdjust="0"/>
    <p:restoredTop sz="94607" autoAdjust="0"/>
  </p:normalViewPr>
  <p:slideViewPr>
    <p:cSldViewPr>
      <p:cViewPr varScale="1">
        <p:scale>
          <a:sx n="69" d="100"/>
          <a:sy n="69" d="100"/>
        </p:scale>
        <p:origin x="-139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1078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14859EE-40B5-4505-A2E7-597E45BEDF9A}" type="doc">
      <dgm:prSet loTypeId="urn:microsoft.com/office/officeart/2005/8/layout/hierarchy1" loCatId="hierarchy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40D898B2-A2FB-45F0-92C0-2F442DE6A866}">
      <dgm:prSet phldrT="[Текст]" custT="1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4400" b="1" dirty="0" smtClean="0"/>
            <a:t>ВИДЫ РАСЧЕТОВ</a:t>
          </a:r>
          <a:endParaRPr lang="ru-RU" sz="4400" b="1" dirty="0"/>
        </a:p>
      </dgm:t>
    </dgm:pt>
    <dgm:pt modelId="{9E7AB94F-B07E-44B8-BDE8-3BB47829B4A3}" type="parTrans" cxnId="{799C32C6-E5BE-4F30-961B-CC53E118C671}">
      <dgm:prSet/>
      <dgm:spPr/>
      <dgm:t>
        <a:bodyPr/>
        <a:lstStyle/>
        <a:p>
          <a:endParaRPr lang="ru-RU"/>
        </a:p>
      </dgm:t>
    </dgm:pt>
    <dgm:pt modelId="{DC41983E-418F-4834-BC05-3E55EF935211}" type="sibTrans" cxnId="{799C32C6-E5BE-4F30-961B-CC53E118C671}">
      <dgm:prSet/>
      <dgm:spPr/>
      <dgm:t>
        <a:bodyPr/>
        <a:lstStyle/>
        <a:p>
          <a:endParaRPr lang="ru-RU"/>
        </a:p>
      </dgm:t>
    </dgm:pt>
    <dgm:pt modelId="{97D8A65B-72AA-4963-AF5A-62C34CD89124}">
      <dgm:prSet phldrT="[Текст]" custT="1"/>
      <dgm:spPr>
        <a:solidFill>
          <a:srgbClr val="FFFF00">
            <a:alpha val="90000"/>
          </a:srgbClr>
        </a:solidFill>
      </dgm:spPr>
      <dgm:t>
        <a:bodyPr/>
        <a:lstStyle/>
        <a:p>
          <a:r>
            <a:rPr lang="ru-RU" sz="4400" b="1" dirty="0" smtClean="0"/>
            <a:t>НАЛИЧНЫЙ</a:t>
          </a:r>
          <a:endParaRPr lang="ru-RU" sz="4400" b="1" dirty="0"/>
        </a:p>
      </dgm:t>
    </dgm:pt>
    <dgm:pt modelId="{E000CAA3-6834-4527-A57E-4DD86D9A77A1}" type="parTrans" cxnId="{CADA6E75-DFBD-4C8D-A0FE-15FF76F15DB2}">
      <dgm:prSet/>
      <dgm:spPr/>
      <dgm:t>
        <a:bodyPr/>
        <a:lstStyle/>
        <a:p>
          <a:endParaRPr lang="ru-RU" dirty="0"/>
        </a:p>
      </dgm:t>
    </dgm:pt>
    <dgm:pt modelId="{D68596F7-E8C3-44B2-9037-05D6DC94CA8A}" type="sibTrans" cxnId="{CADA6E75-DFBD-4C8D-A0FE-15FF76F15DB2}">
      <dgm:prSet/>
      <dgm:spPr/>
      <dgm:t>
        <a:bodyPr/>
        <a:lstStyle/>
        <a:p>
          <a:endParaRPr lang="ru-RU"/>
        </a:p>
      </dgm:t>
    </dgm:pt>
    <dgm:pt modelId="{3450E33B-E662-4BC1-902F-F5B1419F5443}">
      <dgm:prSet phldrT="[Текст]" custT="1"/>
      <dgm:spPr>
        <a:solidFill>
          <a:srgbClr val="FFFF00">
            <a:alpha val="90000"/>
          </a:srgbClr>
        </a:solidFill>
      </dgm:spPr>
      <dgm:t>
        <a:bodyPr/>
        <a:lstStyle/>
        <a:p>
          <a:r>
            <a:rPr lang="ru-RU" sz="4400" b="1" dirty="0" smtClean="0"/>
            <a:t>БЕЗНАЛИЧНЫЙ</a:t>
          </a:r>
          <a:endParaRPr lang="ru-RU" sz="4400" b="1" dirty="0"/>
        </a:p>
      </dgm:t>
    </dgm:pt>
    <dgm:pt modelId="{F26FD1D1-8608-444C-8801-3F4FB0356FBB}" type="parTrans" cxnId="{BBEB54E1-1417-4749-A61A-D95BC9F79108}">
      <dgm:prSet/>
      <dgm:spPr/>
      <dgm:t>
        <a:bodyPr/>
        <a:lstStyle/>
        <a:p>
          <a:endParaRPr lang="ru-RU" dirty="0"/>
        </a:p>
      </dgm:t>
    </dgm:pt>
    <dgm:pt modelId="{6A5F4781-FB18-4F6A-9C6E-27492CA61154}" type="sibTrans" cxnId="{BBEB54E1-1417-4749-A61A-D95BC9F79108}">
      <dgm:prSet/>
      <dgm:spPr/>
      <dgm:t>
        <a:bodyPr/>
        <a:lstStyle/>
        <a:p>
          <a:endParaRPr lang="ru-RU"/>
        </a:p>
      </dgm:t>
    </dgm:pt>
    <dgm:pt modelId="{FD1B0E7C-0AA8-465E-ADBC-BC449B5659D3}" type="pres">
      <dgm:prSet presAssocID="{C14859EE-40B5-4505-A2E7-597E45BEDF9A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F4B7DAA-9759-4783-A9B0-38CF346059E2}" type="pres">
      <dgm:prSet presAssocID="{40D898B2-A2FB-45F0-92C0-2F442DE6A866}" presName="hierRoot1" presStyleCnt="0"/>
      <dgm:spPr/>
    </dgm:pt>
    <dgm:pt modelId="{17D5C637-D508-4B89-8774-A42BA42BD305}" type="pres">
      <dgm:prSet presAssocID="{40D898B2-A2FB-45F0-92C0-2F442DE6A866}" presName="composite" presStyleCnt="0"/>
      <dgm:spPr/>
    </dgm:pt>
    <dgm:pt modelId="{97987C25-FE9F-43CA-BFA6-56D5BBEB19A9}" type="pres">
      <dgm:prSet presAssocID="{40D898B2-A2FB-45F0-92C0-2F442DE6A866}" presName="background" presStyleLbl="node0" presStyleIdx="0" presStyleCnt="1"/>
      <dgm:spPr>
        <a:solidFill>
          <a:srgbClr val="FFFF00"/>
        </a:solidFill>
      </dgm:spPr>
    </dgm:pt>
    <dgm:pt modelId="{8907668E-3645-444D-BD21-6F201711CF6B}" type="pres">
      <dgm:prSet presAssocID="{40D898B2-A2FB-45F0-92C0-2F442DE6A866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E616EC2-3633-4750-85A3-E1BA81940D23}" type="pres">
      <dgm:prSet presAssocID="{40D898B2-A2FB-45F0-92C0-2F442DE6A866}" presName="hierChild2" presStyleCnt="0"/>
      <dgm:spPr/>
    </dgm:pt>
    <dgm:pt modelId="{4A1187DE-3E4E-4CB5-BFC2-46D90ED9FE1A}" type="pres">
      <dgm:prSet presAssocID="{E000CAA3-6834-4527-A57E-4DD86D9A77A1}" presName="Name10" presStyleLbl="parChTrans1D2" presStyleIdx="0" presStyleCnt="2"/>
      <dgm:spPr/>
      <dgm:t>
        <a:bodyPr/>
        <a:lstStyle/>
        <a:p>
          <a:endParaRPr lang="ru-RU"/>
        </a:p>
      </dgm:t>
    </dgm:pt>
    <dgm:pt modelId="{442F824E-E264-4399-84E8-AEF6392C6D42}" type="pres">
      <dgm:prSet presAssocID="{97D8A65B-72AA-4963-AF5A-62C34CD89124}" presName="hierRoot2" presStyleCnt="0"/>
      <dgm:spPr/>
    </dgm:pt>
    <dgm:pt modelId="{EC931332-320C-4FBC-8FD6-FDFC3679F34E}" type="pres">
      <dgm:prSet presAssocID="{97D8A65B-72AA-4963-AF5A-62C34CD89124}" presName="composite2" presStyleCnt="0"/>
      <dgm:spPr/>
    </dgm:pt>
    <dgm:pt modelId="{4FD4D45F-0291-404E-8345-664599788612}" type="pres">
      <dgm:prSet presAssocID="{97D8A65B-72AA-4963-AF5A-62C34CD89124}" presName="background2" presStyleLbl="node2" presStyleIdx="0" presStyleCnt="2"/>
      <dgm:spPr/>
    </dgm:pt>
    <dgm:pt modelId="{2A5E321D-EFFF-4609-814C-DF5C2538CFA6}" type="pres">
      <dgm:prSet presAssocID="{97D8A65B-72AA-4963-AF5A-62C34CD89124}" presName="text2" presStyleLbl="fgAcc2" presStyleIdx="0" presStyleCnt="2" custScaleX="108053" custLinFactNeighborX="494" custLinFactNeighborY="-11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CF7DC8B-FBF3-4121-BA68-91855F1AAEE9}" type="pres">
      <dgm:prSet presAssocID="{97D8A65B-72AA-4963-AF5A-62C34CD89124}" presName="hierChild3" presStyleCnt="0"/>
      <dgm:spPr/>
    </dgm:pt>
    <dgm:pt modelId="{855AA1C9-E29C-4F7D-AF33-124E29AF56ED}" type="pres">
      <dgm:prSet presAssocID="{F26FD1D1-8608-444C-8801-3F4FB0356FBB}" presName="Name10" presStyleLbl="parChTrans1D2" presStyleIdx="1" presStyleCnt="2"/>
      <dgm:spPr/>
      <dgm:t>
        <a:bodyPr/>
        <a:lstStyle/>
        <a:p>
          <a:endParaRPr lang="ru-RU"/>
        </a:p>
      </dgm:t>
    </dgm:pt>
    <dgm:pt modelId="{987C5B06-2096-4EC6-A925-F340F938B43F}" type="pres">
      <dgm:prSet presAssocID="{3450E33B-E662-4BC1-902F-F5B1419F5443}" presName="hierRoot2" presStyleCnt="0"/>
      <dgm:spPr/>
    </dgm:pt>
    <dgm:pt modelId="{F09F604C-7AE6-453E-A9B5-FFECBA68D8AC}" type="pres">
      <dgm:prSet presAssocID="{3450E33B-E662-4BC1-902F-F5B1419F5443}" presName="composite2" presStyleCnt="0"/>
      <dgm:spPr/>
    </dgm:pt>
    <dgm:pt modelId="{5A42AC0D-2091-427B-9AEE-157FAE9F7B22}" type="pres">
      <dgm:prSet presAssocID="{3450E33B-E662-4BC1-902F-F5B1419F5443}" presName="background2" presStyleLbl="node2" presStyleIdx="1" presStyleCnt="2"/>
      <dgm:spPr/>
    </dgm:pt>
    <dgm:pt modelId="{0E525CAA-DF1B-4883-B6E7-A4A83C05466D}" type="pres">
      <dgm:prSet presAssocID="{3450E33B-E662-4BC1-902F-F5B1419F5443}" presName="text2" presStyleLbl="fgAcc2" presStyleIdx="1" presStyleCnt="2" custScaleX="13981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6B48745-00C0-4052-B039-9650B45549E0}" type="pres">
      <dgm:prSet presAssocID="{3450E33B-E662-4BC1-902F-F5B1419F5443}" presName="hierChild3" presStyleCnt="0"/>
      <dgm:spPr/>
    </dgm:pt>
  </dgm:ptLst>
  <dgm:cxnLst>
    <dgm:cxn modelId="{E3E17B68-043F-4906-9BEF-5A0D09E0B039}" type="presOf" srcId="{E000CAA3-6834-4527-A57E-4DD86D9A77A1}" destId="{4A1187DE-3E4E-4CB5-BFC2-46D90ED9FE1A}" srcOrd="0" destOrd="0" presId="urn:microsoft.com/office/officeart/2005/8/layout/hierarchy1"/>
    <dgm:cxn modelId="{ECDBB8C1-B20E-4DB8-A885-E26DCEE27AE0}" type="presOf" srcId="{97D8A65B-72AA-4963-AF5A-62C34CD89124}" destId="{2A5E321D-EFFF-4609-814C-DF5C2538CFA6}" srcOrd="0" destOrd="0" presId="urn:microsoft.com/office/officeart/2005/8/layout/hierarchy1"/>
    <dgm:cxn modelId="{7330883D-279C-47C5-87C7-4708F8E3E31C}" type="presOf" srcId="{3450E33B-E662-4BC1-902F-F5B1419F5443}" destId="{0E525CAA-DF1B-4883-B6E7-A4A83C05466D}" srcOrd="0" destOrd="0" presId="urn:microsoft.com/office/officeart/2005/8/layout/hierarchy1"/>
    <dgm:cxn modelId="{BBEB54E1-1417-4749-A61A-D95BC9F79108}" srcId="{40D898B2-A2FB-45F0-92C0-2F442DE6A866}" destId="{3450E33B-E662-4BC1-902F-F5B1419F5443}" srcOrd="1" destOrd="0" parTransId="{F26FD1D1-8608-444C-8801-3F4FB0356FBB}" sibTransId="{6A5F4781-FB18-4F6A-9C6E-27492CA61154}"/>
    <dgm:cxn modelId="{799C32C6-E5BE-4F30-961B-CC53E118C671}" srcId="{C14859EE-40B5-4505-A2E7-597E45BEDF9A}" destId="{40D898B2-A2FB-45F0-92C0-2F442DE6A866}" srcOrd="0" destOrd="0" parTransId="{9E7AB94F-B07E-44B8-BDE8-3BB47829B4A3}" sibTransId="{DC41983E-418F-4834-BC05-3E55EF935211}"/>
    <dgm:cxn modelId="{FA9DACE6-BEC1-4B70-9D95-99DF42A3F6D6}" type="presOf" srcId="{C14859EE-40B5-4505-A2E7-597E45BEDF9A}" destId="{FD1B0E7C-0AA8-465E-ADBC-BC449B5659D3}" srcOrd="0" destOrd="0" presId="urn:microsoft.com/office/officeart/2005/8/layout/hierarchy1"/>
    <dgm:cxn modelId="{755CCAFE-B140-41AF-B84B-9FF82C9594B2}" type="presOf" srcId="{40D898B2-A2FB-45F0-92C0-2F442DE6A866}" destId="{8907668E-3645-444D-BD21-6F201711CF6B}" srcOrd="0" destOrd="0" presId="urn:microsoft.com/office/officeart/2005/8/layout/hierarchy1"/>
    <dgm:cxn modelId="{A8BF7148-EA52-4FB2-BAA2-D49B1941DFF5}" type="presOf" srcId="{F26FD1D1-8608-444C-8801-3F4FB0356FBB}" destId="{855AA1C9-E29C-4F7D-AF33-124E29AF56ED}" srcOrd="0" destOrd="0" presId="urn:microsoft.com/office/officeart/2005/8/layout/hierarchy1"/>
    <dgm:cxn modelId="{CADA6E75-DFBD-4C8D-A0FE-15FF76F15DB2}" srcId="{40D898B2-A2FB-45F0-92C0-2F442DE6A866}" destId="{97D8A65B-72AA-4963-AF5A-62C34CD89124}" srcOrd="0" destOrd="0" parTransId="{E000CAA3-6834-4527-A57E-4DD86D9A77A1}" sibTransId="{D68596F7-E8C3-44B2-9037-05D6DC94CA8A}"/>
    <dgm:cxn modelId="{CF45C81E-C829-4167-8DEA-CADFA568AE69}" type="presParOf" srcId="{FD1B0E7C-0AA8-465E-ADBC-BC449B5659D3}" destId="{CF4B7DAA-9759-4783-A9B0-38CF346059E2}" srcOrd="0" destOrd="0" presId="urn:microsoft.com/office/officeart/2005/8/layout/hierarchy1"/>
    <dgm:cxn modelId="{847C52CF-DA9B-4F8B-B0B6-1D8C50EB98E3}" type="presParOf" srcId="{CF4B7DAA-9759-4783-A9B0-38CF346059E2}" destId="{17D5C637-D508-4B89-8774-A42BA42BD305}" srcOrd="0" destOrd="0" presId="urn:microsoft.com/office/officeart/2005/8/layout/hierarchy1"/>
    <dgm:cxn modelId="{3533B4AA-EA8A-4657-8841-5237F4A78FA0}" type="presParOf" srcId="{17D5C637-D508-4B89-8774-A42BA42BD305}" destId="{97987C25-FE9F-43CA-BFA6-56D5BBEB19A9}" srcOrd="0" destOrd="0" presId="urn:microsoft.com/office/officeart/2005/8/layout/hierarchy1"/>
    <dgm:cxn modelId="{CDC2A894-61EE-494E-B8E5-D1A0ACFF86F9}" type="presParOf" srcId="{17D5C637-D508-4B89-8774-A42BA42BD305}" destId="{8907668E-3645-444D-BD21-6F201711CF6B}" srcOrd="1" destOrd="0" presId="urn:microsoft.com/office/officeart/2005/8/layout/hierarchy1"/>
    <dgm:cxn modelId="{95C22F36-9A2D-4003-A97A-ABAAA5BE448B}" type="presParOf" srcId="{CF4B7DAA-9759-4783-A9B0-38CF346059E2}" destId="{5E616EC2-3633-4750-85A3-E1BA81940D23}" srcOrd="1" destOrd="0" presId="urn:microsoft.com/office/officeart/2005/8/layout/hierarchy1"/>
    <dgm:cxn modelId="{B85180FB-11A9-451F-87E8-6FE750391CC0}" type="presParOf" srcId="{5E616EC2-3633-4750-85A3-E1BA81940D23}" destId="{4A1187DE-3E4E-4CB5-BFC2-46D90ED9FE1A}" srcOrd="0" destOrd="0" presId="urn:microsoft.com/office/officeart/2005/8/layout/hierarchy1"/>
    <dgm:cxn modelId="{D545BC07-F504-43F9-A195-7C287F0C1962}" type="presParOf" srcId="{5E616EC2-3633-4750-85A3-E1BA81940D23}" destId="{442F824E-E264-4399-84E8-AEF6392C6D42}" srcOrd="1" destOrd="0" presId="urn:microsoft.com/office/officeart/2005/8/layout/hierarchy1"/>
    <dgm:cxn modelId="{D043BAAD-45C2-42D4-9480-E2312090A780}" type="presParOf" srcId="{442F824E-E264-4399-84E8-AEF6392C6D42}" destId="{EC931332-320C-4FBC-8FD6-FDFC3679F34E}" srcOrd="0" destOrd="0" presId="urn:microsoft.com/office/officeart/2005/8/layout/hierarchy1"/>
    <dgm:cxn modelId="{30EAC346-93A6-4DA1-B826-E83D819EC212}" type="presParOf" srcId="{EC931332-320C-4FBC-8FD6-FDFC3679F34E}" destId="{4FD4D45F-0291-404E-8345-664599788612}" srcOrd="0" destOrd="0" presId="urn:microsoft.com/office/officeart/2005/8/layout/hierarchy1"/>
    <dgm:cxn modelId="{ACCA436D-046C-4127-8D5E-70D2813AC30B}" type="presParOf" srcId="{EC931332-320C-4FBC-8FD6-FDFC3679F34E}" destId="{2A5E321D-EFFF-4609-814C-DF5C2538CFA6}" srcOrd="1" destOrd="0" presId="urn:microsoft.com/office/officeart/2005/8/layout/hierarchy1"/>
    <dgm:cxn modelId="{C5747FBE-2D1A-42CB-A6E2-6A8B76F3469A}" type="presParOf" srcId="{442F824E-E264-4399-84E8-AEF6392C6D42}" destId="{BCF7DC8B-FBF3-4121-BA68-91855F1AAEE9}" srcOrd="1" destOrd="0" presId="urn:microsoft.com/office/officeart/2005/8/layout/hierarchy1"/>
    <dgm:cxn modelId="{6DA8D11F-45CC-430D-BBAE-25CC8F8E6B47}" type="presParOf" srcId="{5E616EC2-3633-4750-85A3-E1BA81940D23}" destId="{855AA1C9-E29C-4F7D-AF33-124E29AF56ED}" srcOrd="2" destOrd="0" presId="urn:microsoft.com/office/officeart/2005/8/layout/hierarchy1"/>
    <dgm:cxn modelId="{FCF47D1F-A7C3-410E-85E7-575F9403373E}" type="presParOf" srcId="{5E616EC2-3633-4750-85A3-E1BA81940D23}" destId="{987C5B06-2096-4EC6-A925-F340F938B43F}" srcOrd="3" destOrd="0" presId="urn:microsoft.com/office/officeart/2005/8/layout/hierarchy1"/>
    <dgm:cxn modelId="{0D1A0052-3AE2-416C-8434-572B41BB5D7A}" type="presParOf" srcId="{987C5B06-2096-4EC6-A925-F340F938B43F}" destId="{F09F604C-7AE6-453E-A9B5-FFECBA68D8AC}" srcOrd="0" destOrd="0" presId="urn:microsoft.com/office/officeart/2005/8/layout/hierarchy1"/>
    <dgm:cxn modelId="{F32DA5F3-A9AD-41C6-8784-4284EEAF1970}" type="presParOf" srcId="{F09F604C-7AE6-453E-A9B5-FFECBA68D8AC}" destId="{5A42AC0D-2091-427B-9AEE-157FAE9F7B22}" srcOrd="0" destOrd="0" presId="urn:microsoft.com/office/officeart/2005/8/layout/hierarchy1"/>
    <dgm:cxn modelId="{E413DEA0-C2B7-4F52-97D9-C6D447AEC1EC}" type="presParOf" srcId="{F09F604C-7AE6-453E-A9B5-FFECBA68D8AC}" destId="{0E525CAA-DF1B-4883-B6E7-A4A83C05466D}" srcOrd="1" destOrd="0" presId="urn:microsoft.com/office/officeart/2005/8/layout/hierarchy1"/>
    <dgm:cxn modelId="{3F24C63B-51BC-49E9-B98E-AAB12261FD3E}" type="presParOf" srcId="{987C5B06-2096-4EC6-A925-F340F938B43F}" destId="{D6B48745-00C0-4052-B039-9650B45549E0}" srcOrd="1" destOrd="0" presId="urn:microsoft.com/office/officeart/2005/8/layout/hierarchy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614D4C3-E29B-4E8F-9857-D4700077A08D}" type="doc">
      <dgm:prSet loTypeId="urn:microsoft.com/office/officeart/2005/8/layout/cycle6" loCatId="relationship" qsTypeId="urn:microsoft.com/office/officeart/2005/8/quickstyle/3d3" qsCatId="3D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4C9DB0F9-DDCA-4260-94CD-0C1A631939EF}">
      <dgm:prSet phldrT="[Текст]" custT="1"/>
      <dgm:spPr/>
      <dgm:t>
        <a:bodyPr/>
        <a:lstStyle/>
        <a:p>
          <a:r>
            <a:rPr lang="ru-RU" sz="3200" b="1" dirty="0" smtClean="0"/>
            <a:t>ФОРМЫ БЕЗНАЛИЧНОГО РАСЧЕТА</a:t>
          </a:r>
          <a:endParaRPr lang="ru-RU" sz="3200" b="1" dirty="0"/>
        </a:p>
      </dgm:t>
    </dgm:pt>
    <dgm:pt modelId="{8CF14829-FA0D-491B-B6C9-BE8889BD340B}" type="parTrans" cxnId="{1605FEB8-E97F-492A-845D-4918B8E4C313}">
      <dgm:prSet/>
      <dgm:spPr/>
      <dgm:t>
        <a:bodyPr/>
        <a:lstStyle/>
        <a:p>
          <a:endParaRPr lang="ru-RU"/>
        </a:p>
      </dgm:t>
    </dgm:pt>
    <dgm:pt modelId="{FA26BCE5-C00C-485B-B8B7-17D32DAD57C5}" type="sibTrans" cxnId="{1605FEB8-E97F-492A-845D-4918B8E4C313}">
      <dgm:prSet/>
      <dgm:spPr/>
      <dgm:t>
        <a:bodyPr/>
        <a:lstStyle/>
        <a:p>
          <a:endParaRPr lang="ru-RU" dirty="0"/>
        </a:p>
      </dgm:t>
    </dgm:pt>
    <dgm:pt modelId="{950B4742-CB85-467C-B716-793932927848}">
      <dgm:prSet phldrT="[Текст]" custT="1"/>
      <dgm:spPr/>
      <dgm:t>
        <a:bodyPr/>
        <a:lstStyle/>
        <a:p>
          <a:r>
            <a:rPr lang="ru-RU" sz="2400" dirty="0" smtClean="0"/>
            <a:t>ПЛАТЕЖНОЕ</a:t>
          </a:r>
        </a:p>
        <a:p>
          <a:r>
            <a:rPr lang="ru-RU" sz="2400" dirty="0" smtClean="0"/>
            <a:t>ПОРУЧЕНИЕ</a:t>
          </a:r>
          <a:endParaRPr lang="ru-RU" sz="2400" dirty="0"/>
        </a:p>
      </dgm:t>
    </dgm:pt>
    <dgm:pt modelId="{32D1AC6E-7816-410A-B8CD-E78748FFB997}" type="parTrans" cxnId="{DA3F461E-5046-4A12-B57D-06B9ACDA0112}">
      <dgm:prSet/>
      <dgm:spPr/>
      <dgm:t>
        <a:bodyPr/>
        <a:lstStyle/>
        <a:p>
          <a:endParaRPr lang="ru-RU"/>
        </a:p>
      </dgm:t>
    </dgm:pt>
    <dgm:pt modelId="{986F128E-74BB-4B81-A108-48E7A6AE7E7B}" type="sibTrans" cxnId="{DA3F461E-5046-4A12-B57D-06B9ACDA0112}">
      <dgm:prSet/>
      <dgm:spPr/>
      <dgm:t>
        <a:bodyPr/>
        <a:lstStyle/>
        <a:p>
          <a:endParaRPr lang="ru-RU" dirty="0"/>
        </a:p>
      </dgm:t>
    </dgm:pt>
    <dgm:pt modelId="{5DE13F4D-5D81-44E7-B401-1312325AD6DA}">
      <dgm:prSet phldrT="[Текст]" custT="1"/>
      <dgm:spPr/>
      <dgm:t>
        <a:bodyPr/>
        <a:lstStyle/>
        <a:p>
          <a:r>
            <a:rPr lang="ru-RU" sz="2800" dirty="0" smtClean="0"/>
            <a:t>АККРЕДИТИВ</a:t>
          </a:r>
          <a:endParaRPr lang="ru-RU" sz="2800" dirty="0"/>
        </a:p>
      </dgm:t>
    </dgm:pt>
    <dgm:pt modelId="{5B66BF42-AD8C-47FC-B23D-E168693BEBCF}" type="parTrans" cxnId="{C7E7F215-21FB-45A1-B794-4D85BDF8C20A}">
      <dgm:prSet/>
      <dgm:spPr/>
      <dgm:t>
        <a:bodyPr/>
        <a:lstStyle/>
        <a:p>
          <a:endParaRPr lang="ru-RU"/>
        </a:p>
      </dgm:t>
    </dgm:pt>
    <dgm:pt modelId="{96C3CC62-B6FE-4B76-A7E2-FCEFC3A3E5E6}" type="sibTrans" cxnId="{C7E7F215-21FB-45A1-B794-4D85BDF8C20A}">
      <dgm:prSet/>
      <dgm:spPr/>
      <dgm:t>
        <a:bodyPr/>
        <a:lstStyle/>
        <a:p>
          <a:endParaRPr lang="ru-RU" dirty="0"/>
        </a:p>
      </dgm:t>
    </dgm:pt>
    <dgm:pt modelId="{2D27CBBC-616C-4176-A436-44A9859D68A2}">
      <dgm:prSet phldrT="[Текст]"/>
      <dgm:spPr/>
      <dgm:t>
        <a:bodyPr/>
        <a:lstStyle/>
        <a:p>
          <a:r>
            <a:rPr lang="ru-RU" dirty="0" smtClean="0"/>
            <a:t>ПЛАТЕЖНОЕ ТРЕБОВАНИЕ-ПОРУЧЕНИЕ</a:t>
          </a:r>
          <a:endParaRPr lang="ru-RU" dirty="0"/>
        </a:p>
      </dgm:t>
    </dgm:pt>
    <dgm:pt modelId="{E63A6F30-47D4-47E5-88AC-338A0CAA2C46}" type="parTrans" cxnId="{0D1DF542-060D-463E-A2B0-D6AE3A3A1747}">
      <dgm:prSet/>
      <dgm:spPr/>
      <dgm:t>
        <a:bodyPr/>
        <a:lstStyle/>
        <a:p>
          <a:endParaRPr lang="ru-RU"/>
        </a:p>
      </dgm:t>
    </dgm:pt>
    <dgm:pt modelId="{11CA4BB1-6B89-47A2-B131-F30991970D6E}" type="sibTrans" cxnId="{0D1DF542-060D-463E-A2B0-D6AE3A3A1747}">
      <dgm:prSet/>
      <dgm:spPr/>
      <dgm:t>
        <a:bodyPr/>
        <a:lstStyle/>
        <a:p>
          <a:endParaRPr lang="ru-RU" dirty="0"/>
        </a:p>
      </dgm:t>
    </dgm:pt>
    <dgm:pt modelId="{75BFB5B4-F3D8-4FC4-BEE4-2A84819294A2}">
      <dgm:prSet phldrT="[Текст]" custT="1"/>
      <dgm:spPr/>
      <dgm:t>
        <a:bodyPr/>
        <a:lstStyle/>
        <a:p>
          <a:r>
            <a:rPr lang="ru-RU" sz="3200" dirty="0" smtClean="0"/>
            <a:t>ЧЕК</a:t>
          </a:r>
          <a:endParaRPr lang="ru-RU" sz="3200" dirty="0"/>
        </a:p>
      </dgm:t>
    </dgm:pt>
    <dgm:pt modelId="{2EDB3305-F7FE-4E67-8C28-75A1D81577AD}" type="parTrans" cxnId="{CED40E3F-48EA-437D-9213-26748FD03829}">
      <dgm:prSet/>
      <dgm:spPr/>
      <dgm:t>
        <a:bodyPr/>
        <a:lstStyle/>
        <a:p>
          <a:endParaRPr lang="ru-RU"/>
        </a:p>
      </dgm:t>
    </dgm:pt>
    <dgm:pt modelId="{15541E1A-82AF-4CA8-84E8-ED1A0228C07D}" type="sibTrans" cxnId="{CED40E3F-48EA-437D-9213-26748FD03829}">
      <dgm:prSet/>
      <dgm:spPr/>
      <dgm:t>
        <a:bodyPr/>
        <a:lstStyle/>
        <a:p>
          <a:endParaRPr lang="ru-RU" dirty="0"/>
        </a:p>
      </dgm:t>
    </dgm:pt>
    <dgm:pt modelId="{8737A350-74E5-4A22-9702-55CF1B3025F3}" type="pres">
      <dgm:prSet presAssocID="{5614D4C3-E29B-4E8F-9857-D4700077A08D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260E7CE-0D16-4DA5-A56A-32A700C2A14B}" type="pres">
      <dgm:prSet presAssocID="{4C9DB0F9-DDCA-4260-94CD-0C1A631939EF}" presName="node" presStyleLbl="node1" presStyleIdx="0" presStyleCnt="5" custScaleX="3904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8B0D13-DD45-446D-B7A0-A86CF59A9F9B}" type="pres">
      <dgm:prSet presAssocID="{4C9DB0F9-DDCA-4260-94CD-0C1A631939EF}" presName="spNode" presStyleCnt="0"/>
      <dgm:spPr/>
    </dgm:pt>
    <dgm:pt modelId="{68EBC1A4-D32D-4A5A-9CA4-F8B89C924724}" type="pres">
      <dgm:prSet presAssocID="{FA26BCE5-C00C-485B-B8B7-17D32DAD57C5}" presName="sibTrans" presStyleLbl="sibTrans1D1" presStyleIdx="0" presStyleCnt="5"/>
      <dgm:spPr/>
      <dgm:t>
        <a:bodyPr/>
        <a:lstStyle/>
        <a:p>
          <a:endParaRPr lang="ru-RU"/>
        </a:p>
      </dgm:t>
    </dgm:pt>
    <dgm:pt modelId="{DB832F6F-0AF5-4317-8A78-355A25CACA87}" type="pres">
      <dgm:prSet presAssocID="{950B4742-CB85-467C-B716-793932927848}" presName="node" presStyleLbl="node1" presStyleIdx="1" presStyleCnt="5" custScaleX="1409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471607-6605-468D-BDEB-7A212DA646AB}" type="pres">
      <dgm:prSet presAssocID="{950B4742-CB85-467C-B716-793932927848}" presName="spNode" presStyleCnt="0"/>
      <dgm:spPr/>
    </dgm:pt>
    <dgm:pt modelId="{D4D6EC96-E420-420E-B956-15558D61CFE1}" type="pres">
      <dgm:prSet presAssocID="{986F128E-74BB-4B81-A108-48E7A6AE7E7B}" presName="sibTrans" presStyleLbl="sibTrans1D1" presStyleIdx="1" presStyleCnt="5"/>
      <dgm:spPr/>
      <dgm:t>
        <a:bodyPr/>
        <a:lstStyle/>
        <a:p>
          <a:endParaRPr lang="ru-RU"/>
        </a:p>
      </dgm:t>
    </dgm:pt>
    <dgm:pt modelId="{25BE4EE3-743D-47E9-A1F1-7AC84EC4BA84}" type="pres">
      <dgm:prSet presAssocID="{5DE13F4D-5D81-44E7-B401-1312325AD6DA}" presName="node" presStyleLbl="node1" presStyleIdx="2" presStyleCnt="5" custScaleX="138460" custRadScaleRad="109188" custRadScaleInc="-761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FB0809-C07C-4B26-AF35-341FF754EF99}" type="pres">
      <dgm:prSet presAssocID="{5DE13F4D-5D81-44E7-B401-1312325AD6DA}" presName="spNode" presStyleCnt="0"/>
      <dgm:spPr/>
    </dgm:pt>
    <dgm:pt modelId="{C6FBDEC9-8A19-4521-9556-458373AA2A10}" type="pres">
      <dgm:prSet presAssocID="{96C3CC62-B6FE-4B76-A7E2-FCEFC3A3E5E6}" presName="sibTrans" presStyleLbl="sibTrans1D1" presStyleIdx="2" presStyleCnt="5"/>
      <dgm:spPr/>
      <dgm:t>
        <a:bodyPr/>
        <a:lstStyle/>
        <a:p>
          <a:endParaRPr lang="ru-RU"/>
        </a:p>
      </dgm:t>
    </dgm:pt>
    <dgm:pt modelId="{35082042-702E-4F7B-9E51-46622AE6BC86}" type="pres">
      <dgm:prSet presAssocID="{2D27CBBC-616C-4176-A436-44A9859D68A2}" presName="node" presStyleLbl="node1" presStyleIdx="3" presStyleCnt="5" custScaleX="139251" custRadScaleRad="105871" custRadScaleInc="707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5C0A72-E89D-4E92-879A-9D143D71261D}" type="pres">
      <dgm:prSet presAssocID="{2D27CBBC-616C-4176-A436-44A9859D68A2}" presName="spNode" presStyleCnt="0"/>
      <dgm:spPr/>
    </dgm:pt>
    <dgm:pt modelId="{D2C1DABA-7ED8-4FB8-A14F-2A3449F2A9DF}" type="pres">
      <dgm:prSet presAssocID="{11CA4BB1-6B89-47A2-B131-F30991970D6E}" presName="sibTrans" presStyleLbl="sibTrans1D1" presStyleIdx="3" presStyleCnt="5"/>
      <dgm:spPr/>
      <dgm:t>
        <a:bodyPr/>
        <a:lstStyle/>
        <a:p>
          <a:endParaRPr lang="ru-RU"/>
        </a:p>
      </dgm:t>
    </dgm:pt>
    <dgm:pt modelId="{79E76D6B-9AEE-40C7-A378-FB9FDE353587}" type="pres">
      <dgm:prSet presAssocID="{75BFB5B4-F3D8-4FC4-BEE4-2A84819294A2}" presName="node" presStyleLbl="node1" presStyleIdx="4" presStyleCnt="5" custScaleX="1430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B4CE32-9071-491A-A4CA-8D79BB0A987F}" type="pres">
      <dgm:prSet presAssocID="{75BFB5B4-F3D8-4FC4-BEE4-2A84819294A2}" presName="spNode" presStyleCnt="0"/>
      <dgm:spPr/>
    </dgm:pt>
    <dgm:pt modelId="{E8161397-4F57-4F8C-ADA8-992CDF8F6F17}" type="pres">
      <dgm:prSet presAssocID="{15541E1A-82AF-4CA8-84E8-ED1A0228C07D}" presName="sibTrans" presStyleLbl="sibTrans1D1" presStyleIdx="4" presStyleCnt="5"/>
      <dgm:spPr/>
      <dgm:t>
        <a:bodyPr/>
        <a:lstStyle/>
        <a:p>
          <a:endParaRPr lang="ru-RU"/>
        </a:p>
      </dgm:t>
    </dgm:pt>
  </dgm:ptLst>
  <dgm:cxnLst>
    <dgm:cxn modelId="{C99E0F17-02DD-45BB-B405-2CCA5FA70244}" type="presOf" srcId="{5614D4C3-E29B-4E8F-9857-D4700077A08D}" destId="{8737A350-74E5-4A22-9702-55CF1B3025F3}" srcOrd="0" destOrd="0" presId="urn:microsoft.com/office/officeart/2005/8/layout/cycle6"/>
    <dgm:cxn modelId="{97ACB098-EE15-4B14-9D1F-B0A72F906A07}" type="presOf" srcId="{986F128E-74BB-4B81-A108-48E7A6AE7E7B}" destId="{D4D6EC96-E420-420E-B956-15558D61CFE1}" srcOrd="0" destOrd="0" presId="urn:microsoft.com/office/officeart/2005/8/layout/cycle6"/>
    <dgm:cxn modelId="{D9724567-DC52-493C-AEE4-541D0735D7F7}" type="presOf" srcId="{4C9DB0F9-DDCA-4260-94CD-0C1A631939EF}" destId="{E260E7CE-0D16-4DA5-A56A-32A700C2A14B}" srcOrd="0" destOrd="0" presId="urn:microsoft.com/office/officeart/2005/8/layout/cycle6"/>
    <dgm:cxn modelId="{0D1DF542-060D-463E-A2B0-D6AE3A3A1747}" srcId="{5614D4C3-E29B-4E8F-9857-D4700077A08D}" destId="{2D27CBBC-616C-4176-A436-44A9859D68A2}" srcOrd="3" destOrd="0" parTransId="{E63A6F30-47D4-47E5-88AC-338A0CAA2C46}" sibTransId="{11CA4BB1-6B89-47A2-B131-F30991970D6E}"/>
    <dgm:cxn modelId="{1605FEB8-E97F-492A-845D-4918B8E4C313}" srcId="{5614D4C3-E29B-4E8F-9857-D4700077A08D}" destId="{4C9DB0F9-DDCA-4260-94CD-0C1A631939EF}" srcOrd="0" destOrd="0" parTransId="{8CF14829-FA0D-491B-B6C9-BE8889BD340B}" sibTransId="{FA26BCE5-C00C-485B-B8B7-17D32DAD57C5}"/>
    <dgm:cxn modelId="{100F0133-D172-4D34-8EC0-F4547F7857DE}" type="presOf" srcId="{75BFB5B4-F3D8-4FC4-BEE4-2A84819294A2}" destId="{79E76D6B-9AEE-40C7-A378-FB9FDE353587}" srcOrd="0" destOrd="0" presId="urn:microsoft.com/office/officeart/2005/8/layout/cycle6"/>
    <dgm:cxn modelId="{CED40E3F-48EA-437D-9213-26748FD03829}" srcId="{5614D4C3-E29B-4E8F-9857-D4700077A08D}" destId="{75BFB5B4-F3D8-4FC4-BEE4-2A84819294A2}" srcOrd="4" destOrd="0" parTransId="{2EDB3305-F7FE-4E67-8C28-75A1D81577AD}" sibTransId="{15541E1A-82AF-4CA8-84E8-ED1A0228C07D}"/>
    <dgm:cxn modelId="{DA3F461E-5046-4A12-B57D-06B9ACDA0112}" srcId="{5614D4C3-E29B-4E8F-9857-D4700077A08D}" destId="{950B4742-CB85-467C-B716-793932927848}" srcOrd="1" destOrd="0" parTransId="{32D1AC6E-7816-410A-B8CD-E78748FFB997}" sibTransId="{986F128E-74BB-4B81-A108-48E7A6AE7E7B}"/>
    <dgm:cxn modelId="{A0EBD40B-4A3B-4CB2-B19A-1BB4932C7765}" type="presOf" srcId="{2D27CBBC-616C-4176-A436-44A9859D68A2}" destId="{35082042-702E-4F7B-9E51-46622AE6BC86}" srcOrd="0" destOrd="0" presId="urn:microsoft.com/office/officeart/2005/8/layout/cycle6"/>
    <dgm:cxn modelId="{C7E7F215-21FB-45A1-B794-4D85BDF8C20A}" srcId="{5614D4C3-E29B-4E8F-9857-D4700077A08D}" destId="{5DE13F4D-5D81-44E7-B401-1312325AD6DA}" srcOrd="2" destOrd="0" parTransId="{5B66BF42-AD8C-47FC-B23D-E168693BEBCF}" sibTransId="{96C3CC62-B6FE-4B76-A7E2-FCEFC3A3E5E6}"/>
    <dgm:cxn modelId="{36E000D9-C571-4700-A19A-2C840531576C}" type="presOf" srcId="{5DE13F4D-5D81-44E7-B401-1312325AD6DA}" destId="{25BE4EE3-743D-47E9-A1F1-7AC84EC4BA84}" srcOrd="0" destOrd="0" presId="urn:microsoft.com/office/officeart/2005/8/layout/cycle6"/>
    <dgm:cxn modelId="{56AF6A8F-AD84-4E1B-BF11-27F6583BBE52}" type="presOf" srcId="{15541E1A-82AF-4CA8-84E8-ED1A0228C07D}" destId="{E8161397-4F57-4F8C-ADA8-992CDF8F6F17}" srcOrd="0" destOrd="0" presId="urn:microsoft.com/office/officeart/2005/8/layout/cycle6"/>
    <dgm:cxn modelId="{4A66C9A8-FF86-4DFD-B03D-BDED8E315186}" type="presOf" srcId="{11CA4BB1-6B89-47A2-B131-F30991970D6E}" destId="{D2C1DABA-7ED8-4FB8-A14F-2A3449F2A9DF}" srcOrd="0" destOrd="0" presId="urn:microsoft.com/office/officeart/2005/8/layout/cycle6"/>
    <dgm:cxn modelId="{956585F2-7456-486B-963E-A509ED44849A}" type="presOf" srcId="{950B4742-CB85-467C-B716-793932927848}" destId="{DB832F6F-0AF5-4317-8A78-355A25CACA87}" srcOrd="0" destOrd="0" presId="urn:microsoft.com/office/officeart/2005/8/layout/cycle6"/>
    <dgm:cxn modelId="{A7D67E02-4FCE-469E-BE90-5AFFC92CE8F9}" type="presOf" srcId="{96C3CC62-B6FE-4B76-A7E2-FCEFC3A3E5E6}" destId="{C6FBDEC9-8A19-4521-9556-458373AA2A10}" srcOrd="0" destOrd="0" presId="urn:microsoft.com/office/officeart/2005/8/layout/cycle6"/>
    <dgm:cxn modelId="{8793366A-0D17-4C4F-A52C-422CC10C3F64}" type="presOf" srcId="{FA26BCE5-C00C-485B-B8B7-17D32DAD57C5}" destId="{68EBC1A4-D32D-4A5A-9CA4-F8B89C924724}" srcOrd="0" destOrd="0" presId="urn:microsoft.com/office/officeart/2005/8/layout/cycle6"/>
    <dgm:cxn modelId="{839A90BE-DDF1-47B6-9F7A-01529EB4B9BB}" type="presParOf" srcId="{8737A350-74E5-4A22-9702-55CF1B3025F3}" destId="{E260E7CE-0D16-4DA5-A56A-32A700C2A14B}" srcOrd="0" destOrd="0" presId="urn:microsoft.com/office/officeart/2005/8/layout/cycle6"/>
    <dgm:cxn modelId="{E8914FF6-019D-4692-9245-097EBA23FDF8}" type="presParOf" srcId="{8737A350-74E5-4A22-9702-55CF1B3025F3}" destId="{DC8B0D13-DD45-446D-B7A0-A86CF59A9F9B}" srcOrd="1" destOrd="0" presId="urn:microsoft.com/office/officeart/2005/8/layout/cycle6"/>
    <dgm:cxn modelId="{551810F8-6910-4607-B621-F60633929BA2}" type="presParOf" srcId="{8737A350-74E5-4A22-9702-55CF1B3025F3}" destId="{68EBC1A4-D32D-4A5A-9CA4-F8B89C924724}" srcOrd="2" destOrd="0" presId="urn:microsoft.com/office/officeart/2005/8/layout/cycle6"/>
    <dgm:cxn modelId="{36CA0223-1F4F-4D52-8E44-DB45378B4ECE}" type="presParOf" srcId="{8737A350-74E5-4A22-9702-55CF1B3025F3}" destId="{DB832F6F-0AF5-4317-8A78-355A25CACA87}" srcOrd="3" destOrd="0" presId="urn:microsoft.com/office/officeart/2005/8/layout/cycle6"/>
    <dgm:cxn modelId="{45AB9F5A-AB6E-4059-9CAB-AE256D661D8E}" type="presParOf" srcId="{8737A350-74E5-4A22-9702-55CF1B3025F3}" destId="{54471607-6605-468D-BDEB-7A212DA646AB}" srcOrd="4" destOrd="0" presId="urn:microsoft.com/office/officeart/2005/8/layout/cycle6"/>
    <dgm:cxn modelId="{2192B8FD-8D2E-434E-A36B-10644EBAB3F5}" type="presParOf" srcId="{8737A350-74E5-4A22-9702-55CF1B3025F3}" destId="{D4D6EC96-E420-420E-B956-15558D61CFE1}" srcOrd="5" destOrd="0" presId="urn:microsoft.com/office/officeart/2005/8/layout/cycle6"/>
    <dgm:cxn modelId="{3304C4BB-8850-4CE8-B5B8-0E5B6943D814}" type="presParOf" srcId="{8737A350-74E5-4A22-9702-55CF1B3025F3}" destId="{25BE4EE3-743D-47E9-A1F1-7AC84EC4BA84}" srcOrd="6" destOrd="0" presId="urn:microsoft.com/office/officeart/2005/8/layout/cycle6"/>
    <dgm:cxn modelId="{31A79627-DD06-43BD-9262-7A3FFC30271F}" type="presParOf" srcId="{8737A350-74E5-4A22-9702-55CF1B3025F3}" destId="{2EFB0809-C07C-4B26-AF35-341FF754EF99}" srcOrd="7" destOrd="0" presId="urn:microsoft.com/office/officeart/2005/8/layout/cycle6"/>
    <dgm:cxn modelId="{45AF4177-755D-4F8B-94FB-5DB7D6420893}" type="presParOf" srcId="{8737A350-74E5-4A22-9702-55CF1B3025F3}" destId="{C6FBDEC9-8A19-4521-9556-458373AA2A10}" srcOrd="8" destOrd="0" presId="urn:microsoft.com/office/officeart/2005/8/layout/cycle6"/>
    <dgm:cxn modelId="{112574CC-6971-4D38-9E28-8DF6BC6EC455}" type="presParOf" srcId="{8737A350-74E5-4A22-9702-55CF1B3025F3}" destId="{35082042-702E-4F7B-9E51-46622AE6BC86}" srcOrd="9" destOrd="0" presId="urn:microsoft.com/office/officeart/2005/8/layout/cycle6"/>
    <dgm:cxn modelId="{2E403AFB-4612-446E-AA0F-4DB5AB6FDDC2}" type="presParOf" srcId="{8737A350-74E5-4A22-9702-55CF1B3025F3}" destId="{725C0A72-E89D-4E92-879A-9D143D71261D}" srcOrd="10" destOrd="0" presId="urn:microsoft.com/office/officeart/2005/8/layout/cycle6"/>
    <dgm:cxn modelId="{2C7D13F2-9349-45A7-806D-C1ECA52181EC}" type="presParOf" srcId="{8737A350-74E5-4A22-9702-55CF1B3025F3}" destId="{D2C1DABA-7ED8-4FB8-A14F-2A3449F2A9DF}" srcOrd="11" destOrd="0" presId="urn:microsoft.com/office/officeart/2005/8/layout/cycle6"/>
    <dgm:cxn modelId="{5CDD4461-8429-47D0-98BA-407375D1AF46}" type="presParOf" srcId="{8737A350-74E5-4A22-9702-55CF1B3025F3}" destId="{79E76D6B-9AEE-40C7-A378-FB9FDE353587}" srcOrd="12" destOrd="0" presId="urn:microsoft.com/office/officeart/2005/8/layout/cycle6"/>
    <dgm:cxn modelId="{7B3ADC15-3370-415A-9739-2DA14F288C9A}" type="presParOf" srcId="{8737A350-74E5-4A22-9702-55CF1B3025F3}" destId="{F6B4CE32-9071-491A-A4CA-8D79BB0A987F}" srcOrd="13" destOrd="0" presId="urn:microsoft.com/office/officeart/2005/8/layout/cycle6"/>
    <dgm:cxn modelId="{94559646-22F9-4C68-850B-F496FD99A331}" type="presParOf" srcId="{8737A350-74E5-4A22-9702-55CF1B3025F3}" destId="{E8161397-4F57-4F8C-ADA8-992CDF8F6F17}" srcOrd="14" destOrd="0" presId="urn:microsoft.com/office/officeart/2005/8/layout/cycle6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5AA1C9-E29C-4F7D-AF33-124E29AF56ED}">
      <dsp:nvSpPr>
        <dsp:cNvPr id="0" name=""/>
        <dsp:cNvSpPr/>
      </dsp:nvSpPr>
      <dsp:spPr>
        <a:xfrm>
          <a:off x="4184788" y="2157787"/>
          <a:ext cx="2017901" cy="9009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13987"/>
              </a:lnTo>
              <a:lnTo>
                <a:pt x="2017901" y="613987"/>
              </a:lnTo>
              <a:lnTo>
                <a:pt x="2017901" y="900973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A1187DE-3E4E-4CB5-BFC2-46D90ED9FE1A}">
      <dsp:nvSpPr>
        <dsp:cNvPr id="0" name=""/>
        <dsp:cNvSpPr/>
      </dsp:nvSpPr>
      <dsp:spPr>
        <a:xfrm>
          <a:off x="1690212" y="2157787"/>
          <a:ext cx="2494575" cy="898790"/>
        </a:xfrm>
        <a:custGeom>
          <a:avLst/>
          <a:gdLst/>
          <a:ahLst/>
          <a:cxnLst/>
          <a:rect l="0" t="0" r="0" b="0"/>
          <a:pathLst>
            <a:path>
              <a:moveTo>
                <a:pt x="2494575" y="0"/>
              </a:moveTo>
              <a:lnTo>
                <a:pt x="2494575" y="611803"/>
              </a:lnTo>
              <a:lnTo>
                <a:pt x="0" y="611803"/>
              </a:lnTo>
              <a:lnTo>
                <a:pt x="0" y="898790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7987C25-FE9F-43CA-BFA6-56D5BBEB19A9}">
      <dsp:nvSpPr>
        <dsp:cNvPr id="0" name=""/>
        <dsp:cNvSpPr/>
      </dsp:nvSpPr>
      <dsp:spPr>
        <a:xfrm>
          <a:off x="2635835" y="190617"/>
          <a:ext cx="3097904" cy="1967169"/>
        </a:xfrm>
        <a:prstGeom prst="roundRect">
          <a:avLst>
            <a:gd name="adj" fmla="val 10000"/>
          </a:avLst>
        </a:prstGeom>
        <a:solidFill>
          <a:srgbClr val="FFFF00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907668E-3645-444D-BD21-6F201711CF6B}">
      <dsp:nvSpPr>
        <dsp:cNvPr id="0" name=""/>
        <dsp:cNvSpPr/>
      </dsp:nvSpPr>
      <dsp:spPr>
        <a:xfrm>
          <a:off x="2980047" y="517618"/>
          <a:ext cx="3097904" cy="1967169"/>
        </a:xfrm>
        <a:prstGeom prst="roundRect">
          <a:avLst>
            <a:gd name="adj" fmla="val 10000"/>
          </a:avLst>
        </a:prstGeom>
        <a:solidFill>
          <a:schemeClr val="accent4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/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dirty="0" smtClean="0"/>
            <a:t>ВИДЫ РАСЧЕТОВ</a:t>
          </a:r>
          <a:endParaRPr lang="ru-RU" sz="4400" b="1" kern="1200" dirty="0"/>
        </a:p>
      </dsp:txBody>
      <dsp:txXfrm>
        <a:off x="3037663" y="575234"/>
        <a:ext cx="2982672" cy="1851937"/>
      </dsp:txXfrm>
    </dsp:sp>
    <dsp:sp modelId="{4FD4D45F-0291-404E-8345-664599788612}">
      <dsp:nvSpPr>
        <dsp:cNvPr id="0" name=""/>
        <dsp:cNvSpPr/>
      </dsp:nvSpPr>
      <dsp:spPr>
        <a:xfrm>
          <a:off x="16522" y="3056577"/>
          <a:ext cx="3347379" cy="196716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A5E321D-EFFF-4609-814C-DF5C2538CFA6}">
      <dsp:nvSpPr>
        <dsp:cNvPr id="0" name=""/>
        <dsp:cNvSpPr/>
      </dsp:nvSpPr>
      <dsp:spPr>
        <a:xfrm>
          <a:off x="360734" y="3383578"/>
          <a:ext cx="3347379" cy="1967169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dirty="0" smtClean="0"/>
            <a:t>НАЛИЧНЫЙ</a:t>
          </a:r>
          <a:endParaRPr lang="ru-RU" sz="4400" b="1" kern="1200" dirty="0"/>
        </a:p>
      </dsp:txBody>
      <dsp:txXfrm>
        <a:off x="418350" y="3441194"/>
        <a:ext cx="3232147" cy="1851937"/>
      </dsp:txXfrm>
    </dsp:sp>
    <dsp:sp modelId="{5A42AC0D-2091-427B-9AEE-157FAE9F7B22}">
      <dsp:nvSpPr>
        <dsp:cNvPr id="0" name=""/>
        <dsp:cNvSpPr/>
      </dsp:nvSpPr>
      <dsp:spPr>
        <a:xfrm>
          <a:off x="4037021" y="3058761"/>
          <a:ext cx="4331335" cy="196716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E525CAA-DF1B-4883-B6E7-A4A83C05466D}">
      <dsp:nvSpPr>
        <dsp:cNvPr id="0" name=""/>
        <dsp:cNvSpPr/>
      </dsp:nvSpPr>
      <dsp:spPr>
        <a:xfrm>
          <a:off x="4381233" y="3385762"/>
          <a:ext cx="4331335" cy="1967169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dirty="0" smtClean="0"/>
            <a:t>БЕЗНАЛИЧНЫЙ</a:t>
          </a:r>
          <a:endParaRPr lang="ru-RU" sz="4400" b="1" kern="1200" dirty="0"/>
        </a:p>
      </dsp:txBody>
      <dsp:txXfrm>
        <a:off x="4438849" y="3443378"/>
        <a:ext cx="4216103" cy="185193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60E7CE-0D16-4DA5-A56A-32A700C2A14B}">
      <dsp:nvSpPr>
        <dsp:cNvPr id="0" name=""/>
        <dsp:cNvSpPr/>
      </dsp:nvSpPr>
      <dsp:spPr>
        <a:xfrm>
          <a:off x="951462" y="2677"/>
          <a:ext cx="6739425" cy="112185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ФОРМЫ БЕЗНАЛИЧНОГО РАСЧЕТА</a:t>
          </a:r>
          <a:endParaRPr lang="ru-RU" sz="3200" b="1" kern="1200" dirty="0"/>
        </a:p>
      </dsp:txBody>
      <dsp:txXfrm>
        <a:off x="1006227" y="57442"/>
        <a:ext cx="6629895" cy="1012329"/>
      </dsp:txXfrm>
    </dsp:sp>
    <dsp:sp modelId="{68EBC1A4-D32D-4A5A-9CA4-F8B89C924724}">
      <dsp:nvSpPr>
        <dsp:cNvPr id="0" name=""/>
        <dsp:cNvSpPr/>
      </dsp:nvSpPr>
      <dsp:spPr>
        <a:xfrm>
          <a:off x="1845745" y="885949"/>
          <a:ext cx="4482468" cy="4482468"/>
        </a:xfrm>
        <a:custGeom>
          <a:avLst/>
          <a:gdLst/>
          <a:ahLst/>
          <a:cxnLst/>
          <a:rect l="0" t="0" r="0" b="0"/>
          <a:pathLst>
            <a:path>
              <a:moveTo>
                <a:pt x="3253966" y="241858"/>
              </a:moveTo>
              <a:arcTo wR="2241234" hR="2241234" stAng="17811798" swAng="1096403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832F6F-0AF5-4317-8A78-355A25CACA87}">
      <dsp:nvSpPr>
        <dsp:cNvPr id="0" name=""/>
        <dsp:cNvSpPr/>
      </dsp:nvSpPr>
      <dsp:spPr>
        <a:xfrm>
          <a:off x="5236092" y="1551331"/>
          <a:ext cx="2433244" cy="1121859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ПЛАТЕЖНОЕ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ПОРУЧЕНИЕ</a:t>
          </a:r>
          <a:endParaRPr lang="ru-RU" sz="2400" kern="1200" dirty="0"/>
        </a:p>
      </dsp:txBody>
      <dsp:txXfrm>
        <a:off x="5290857" y="1606096"/>
        <a:ext cx="2323714" cy="1012329"/>
      </dsp:txXfrm>
    </dsp:sp>
    <dsp:sp modelId="{D4D6EC96-E420-420E-B956-15558D61CFE1}">
      <dsp:nvSpPr>
        <dsp:cNvPr id="0" name=""/>
        <dsp:cNvSpPr/>
      </dsp:nvSpPr>
      <dsp:spPr>
        <a:xfrm>
          <a:off x="2160861" y="1042597"/>
          <a:ext cx="4482468" cy="4482468"/>
        </a:xfrm>
        <a:custGeom>
          <a:avLst/>
          <a:gdLst/>
          <a:ahLst/>
          <a:cxnLst/>
          <a:rect l="0" t="0" r="0" b="0"/>
          <a:pathLst>
            <a:path>
              <a:moveTo>
                <a:pt x="4400382" y="1640226"/>
              </a:moveTo>
              <a:arcTo wR="2241234" hR="2241234" stAng="20666715" swAng="1516982"/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BE4EE3-743D-47E9-A1F1-7AC84EC4BA84}">
      <dsp:nvSpPr>
        <dsp:cNvPr id="0" name=""/>
        <dsp:cNvSpPr/>
      </dsp:nvSpPr>
      <dsp:spPr>
        <a:xfrm>
          <a:off x="5113264" y="3672403"/>
          <a:ext cx="2389733" cy="1121859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АККРЕДИТИВ</a:t>
          </a:r>
          <a:endParaRPr lang="ru-RU" sz="2800" kern="1200" dirty="0"/>
        </a:p>
      </dsp:txBody>
      <dsp:txXfrm>
        <a:off x="5168029" y="3727168"/>
        <a:ext cx="2280203" cy="1012329"/>
      </dsp:txXfrm>
    </dsp:sp>
    <dsp:sp modelId="{C6FBDEC9-8A19-4521-9556-458373AA2A10}">
      <dsp:nvSpPr>
        <dsp:cNvPr id="0" name=""/>
        <dsp:cNvSpPr/>
      </dsp:nvSpPr>
      <dsp:spPr>
        <a:xfrm>
          <a:off x="2145850" y="770937"/>
          <a:ext cx="4482468" cy="4482468"/>
        </a:xfrm>
        <a:custGeom>
          <a:avLst/>
          <a:gdLst/>
          <a:ahLst/>
          <a:cxnLst/>
          <a:rect l="0" t="0" r="0" b="0"/>
          <a:pathLst>
            <a:path>
              <a:moveTo>
                <a:pt x="3578666" y="4039679"/>
              </a:moveTo>
              <a:arcTo wR="2241234" hR="2241234" stAng="3201797" swAng="4396409"/>
            </a:path>
          </a:pathLst>
        </a:cu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082042-702E-4F7B-9E51-46622AE6BC86}">
      <dsp:nvSpPr>
        <dsp:cNvPr id="0" name=""/>
        <dsp:cNvSpPr/>
      </dsp:nvSpPr>
      <dsp:spPr>
        <a:xfrm>
          <a:off x="1224839" y="3672402"/>
          <a:ext cx="2403386" cy="1121859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ПЛАТЕЖНОЕ ТРЕБОВАНИЕ-ПОРУЧЕНИЕ</a:t>
          </a:r>
          <a:endParaRPr lang="ru-RU" sz="2000" kern="1200" dirty="0"/>
        </a:p>
      </dsp:txBody>
      <dsp:txXfrm>
        <a:off x="1279604" y="3727167"/>
        <a:ext cx="2293856" cy="1012329"/>
      </dsp:txXfrm>
    </dsp:sp>
    <dsp:sp modelId="{D2C1DABA-7ED8-4FB8-A14F-2A3449F2A9DF}">
      <dsp:nvSpPr>
        <dsp:cNvPr id="0" name=""/>
        <dsp:cNvSpPr/>
      </dsp:nvSpPr>
      <dsp:spPr>
        <a:xfrm>
          <a:off x="2040877" y="868538"/>
          <a:ext cx="4482468" cy="4482468"/>
        </a:xfrm>
        <a:custGeom>
          <a:avLst/>
          <a:gdLst/>
          <a:ahLst/>
          <a:cxnLst/>
          <a:rect l="0" t="0" r="0" b="0"/>
          <a:pathLst>
            <a:path>
              <a:moveTo>
                <a:pt x="69281" y="2794182"/>
              </a:moveTo>
              <a:arcTo wR="2241234" hR="2241234" stAng="9943004" swAng="1515628"/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E76D6B-9AEE-40C7-A378-FB9FDE353587}">
      <dsp:nvSpPr>
        <dsp:cNvPr id="0" name=""/>
        <dsp:cNvSpPr/>
      </dsp:nvSpPr>
      <dsp:spPr>
        <a:xfrm>
          <a:off x="955062" y="1551331"/>
          <a:ext cx="2469144" cy="1121859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ЧЕК</a:t>
          </a:r>
          <a:endParaRPr lang="ru-RU" sz="3200" kern="1200" dirty="0"/>
        </a:p>
      </dsp:txBody>
      <dsp:txXfrm>
        <a:off x="1009827" y="1606096"/>
        <a:ext cx="2359614" cy="1012329"/>
      </dsp:txXfrm>
    </dsp:sp>
    <dsp:sp modelId="{E8161397-4F57-4F8C-ADA8-992CDF8F6F17}">
      <dsp:nvSpPr>
        <dsp:cNvPr id="0" name=""/>
        <dsp:cNvSpPr/>
      </dsp:nvSpPr>
      <dsp:spPr>
        <a:xfrm>
          <a:off x="2314136" y="885949"/>
          <a:ext cx="4482468" cy="4482468"/>
        </a:xfrm>
        <a:custGeom>
          <a:avLst/>
          <a:gdLst/>
          <a:ahLst/>
          <a:cxnLst/>
          <a:rect l="0" t="0" r="0" b="0"/>
          <a:pathLst>
            <a:path>
              <a:moveTo>
                <a:pt x="652665" y="660227"/>
              </a:moveTo>
              <a:arcTo wR="2241234" hR="2241234" stAng="13491798" swAng="1096403"/>
            </a:path>
          </a:pathLst>
        </a:custGeom>
        <a:noFill/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177C08-F2FE-4444-A804-74CED2BA5996}" type="datetimeFigureOut">
              <a:rPr lang="ru-RU" smtClean="0"/>
              <a:pPr/>
              <a:t>17.01.2021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89CFB1-FCB4-4B44-82E1-ADEF22E485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533696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89CFB1-FCB4-4B44-82E1-ADEF22E485B4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89CFB1-FCB4-4B44-82E1-ADEF22E485B4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3FC3C-9286-451E-A411-596047AB39E6}" type="datetimeFigureOut">
              <a:rPr lang="ru-RU" smtClean="0"/>
              <a:pPr/>
              <a:t>17.01.2021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21388-DBCA-464A-922D-7DD87466EA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3FC3C-9286-451E-A411-596047AB39E6}" type="datetimeFigureOut">
              <a:rPr lang="ru-RU" smtClean="0"/>
              <a:pPr/>
              <a:t>17.01.2021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21388-DBCA-464A-922D-7DD87466EA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3FC3C-9286-451E-A411-596047AB39E6}" type="datetimeFigureOut">
              <a:rPr lang="ru-RU" smtClean="0"/>
              <a:pPr/>
              <a:t>17.01.2021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21388-DBCA-464A-922D-7DD87466EA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3FC3C-9286-451E-A411-596047AB39E6}" type="datetimeFigureOut">
              <a:rPr lang="ru-RU" smtClean="0"/>
              <a:pPr/>
              <a:t>17.01.2021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21388-DBCA-464A-922D-7DD87466EA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3FC3C-9286-451E-A411-596047AB39E6}" type="datetimeFigureOut">
              <a:rPr lang="ru-RU" smtClean="0"/>
              <a:pPr/>
              <a:t>17.01.2021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21388-DBCA-464A-922D-7DD87466EA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3FC3C-9286-451E-A411-596047AB39E6}" type="datetimeFigureOut">
              <a:rPr lang="ru-RU" smtClean="0"/>
              <a:pPr/>
              <a:t>17.01.2021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21388-DBCA-464A-922D-7DD87466EA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3FC3C-9286-451E-A411-596047AB39E6}" type="datetimeFigureOut">
              <a:rPr lang="ru-RU" smtClean="0"/>
              <a:pPr/>
              <a:t>17.01.2021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21388-DBCA-464A-922D-7DD87466EA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3FC3C-9286-451E-A411-596047AB39E6}" type="datetimeFigureOut">
              <a:rPr lang="ru-RU" smtClean="0"/>
              <a:pPr/>
              <a:t>17.01.2021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21388-DBCA-464A-922D-7DD87466EA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3FC3C-9286-451E-A411-596047AB39E6}" type="datetimeFigureOut">
              <a:rPr lang="ru-RU" smtClean="0"/>
              <a:pPr/>
              <a:t>17.01.2021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21388-DBCA-464A-922D-7DD87466EA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3FC3C-9286-451E-A411-596047AB39E6}" type="datetimeFigureOut">
              <a:rPr lang="ru-RU" smtClean="0"/>
              <a:pPr/>
              <a:t>17.01.2021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21388-DBCA-464A-922D-7DD87466EA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3FC3C-9286-451E-A411-596047AB39E6}" type="datetimeFigureOut">
              <a:rPr lang="ru-RU" smtClean="0"/>
              <a:pPr/>
              <a:t>17.01.2021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21388-DBCA-464A-922D-7DD87466EA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51000">
              <a:srgbClr val="9CB86E"/>
            </a:gs>
            <a:gs pos="0">
              <a:srgbClr val="156B13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B3FC3C-9286-451E-A411-596047AB39E6}" type="datetimeFigureOut">
              <a:rPr lang="ru-RU" smtClean="0"/>
              <a:pPr/>
              <a:t>17.01.2021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621388-DBCA-464A-922D-7DD87466EAF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эк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007231" cy="6822865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6178698"/>
          </a:xfrm>
        </p:spPr>
        <p:txBody>
          <a:bodyPr>
            <a:prstTxWarp prst="textDeflate">
              <a:avLst/>
            </a:prstTxWarp>
            <a:normAutofit/>
          </a:bodyPr>
          <a:lstStyle/>
          <a:p>
            <a:r>
              <a:rPr lang="ru-RU" sz="9600" b="1" dirty="0" smtClean="0">
                <a:ln w="5715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  <a:cs typeface="Aharoni" pitchFamily="2" charset="-79"/>
              </a:rPr>
              <a:t>УЧЕТ </a:t>
            </a:r>
            <a:br>
              <a:rPr lang="ru-RU" sz="9600" b="1" dirty="0" smtClean="0">
                <a:ln w="5715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  <a:cs typeface="Aharoni" pitchFamily="2" charset="-79"/>
              </a:rPr>
            </a:br>
            <a:r>
              <a:rPr lang="ru-RU" sz="9600" b="1" dirty="0" smtClean="0">
                <a:ln w="5715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  <a:cs typeface="Aharoni" pitchFamily="2" charset="-79"/>
              </a:rPr>
              <a:t>ДЕНЕЖНЫХ</a:t>
            </a:r>
            <a:br>
              <a:rPr lang="ru-RU" sz="9600" b="1" dirty="0" smtClean="0">
                <a:ln w="5715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  <a:cs typeface="Aharoni" pitchFamily="2" charset="-79"/>
              </a:rPr>
            </a:br>
            <a:r>
              <a:rPr lang="ru-RU" sz="9600" b="1" dirty="0" smtClean="0">
                <a:ln w="57150"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  <a:cs typeface="Aharoni" pitchFamily="2" charset="-79"/>
              </a:rPr>
              <a:t> СРЕДСТВ</a:t>
            </a:r>
            <a:endParaRPr lang="ru-RU" sz="9600" b="1" dirty="0">
              <a:ln w="57150">
                <a:solidFill>
                  <a:srgbClr val="FFFF00"/>
                </a:solidFill>
              </a:ln>
              <a:solidFill>
                <a:srgbClr val="00B05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Arial Black" pitchFamily="34" charset="0"/>
              <a:cs typeface="Aharoni" pitchFamily="2" charset="-79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dirty="0" smtClean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УЧЕТ ДЕНЕЖНЫХ СРЕДСТВ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908720"/>
            <a:ext cx="8712968" cy="576064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00B0F0"/>
                </a:solidFill>
              </a:rPr>
              <a:t>УЧЕТ НАЛИЧНОСТИ В КАССЕ</a:t>
            </a:r>
          </a:p>
          <a:p>
            <a:pPr>
              <a:buNone/>
            </a:pPr>
            <a:endParaRPr lang="ru-RU" sz="2800" b="1" dirty="0">
              <a:solidFill>
                <a:srgbClr val="00B0F0"/>
              </a:solidFill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539552" y="1124744"/>
            <a:ext cx="928688" cy="42862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/>
              <a:t>Банк</a:t>
            </a:r>
          </a:p>
        </p:txBody>
      </p:sp>
      <p:sp>
        <p:nvSpPr>
          <p:cNvPr id="5" name="AutoShape 33"/>
          <p:cNvSpPr>
            <a:spLocks noChangeArrowheads="1"/>
          </p:cNvSpPr>
          <p:nvPr/>
        </p:nvSpPr>
        <p:spPr bwMode="auto">
          <a:xfrm>
            <a:off x="539552" y="1844824"/>
            <a:ext cx="858391" cy="648072"/>
          </a:xfrm>
          <a:prstGeom prst="flowChartDocumen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050" b="1" dirty="0"/>
              <a:t>Объявление</a:t>
            </a:r>
          </a:p>
          <a:p>
            <a:pPr algn="ctr"/>
            <a:r>
              <a:rPr lang="ru-RU" sz="1050" b="1" dirty="0"/>
              <a:t>на взнос </a:t>
            </a:r>
          </a:p>
          <a:p>
            <a:pPr algn="ctr"/>
            <a:r>
              <a:rPr lang="ru-RU" sz="1050" b="1" dirty="0"/>
              <a:t>наличными</a:t>
            </a:r>
          </a:p>
        </p:txBody>
      </p:sp>
      <p:sp>
        <p:nvSpPr>
          <p:cNvPr id="6" name="AutoShape 33"/>
          <p:cNvSpPr>
            <a:spLocks noChangeArrowheads="1"/>
          </p:cNvSpPr>
          <p:nvPr/>
        </p:nvSpPr>
        <p:spPr bwMode="auto">
          <a:xfrm>
            <a:off x="1835696" y="1556792"/>
            <a:ext cx="864096" cy="576064"/>
          </a:xfrm>
          <a:prstGeom prst="flowChartDocumen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100" b="1" dirty="0"/>
              <a:t>Денежный</a:t>
            </a:r>
            <a:r>
              <a:rPr lang="ru-RU" sz="1100" b="1" dirty="0">
                <a:solidFill>
                  <a:schemeClr val="tx2"/>
                </a:solidFill>
              </a:rPr>
              <a:t> </a:t>
            </a:r>
          </a:p>
          <a:p>
            <a:r>
              <a:rPr lang="ru-RU" sz="1100" b="1" dirty="0"/>
              <a:t>чек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23528" y="2492896"/>
            <a:ext cx="3313112" cy="38893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b"/>
          <a:lstStyle/>
          <a:p>
            <a:r>
              <a:rPr lang="ru-RU" sz="2400" b="1" dirty="0"/>
              <a:t>Организация</a:t>
            </a:r>
          </a:p>
        </p:txBody>
      </p:sp>
      <p:sp>
        <p:nvSpPr>
          <p:cNvPr id="8" name="AutoShape 33"/>
          <p:cNvSpPr>
            <a:spLocks noChangeArrowheads="1"/>
          </p:cNvSpPr>
          <p:nvPr/>
        </p:nvSpPr>
        <p:spPr bwMode="auto">
          <a:xfrm>
            <a:off x="827584" y="2636912"/>
            <a:ext cx="714375" cy="285750"/>
          </a:xfrm>
          <a:prstGeom prst="flowChartDocumen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400" b="1" dirty="0"/>
              <a:t>РКО</a:t>
            </a:r>
          </a:p>
        </p:txBody>
      </p:sp>
      <p:sp>
        <p:nvSpPr>
          <p:cNvPr id="9" name="AutoShape 33"/>
          <p:cNvSpPr>
            <a:spLocks noChangeArrowheads="1"/>
          </p:cNvSpPr>
          <p:nvPr/>
        </p:nvSpPr>
        <p:spPr bwMode="auto">
          <a:xfrm>
            <a:off x="2051720" y="2564904"/>
            <a:ext cx="714375" cy="432048"/>
          </a:xfrm>
          <a:prstGeom prst="flowChartDocumen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1400" b="1" dirty="0"/>
              <a:t>ПКО</a:t>
            </a:r>
          </a:p>
        </p:txBody>
      </p:sp>
      <p:sp>
        <p:nvSpPr>
          <p:cNvPr id="10" name="AutoShape 19"/>
          <p:cNvSpPr>
            <a:spLocks noChangeArrowheads="1"/>
          </p:cNvSpPr>
          <p:nvPr/>
        </p:nvSpPr>
        <p:spPr bwMode="auto">
          <a:xfrm>
            <a:off x="467544" y="3573016"/>
            <a:ext cx="1150938" cy="574675"/>
          </a:xfrm>
          <a:prstGeom prst="flowChartDocumen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/>
              <a:t>Кассовая </a:t>
            </a:r>
          </a:p>
          <a:p>
            <a:pPr algn="ctr"/>
            <a:r>
              <a:rPr lang="ru-RU" b="1" dirty="0"/>
              <a:t>книга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835696" y="3284984"/>
            <a:ext cx="1800225" cy="863600"/>
          </a:xfrm>
          <a:prstGeom prst="rect">
            <a:avLst/>
          </a:pr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/>
              <a:t>Касса</a:t>
            </a:r>
          </a:p>
          <a:p>
            <a:pPr algn="ctr"/>
            <a:r>
              <a:rPr lang="ru-RU" sz="2400" b="1" dirty="0"/>
              <a:t>организации</a:t>
            </a:r>
          </a:p>
        </p:txBody>
      </p:sp>
      <p:sp>
        <p:nvSpPr>
          <p:cNvPr id="12" name="AutoShape 33"/>
          <p:cNvSpPr>
            <a:spLocks noChangeArrowheads="1"/>
          </p:cNvSpPr>
          <p:nvPr/>
        </p:nvSpPr>
        <p:spPr bwMode="auto">
          <a:xfrm>
            <a:off x="2051720" y="4365104"/>
            <a:ext cx="1295400" cy="720725"/>
          </a:xfrm>
          <a:prstGeom prst="flowChartDocumen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b="1" dirty="0"/>
              <a:t>Приходный</a:t>
            </a:r>
          </a:p>
          <a:p>
            <a:pPr algn="ctr"/>
            <a:r>
              <a:rPr lang="ru-RU" sz="1600" b="1" dirty="0"/>
              <a:t>кассовый</a:t>
            </a:r>
          </a:p>
          <a:p>
            <a:pPr algn="ctr"/>
            <a:r>
              <a:rPr lang="ru-RU" sz="1600" b="1" dirty="0"/>
              <a:t>ордер</a:t>
            </a:r>
          </a:p>
        </p:txBody>
      </p:sp>
      <p:sp>
        <p:nvSpPr>
          <p:cNvPr id="13" name="AutoShape 34"/>
          <p:cNvSpPr>
            <a:spLocks noChangeArrowheads="1"/>
          </p:cNvSpPr>
          <p:nvPr/>
        </p:nvSpPr>
        <p:spPr bwMode="auto">
          <a:xfrm>
            <a:off x="2051720" y="5301208"/>
            <a:ext cx="1295400" cy="719138"/>
          </a:xfrm>
          <a:prstGeom prst="flowChartDocumen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b="1" dirty="0"/>
              <a:t>Расходный</a:t>
            </a:r>
          </a:p>
          <a:p>
            <a:pPr algn="ctr"/>
            <a:r>
              <a:rPr lang="ru-RU" sz="1600" b="1" dirty="0"/>
              <a:t>кассовый</a:t>
            </a:r>
          </a:p>
          <a:p>
            <a:pPr algn="ctr"/>
            <a:r>
              <a:rPr lang="ru-RU" sz="1600" b="1" dirty="0"/>
              <a:t>ордер</a:t>
            </a:r>
          </a:p>
        </p:txBody>
      </p:sp>
      <p:sp>
        <p:nvSpPr>
          <p:cNvPr id="14" name="AutoShape 30"/>
          <p:cNvSpPr>
            <a:spLocks noChangeArrowheads="1"/>
          </p:cNvSpPr>
          <p:nvPr/>
        </p:nvSpPr>
        <p:spPr bwMode="auto">
          <a:xfrm>
            <a:off x="3203848" y="1628800"/>
            <a:ext cx="2446338" cy="817245"/>
          </a:xfrm>
          <a:prstGeom prst="wedgeRoundRectCallout">
            <a:avLst>
              <a:gd name="adj1" fmla="val 47338"/>
              <a:gd name="adj2" fmla="val 72120"/>
              <a:gd name="adj3" fmla="val 16667"/>
            </a:avLst>
          </a:prstGeom>
          <a:solidFill>
            <a:srgbClr val="FFFF99">
              <a:alpha val="7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 dirty="0" err="1"/>
              <a:t>Кассир-операционист</a:t>
            </a:r>
            <a:r>
              <a:rPr lang="ru-RU" sz="1400" b="1" dirty="0"/>
              <a:t> принимает деньги и выдает покупателю кассовый чек</a:t>
            </a: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4139952" y="2708920"/>
            <a:ext cx="1512888" cy="792162"/>
          </a:xfrm>
          <a:prstGeom prst="rect">
            <a:avLst/>
          </a:prstGeom>
          <a:gradFill flip="none"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2700000" scaled="0"/>
            <a:tileRect/>
          </a:gradFill>
          <a:ln w="25400">
            <a:solidFill>
              <a:schemeClr val="tx1"/>
            </a:solidFill>
            <a:prstDash val="dash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400" b="1" dirty="0"/>
              <a:t>Операционные</a:t>
            </a:r>
          </a:p>
          <a:p>
            <a:pPr algn="ctr"/>
            <a:r>
              <a:rPr lang="ru-RU" sz="1400" b="1" dirty="0"/>
              <a:t> кассы</a:t>
            </a:r>
          </a:p>
          <a:p>
            <a:pPr algn="ctr"/>
            <a:r>
              <a:rPr lang="ru-RU" sz="1400" b="1" dirty="0"/>
              <a:t>(ККМ)</a:t>
            </a:r>
          </a:p>
        </p:txBody>
      </p:sp>
      <p:sp>
        <p:nvSpPr>
          <p:cNvPr id="16" name="AutoShape 28"/>
          <p:cNvSpPr>
            <a:spLocks noChangeArrowheads="1"/>
          </p:cNvSpPr>
          <p:nvPr/>
        </p:nvSpPr>
        <p:spPr bwMode="auto">
          <a:xfrm>
            <a:off x="6191250" y="1340768"/>
            <a:ext cx="2952750" cy="1055608"/>
          </a:xfrm>
          <a:prstGeom prst="wedgeRoundRectCallout">
            <a:avLst>
              <a:gd name="adj1" fmla="val 2847"/>
              <a:gd name="adj2" fmla="val 68380"/>
              <a:gd name="adj3" fmla="val 16667"/>
            </a:avLst>
          </a:prstGeom>
          <a:solidFill>
            <a:srgbClr val="FFFF99">
              <a:alpha val="7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 dirty="0"/>
              <a:t>Покупатели оплачивают покупку товаров (работ, услуг), т.е. передают наличные деньги в кассу</a:t>
            </a:r>
          </a:p>
        </p:txBody>
      </p:sp>
      <p:sp>
        <p:nvSpPr>
          <p:cNvPr id="17" name="Oval 18"/>
          <p:cNvSpPr>
            <a:spLocks noChangeArrowheads="1"/>
          </p:cNvSpPr>
          <p:nvPr/>
        </p:nvSpPr>
        <p:spPr bwMode="auto">
          <a:xfrm>
            <a:off x="6948264" y="2636912"/>
            <a:ext cx="1871662" cy="865188"/>
          </a:xfrm>
          <a:prstGeom prst="ellipse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2700000" scaled="0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b="1" dirty="0"/>
              <a:t>Физические лица –</a:t>
            </a:r>
          </a:p>
          <a:p>
            <a:pPr algn="ctr"/>
            <a:r>
              <a:rPr lang="ru-RU" sz="1600" b="1" dirty="0"/>
              <a:t>покупатели</a:t>
            </a:r>
          </a:p>
        </p:txBody>
      </p:sp>
      <p:sp>
        <p:nvSpPr>
          <p:cNvPr id="18" name="Oval 40"/>
          <p:cNvSpPr>
            <a:spLocks noChangeArrowheads="1"/>
          </p:cNvSpPr>
          <p:nvPr/>
        </p:nvSpPr>
        <p:spPr bwMode="auto">
          <a:xfrm>
            <a:off x="6443663" y="3860800"/>
            <a:ext cx="2700337" cy="1584325"/>
          </a:xfrm>
          <a:prstGeom prst="ellipse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2700000" scaled="0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sz="1600" b="1" dirty="0"/>
              <a:t>Физические лица</a:t>
            </a:r>
          </a:p>
          <a:p>
            <a:pPr algn="ctr"/>
            <a:r>
              <a:rPr lang="ru-RU" sz="1600" b="1" dirty="0"/>
              <a:t>работники (в т.ч. подотчетные лица), представители поставщиков и др.</a:t>
            </a:r>
          </a:p>
        </p:txBody>
      </p:sp>
      <p:sp>
        <p:nvSpPr>
          <p:cNvPr id="19" name="AutoShape 43"/>
          <p:cNvSpPr>
            <a:spLocks noChangeArrowheads="1"/>
          </p:cNvSpPr>
          <p:nvPr/>
        </p:nvSpPr>
        <p:spPr bwMode="auto">
          <a:xfrm>
            <a:off x="5003800" y="5661025"/>
            <a:ext cx="3168650" cy="1055608"/>
          </a:xfrm>
          <a:prstGeom prst="wedgeRoundRectCallout">
            <a:avLst>
              <a:gd name="adj1" fmla="val 27005"/>
              <a:gd name="adj2" fmla="val -76940"/>
              <a:gd name="adj3" fmla="val 16667"/>
            </a:avLst>
          </a:prstGeom>
          <a:solidFill>
            <a:srgbClr val="FFFF99">
              <a:alpha val="7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 dirty="0"/>
              <a:t>Физические лица получают деньги из кассы под роспись в Расходном кассовом ордере (Платежной ведомости)</a:t>
            </a:r>
          </a:p>
        </p:txBody>
      </p:sp>
      <p:cxnSp>
        <p:nvCxnSpPr>
          <p:cNvPr id="20" name="Shape 19"/>
          <p:cNvCxnSpPr/>
          <p:nvPr/>
        </p:nvCxnSpPr>
        <p:spPr bwMode="auto">
          <a:xfrm>
            <a:off x="1475656" y="1340768"/>
            <a:ext cx="714375" cy="1071563"/>
          </a:xfrm>
          <a:prstGeom prst="bentConnector2">
            <a:avLst/>
          </a:prstGeom>
          <a:solidFill>
            <a:schemeClr val="accent1"/>
          </a:solidFill>
          <a:ln w="25400" cap="flat" cmpd="sng" algn="ctr">
            <a:solidFill>
              <a:schemeClr val="accent3">
                <a:lumMod val="5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3" name="Shape 31"/>
          <p:cNvCxnSpPr/>
          <p:nvPr/>
        </p:nvCxnSpPr>
        <p:spPr bwMode="auto">
          <a:xfrm rot="16200000" flipV="1">
            <a:off x="632098" y="1896293"/>
            <a:ext cx="857250" cy="322263"/>
          </a:xfrm>
          <a:prstGeom prst="bentConnector3">
            <a:avLst>
              <a:gd name="adj1" fmla="val 50000"/>
            </a:avLst>
          </a:prstGeom>
          <a:ln w="25400">
            <a:solidFill>
              <a:schemeClr val="accent2">
                <a:lumMod val="75000"/>
              </a:schemeClr>
            </a:solidFill>
            <a:headEnd type="none" w="med" len="med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Соединительная линия уступом 48"/>
          <p:cNvCxnSpPr>
            <a:cxnSpLocks noChangeShapeType="1"/>
          </p:cNvCxnSpPr>
          <p:nvPr/>
        </p:nvCxnSpPr>
        <p:spPr bwMode="auto">
          <a:xfrm rot="10800000">
            <a:off x="1259632" y="2924944"/>
            <a:ext cx="1296144" cy="288032"/>
          </a:xfrm>
          <a:prstGeom prst="bentConnector3">
            <a:avLst>
              <a:gd name="adj1" fmla="val 39146"/>
            </a:avLst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5" name="AutoShape 39"/>
          <p:cNvCxnSpPr>
            <a:cxnSpLocks noChangeShapeType="1"/>
          </p:cNvCxnSpPr>
          <p:nvPr/>
        </p:nvCxnSpPr>
        <p:spPr bwMode="auto">
          <a:xfrm rot="16200000" flipH="1">
            <a:off x="858788" y="4549924"/>
            <a:ext cx="1474788" cy="673100"/>
          </a:xfrm>
          <a:prstGeom prst="bentConnector2">
            <a:avLst/>
          </a:prstGeom>
          <a:noFill/>
          <a:ln w="25400" cap="rnd">
            <a:solidFill>
              <a:schemeClr val="tx1"/>
            </a:solidFill>
            <a:prstDash val="sysDot"/>
            <a:miter lim="800000"/>
            <a:headEnd/>
            <a:tailEnd/>
          </a:ln>
        </p:spPr>
      </p:cxnSp>
      <p:cxnSp>
        <p:nvCxnSpPr>
          <p:cNvPr id="26" name="AutoShape 38"/>
          <p:cNvCxnSpPr>
            <a:cxnSpLocks noChangeShapeType="1"/>
          </p:cNvCxnSpPr>
          <p:nvPr/>
        </p:nvCxnSpPr>
        <p:spPr bwMode="auto">
          <a:xfrm rot="16200000" flipH="1">
            <a:off x="1251695" y="4229026"/>
            <a:ext cx="688975" cy="673100"/>
          </a:xfrm>
          <a:prstGeom prst="bentConnector2">
            <a:avLst/>
          </a:prstGeom>
          <a:noFill/>
          <a:ln w="25400" cap="rnd">
            <a:solidFill>
              <a:schemeClr val="tx1"/>
            </a:solidFill>
            <a:prstDash val="sysDot"/>
            <a:miter lim="800000"/>
            <a:headEnd/>
            <a:tailEnd/>
          </a:ln>
        </p:spPr>
      </p:cxnSp>
      <p:cxnSp>
        <p:nvCxnSpPr>
          <p:cNvPr id="32" name="AutoShape 12"/>
          <p:cNvCxnSpPr>
            <a:cxnSpLocks noChangeShapeType="1"/>
          </p:cNvCxnSpPr>
          <p:nvPr/>
        </p:nvCxnSpPr>
        <p:spPr bwMode="auto">
          <a:xfrm rot="16200000">
            <a:off x="3341365" y="2499395"/>
            <a:ext cx="107950" cy="1535112"/>
          </a:xfrm>
          <a:prstGeom prst="bentConnector2">
            <a:avLst/>
          </a:prstGeom>
          <a:noFill/>
          <a:ln w="25400">
            <a:solidFill>
              <a:schemeClr val="tx1"/>
            </a:solidFill>
            <a:prstDash val="dash"/>
            <a:miter lim="800000"/>
            <a:headEnd/>
            <a:tailEnd/>
          </a:ln>
        </p:spPr>
      </p:cxnSp>
      <p:cxnSp>
        <p:nvCxnSpPr>
          <p:cNvPr id="33" name="AutoShape 12"/>
          <p:cNvCxnSpPr>
            <a:cxnSpLocks noChangeShapeType="1"/>
          </p:cNvCxnSpPr>
          <p:nvPr/>
        </p:nvCxnSpPr>
        <p:spPr bwMode="auto">
          <a:xfrm rot="16200000">
            <a:off x="3341365" y="2499395"/>
            <a:ext cx="107950" cy="1535112"/>
          </a:xfrm>
          <a:prstGeom prst="bentConnector2">
            <a:avLst/>
          </a:prstGeom>
          <a:noFill/>
          <a:ln w="25400">
            <a:solidFill>
              <a:schemeClr val="tx1"/>
            </a:solidFill>
            <a:prstDash val="dash"/>
            <a:miter lim="800000"/>
            <a:headEnd/>
            <a:tailEnd/>
          </a:ln>
        </p:spPr>
      </p:cxnSp>
      <p:cxnSp>
        <p:nvCxnSpPr>
          <p:cNvPr id="34" name="AutoShape 44"/>
          <p:cNvCxnSpPr>
            <a:cxnSpLocks noChangeShapeType="1"/>
          </p:cNvCxnSpPr>
          <p:nvPr/>
        </p:nvCxnSpPr>
        <p:spPr bwMode="auto">
          <a:xfrm flipV="1">
            <a:off x="3779912" y="2493964"/>
            <a:ext cx="4105201" cy="1439092"/>
          </a:xfrm>
          <a:prstGeom prst="curved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6" name="AutoShape 36"/>
          <p:cNvCxnSpPr>
            <a:cxnSpLocks noChangeShapeType="1"/>
          </p:cNvCxnSpPr>
          <p:nvPr/>
        </p:nvCxnSpPr>
        <p:spPr bwMode="auto">
          <a:xfrm rot="5400000">
            <a:off x="3785220" y="3135660"/>
            <a:ext cx="1082675" cy="1957388"/>
          </a:xfrm>
          <a:prstGeom prst="bentConnector2">
            <a:avLst/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37" name="AutoShape 23"/>
          <p:cNvCxnSpPr>
            <a:cxnSpLocks noChangeShapeType="1"/>
          </p:cNvCxnSpPr>
          <p:nvPr/>
        </p:nvCxnSpPr>
        <p:spPr bwMode="auto">
          <a:xfrm flipH="1">
            <a:off x="5652120" y="2996952"/>
            <a:ext cx="1355725" cy="34925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8" name="AutoShape 31"/>
          <p:cNvCxnSpPr>
            <a:cxnSpLocks noChangeShapeType="1"/>
          </p:cNvCxnSpPr>
          <p:nvPr/>
        </p:nvCxnSpPr>
        <p:spPr bwMode="auto">
          <a:xfrm>
            <a:off x="5652120" y="3356992"/>
            <a:ext cx="1643062" cy="55563"/>
          </a:xfrm>
          <a:prstGeom prst="curvedConnector4">
            <a:avLst>
              <a:gd name="adj1" fmla="val 41644"/>
              <a:gd name="adj2" fmla="val 737144"/>
            </a:avLst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9" name="AutoShape 41"/>
          <p:cNvCxnSpPr>
            <a:cxnSpLocks noChangeShapeType="1"/>
          </p:cNvCxnSpPr>
          <p:nvPr/>
        </p:nvCxnSpPr>
        <p:spPr bwMode="auto">
          <a:xfrm>
            <a:off x="3347864" y="4149080"/>
            <a:ext cx="3924300" cy="1296294"/>
          </a:xfrm>
          <a:prstGeom prst="bentConnector3">
            <a:avLst>
              <a:gd name="adj1" fmla="val 172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48" name="Rectangle 37"/>
          <p:cNvSpPr>
            <a:spLocks noChangeArrowheads="1"/>
          </p:cNvSpPr>
          <p:nvPr/>
        </p:nvSpPr>
        <p:spPr bwMode="auto">
          <a:xfrm>
            <a:off x="3851920" y="4293096"/>
            <a:ext cx="108012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/>
              <a:t>Деньги</a:t>
            </a:r>
          </a:p>
        </p:txBody>
      </p:sp>
      <p:sp>
        <p:nvSpPr>
          <p:cNvPr id="49" name="Rectangle 21"/>
          <p:cNvSpPr>
            <a:spLocks noChangeArrowheads="1"/>
          </p:cNvSpPr>
          <p:nvPr/>
        </p:nvSpPr>
        <p:spPr bwMode="auto">
          <a:xfrm>
            <a:off x="5940152" y="2996952"/>
            <a:ext cx="93662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/>
              <a:t>Деньги</a:t>
            </a:r>
          </a:p>
        </p:txBody>
      </p:sp>
      <p:sp>
        <p:nvSpPr>
          <p:cNvPr id="50" name="Rectangle 42"/>
          <p:cNvSpPr>
            <a:spLocks noChangeArrowheads="1"/>
          </p:cNvSpPr>
          <p:nvPr/>
        </p:nvSpPr>
        <p:spPr bwMode="auto">
          <a:xfrm>
            <a:off x="5076056" y="5013176"/>
            <a:ext cx="122413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/>
              <a:t>Деньги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dirty="0" smtClean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УЧЕТ ДЕНЕЖНЫХ СРЕДСТВ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980728"/>
            <a:ext cx="8712968" cy="5544616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00B0F0"/>
                </a:solidFill>
              </a:rPr>
              <a:t>УЧЕТ НАЛИЧНОСТИ В КАССЕ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FFC000"/>
                </a:solidFill>
              </a:rPr>
              <a:t>Документальное оформление кассовых операций</a:t>
            </a:r>
          </a:p>
          <a:p>
            <a:pPr>
              <a:buFont typeface="Wingdings" pitchFamily="2" charset="2"/>
              <a:buChar char="q"/>
            </a:pPr>
            <a:r>
              <a:rPr lang="ru-RU" sz="2800" b="1" dirty="0" smtClean="0"/>
              <a:t>Форма №КО-1 Приходный кассовый ордер</a:t>
            </a:r>
          </a:p>
          <a:p>
            <a:pPr>
              <a:buFont typeface="Wingdings" pitchFamily="2" charset="2"/>
              <a:buChar char="q"/>
            </a:pPr>
            <a:r>
              <a:rPr lang="ru-RU" sz="2800" b="1" dirty="0" smtClean="0"/>
              <a:t>Форма №КО-2 Расходный кассовый ордер</a:t>
            </a:r>
          </a:p>
          <a:p>
            <a:pPr>
              <a:buFont typeface="Wingdings" pitchFamily="2" charset="2"/>
              <a:buChar char="q"/>
            </a:pPr>
            <a:r>
              <a:rPr lang="ru-RU" sz="2800" b="1" dirty="0" smtClean="0"/>
              <a:t>Форма №КО-3 Журнал регистрации приходных и расходных кассовых ордеров</a:t>
            </a:r>
          </a:p>
          <a:p>
            <a:pPr>
              <a:buFont typeface="Wingdings" pitchFamily="2" charset="2"/>
              <a:buChar char="q"/>
            </a:pPr>
            <a:r>
              <a:rPr lang="ru-RU" sz="2800" b="1" dirty="0" smtClean="0"/>
              <a:t>Форма №КО-4 Кассовая книга</a:t>
            </a:r>
          </a:p>
          <a:p>
            <a:pPr>
              <a:buFont typeface="Wingdings" pitchFamily="2" charset="2"/>
              <a:buChar char="q"/>
            </a:pPr>
            <a:r>
              <a:rPr lang="ru-RU" sz="2800" b="1" dirty="0" smtClean="0"/>
              <a:t> форма  №КО-5 Книга учета принятых и выданных кассиром денег </a:t>
            </a:r>
          </a:p>
          <a:p>
            <a:pPr>
              <a:buFont typeface="Wingdings" pitchFamily="2" charset="2"/>
              <a:buChar char="q"/>
            </a:pPr>
            <a:r>
              <a:rPr lang="ru-RU" sz="2800" b="1" dirty="0" smtClean="0"/>
              <a:t>Форма Инв-10 Акт инвентаризации денежных средств </a:t>
            </a:r>
          </a:p>
          <a:p>
            <a:pPr>
              <a:buFont typeface="Wingdings" pitchFamily="2" charset="2"/>
              <a:buChar char="q"/>
            </a:pPr>
            <a:endParaRPr lang="ru-RU" sz="2800" b="1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УЧЕТ ДЕНЕЖНЫХ СРЕДСТВ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052736"/>
            <a:ext cx="8712968" cy="5616624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00B0F0"/>
                </a:solidFill>
              </a:rPr>
              <a:t>УЧЕТ НАЛИЧНОСТИ В КАССЕ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FFC000"/>
                </a:solidFill>
              </a:rPr>
              <a:t>Документальное оформление кассовых операций</a:t>
            </a:r>
          </a:p>
          <a:p>
            <a:pPr algn="ctr">
              <a:buNone/>
            </a:pPr>
            <a:r>
              <a:rPr lang="ru-RU" sz="2800" b="1" dirty="0" smtClean="0"/>
              <a:t>Первичные документы, служащие основанием для отражения в учете кассовых операций</a:t>
            </a:r>
          </a:p>
          <a:p>
            <a:pPr>
              <a:buFont typeface="Wingdings" pitchFamily="2" charset="2"/>
              <a:buChar char="v"/>
            </a:pPr>
            <a:r>
              <a:rPr lang="ru-RU" sz="2800" b="1" dirty="0" smtClean="0">
                <a:solidFill>
                  <a:srgbClr val="C00000"/>
                </a:solidFill>
              </a:rPr>
              <a:t>форма № КО-1 Приходный кассовый ордер</a:t>
            </a:r>
          </a:p>
          <a:p>
            <a:pPr>
              <a:buNone/>
            </a:pPr>
            <a:r>
              <a:rPr lang="ru-RU" sz="2800" b="1" dirty="0" smtClean="0"/>
              <a:t>  Реквизиты:</a:t>
            </a:r>
          </a:p>
          <a:p>
            <a:pPr>
              <a:buNone/>
            </a:pPr>
            <a:r>
              <a:rPr lang="ru-RU" sz="2800" b="1" dirty="0" smtClean="0"/>
              <a:t>* порядковый номер, дату составления, корреспондирующий счет</a:t>
            </a:r>
          </a:p>
          <a:p>
            <a:pPr>
              <a:buNone/>
            </a:pPr>
            <a:r>
              <a:rPr lang="ru-RU" sz="2800" b="1" dirty="0" smtClean="0"/>
              <a:t>* от кого принята денежная сумма, основание</a:t>
            </a:r>
          </a:p>
          <a:p>
            <a:pPr>
              <a:buNone/>
            </a:pPr>
            <a:r>
              <a:rPr lang="ru-RU" sz="2800" b="1" dirty="0" smtClean="0"/>
              <a:t>* сумма принятых денежных средств прописью</a:t>
            </a:r>
          </a:p>
          <a:p>
            <a:pPr>
              <a:buNone/>
            </a:pPr>
            <a:r>
              <a:rPr lang="ru-RU" sz="2800" b="1" dirty="0" smtClean="0"/>
              <a:t>*отрывная часть ордера – квитанция о принятии денег</a:t>
            </a:r>
          </a:p>
          <a:p>
            <a:pPr>
              <a:buNone/>
            </a:pPr>
            <a:r>
              <a:rPr lang="ru-RU" sz="2800" b="1" dirty="0" smtClean="0"/>
              <a:t>* подписи кассира и главного бухгалтера, печать организации</a:t>
            </a:r>
          </a:p>
          <a:p>
            <a:pPr>
              <a:buFont typeface="Arial" charset="0"/>
              <a:buChar char="•"/>
            </a:pPr>
            <a:endParaRPr lang="ru-RU" sz="2800" dirty="0" smtClean="0"/>
          </a:p>
          <a:p>
            <a:pPr>
              <a:buNone/>
            </a:pPr>
            <a:endParaRPr lang="ru-RU" sz="2800" b="1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dirty="0" smtClean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УЧЕТ ДЕНЕЖНЫХ СРЕДСТВ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544616"/>
          </a:xfrm>
        </p:spPr>
        <p:txBody>
          <a:bodyPr/>
          <a:lstStyle/>
          <a:p>
            <a:pPr algn="ctr">
              <a:buNone/>
            </a:pPr>
            <a:r>
              <a:rPr lang="ru-RU" sz="2400" b="1" dirty="0" smtClean="0">
                <a:solidFill>
                  <a:srgbClr val="00B0F0"/>
                </a:solidFill>
              </a:rPr>
              <a:t>УЧЕТ НАЛИЧНОСТИ В КАССЕ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FFC000"/>
                </a:solidFill>
              </a:rPr>
              <a:t>Документальное оформление кассовых операций</a:t>
            </a:r>
          </a:p>
          <a:p>
            <a:pPr algn="ctr">
              <a:buNone/>
            </a:pPr>
            <a:r>
              <a:rPr lang="ru-RU" sz="2400" b="1" dirty="0" smtClean="0"/>
              <a:t>Первичные документы, служащие основанием для отражения в учете кассовых операций</a:t>
            </a: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solidFill>
                  <a:srgbClr val="C00000"/>
                </a:solidFill>
              </a:rPr>
              <a:t>Форма № КО-2 Расходный кассовый ордер </a:t>
            </a:r>
          </a:p>
          <a:p>
            <a:pPr>
              <a:buNone/>
            </a:pPr>
            <a:r>
              <a:rPr lang="ru-RU" sz="2400" b="1" dirty="0" smtClean="0"/>
              <a:t>Реквизиты:</a:t>
            </a:r>
          </a:p>
          <a:p>
            <a:pPr>
              <a:buNone/>
            </a:pPr>
            <a:r>
              <a:rPr lang="ru-RU" sz="2400" b="1" dirty="0" smtClean="0"/>
              <a:t>*порядковый номер, дату составления, корреспондирующий счет</a:t>
            </a:r>
          </a:p>
          <a:p>
            <a:pPr>
              <a:buNone/>
            </a:pPr>
            <a:r>
              <a:rPr lang="ru-RU" sz="2400" b="1" dirty="0" smtClean="0"/>
              <a:t>*кому выдана денежная сумма, основание, по какому документу</a:t>
            </a:r>
          </a:p>
          <a:p>
            <a:pPr>
              <a:buNone/>
            </a:pPr>
            <a:r>
              <a:rPr lang="ru-RU" sz="2400" b="1" dirty="0" smtClean="0"/>
              <a:t>* сумма выданных денежных средств прописью</a:t>
            </a:r>
          </a:p>
          <a:p>
            <a:pPr>
              <a:buNone/>
            </a:pPr>
            <a:r>
              <a:rPr lang="ru-RU" sz="2400" b="1" dirty="0" smtClean="0"/>
              <a:t>* подписи руководителя, кассира и главного бухгалтера, печать</a:t>
            </a:r>
          </a:p>
          <a:p>
            <a:pPr>
              <a:buNone/>
            </a:pPr>
            <a:endParaRPr lang="ru-RU" sz="2400" b="1" dirty="0" smtClean="0"/>
          </a:p>
          <a:p>
            <a:pPr>
              <a:buNone/>
            </a:pPr>
            <a:endParaRPr lang="ru-RU" sz="2400" b="1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dirty="0" smtClean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УЧЕТ ДЕНЕЖНЫХ СРЕДСТВ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196752"/>
            <a:ext cx="8784976" cy="547260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00B0F0"/>
                </a:solidFill>
              </a:rPr>
              <a:t>УЧЕТ НАЛИЧНОСТИ В КАССЕ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FFC000"/>
                </a:solidFill>
              </a:rPr>
              <a:t>Документальное оформление кассовых операций</a:t>
            </a:r>
          </a:p>
          <a:p>
            <a:pPr>
              <a:buFont typeface="Wingdings" pitchFamily="2" charset="2"/>
              <a:buChar char="v"/>
            </a:pPr>
            <a:r>
              <a:rPr lang="ru-RU" sz="2800" b="1" dirty="0" smtClean="0">
                <a:solidFill>
                  <a:srgbClr val="C00000"/>
                </a:solidFill>
              </a:rPr>
              <a:t>форма № КО-4 Кассовая книга</a:t>
            </a:r>
          </a:p>
          <a:p>
            <a:pPr>
              <a:buNone/>
            </a:pPr>
            <a:r>
              <a:rPr lang="ru-RU" sz="2800" b="1" dirty="0" smtClean="0"/>
              <a:t>Требования к оформлению:</a:t>
            </a:r>
          </a:p>
          <a:p>
            <a:pPr>
              <a:buFont typeface="Wingdings" pitchFamily="2" charset="2"/>
              <a:buChar char="ü"/>
            </a:pPr>
            <a:r>
              <a:rPr lang="ru-RU" sz="2800" b="1" dirty="0" smtClean="0"/>
              <a:t>Листы пронумерованы</a:t>
            </a:r>
          </a:p>
          <a:p>
            <a:pPr>
              <a:buFont typeface="Wingdings" pitchFamily="2" charset="2"/>
              <a:buChar char="ü"/>
            </a:pPr>
            <a:r>
              <a:rPr lang="ru-RU" sz="2800" b="1" dirty="0" smtClean="0"/>
              <a:t>Книга прошнурована</a:t>
            </a:r>
          </a:p>
          <a:p>
            <a:pPr>
              <a:buFont typeface="Wingdings" pitchFamily="2" charset="2"/>
              <a:buChar char="ü"/>
            </a:pPr>
            <a:r>
              <a:rPr lang="ru-RU" sz="2800" b="1" dirty="0" smtClean="0"/>
              <a:t>Скреплена печатью, с указанием</a:t>
            </a:r>
          </a:p>
          <a:p>
            <a:pPr>
              <a:buFont typeface="Wingdings" pitchFamily="2" charset="2"/>
              <a:buChar char="ü"/>
            </a:pPr>
            <a:r>
              <a:rPr lang="ru-RU" sz="2800" b="1" dirty="0" smtClean="0"/>
              <a:t> количества страниц и даты начала ведения, подписью главного бухгалтера. </a:t>
            </a:r>
            <a:endParaRPr lang="ru-RU" sz="2800" b="1" dirty="0"/>
          </a:p>
        </p:txBody>
      </p:sp>
      <p:pic>
        <p:nvPicPr>
          <p:cNvPr id="10" name="Рисунок 9" descr="эк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04248" y="2204864"/>
            <a:ext cx="1733550" cy="263842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dirty="0" smtClean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УЧЕТ ДЕНЕЖНЫХ СРЕДСТВ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80728"/>
            <a:ext cx="8640960" cy="5616624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00B0F0"/>
                </a:solidFill>
              </a:rPr>
              <a:t>УЧЕТ НАЛИЧНОСТИ В КАССЕ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FFC000"/>
                </a:solidFill>
              </a:rPr>
              <a:t>Документальное оформление кассовых операций</a:t>
            </a:r>
          </a:p>
          <a:p>
            <a:pPr>
              <a:buFont typeface="Wingdings" pitchFamily="2" charset="2"/>
              <a:buChar char="v"/>
            </a:pPr>
            <a:r>
              <a:rPr lang="ru-RU" sz="2800" b="1" dirty="0" smtClean="0">
                <a:solidFill>
                  <a:srgbClr val="C00000"/>
                </a:solidFill>
              </a:rPr>
              <a:t>форма № КО-4 Кассовая книга</a:t>
            </a:r>
          </a:p>
          <a:p>
            <a:pPr>
              <a:buNone/>
            </a:pPr>
            <a:r>
              <a:rPr lang="ru-RU" sz="2800" b="1" dirty="0" smtClean="0"/>
              <a:t>Требования к ведению книги: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/>
              <a:t>Лист кассовой книги состоит из двух частей (вторая </a:t>
            </a:r>
            <a:r>
              <a:rPr lang="ru-RU" sz="2800" b="1" dirty="0" err="1" smtClean="0"/>
              <a:t>часть-отрывная</a:t>
            </a:r>
            <a:r>
              <a:rPr lang="ru-RU" sz="2800" b="1" dirty="0" smtClean="0"/>
              <a:t>)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/>
              <a:t>Записывается дата и  остаток на начало дня, который является остатком на конец дня предыдущей даты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/>
              <a:t>Операции записываются в хронологическом порядке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/>
              <a:t>Суммы по приходу и расходу указываются отдельно, каждая в своей графе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/>
              <a:t>В конце дня кассир подводит итоги отдельно по приходу и расходу и выводит остаток на конец дня (остаток на </a:t>
            </a:r>
            <a:r>
              <a:rPr lang="ru-RU" sz="2800" b="1" dirty="0" err="1" smtClean="0"/>
              <a:t>начало+приход-расход</a:t>
            </a:r>
            <a:r>
              <a:rPr lang="ru-RU" sz="2800" b="1" dirty="0" smtClean="0"/>
              <a:t>) с указанием количества приходных и расходных документов</a:t>
            </a:r>
          </a:p>
          <a:p>
            <a:pPr>
              <a:buNone/>
            </a:pPr>
            <a:endParaRPr lang="ru-RU" sz="28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dirty="0" smtClean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УЧЕТ ДЕНЕЖНЫХ СРЕДСТВ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smtClean="0"/>
              <a:t>ОПЕРАЦИИ ПО КАССЕ ПРЕДПРИЯТИЯ ОТРАЖАЮТСЯ </a:t>
            </a:r>
          </a:p>
          <a:p>
            <a:pPr>
              <a:buNone/>
            </a:pPr>
            <a:r>
              <a:rPr lang="ru-RU" b="1" dirty="0" smtClean="0"/>
              <a:t>В ЖУРНАЛЕ-ОРДЕРЕ № 1 И ВЕДОМОСТИ №1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images2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77333" y="3243303"/>
            <a:ext cx="4779615" cy="318061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УЧЕТ ДЕНЕЖНЫХ СРЕДСТВ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61662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chemeClr val="bg1">
                    <a:lumMod val="65000"/>
                  </a:schemeClr>
                </a:solidFill>
              </a:rPr>
              <a:t>УЧЕТ НАЛИЧНОСТИ НА СЧЕТАХ В БАНКАХ 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FFC000"/>
                </a:solidFill>
              </a:rPr>
              <a:t>Банковский счет </a:t>
            </a:r>
            <a:r>
              <a:rPr lang="ru-RU" sz="2800" b="1" dirty="0" smtClean="0"/>
              <a:t>– это способ отражения договорных отношений между банком и клиентом по приему депозита и совершению операций, связанных с осуществлением банковского обслуживания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FFC000"/>
                </a:solidFill>
              </a:rPr>
              <a:t>Текущие (расчетные) счета </a:t>
            </a:r>
            <a:r>
              <a:rPr lang="ru-RU" sz="2800" b="1" dirty="0" smtClean="0"/>
              <a:t>– это банковские счета, открываемые для физических, юридических лиц, филиалов и представительств(счет 1030)</a:t>
            </a:r>
            <a:endParaRPr lang="ru-RU" sz="2800" b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dirty="0" smtClean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УЧЕТ ДЕНЕЖНЫХ СРЕДСТВ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91264" cy="4525963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ДОКУМЕНТЫ НЕОБХОДИМЫЕ ДЛЯ ОТКРЫТИЯ СЧЕТА В БАНКЕ</a:t>
            </a:r>
            <a:endParaRPr lang="ru-RU" sz="2400" b="1" dirty="0" smtClean="0"/>
          </a:p>
          <a:p>
            <a:pPr>
              <a:buBlip>
                <a:blip r:embed="rId2"/>
              </a:buBlip>
            </a:pPr>
            <a:r>
              <a:rPr lang="ru-RU" sz="2400" b="1" dirty="0" smtClean="0"/>
              <a:t>ЗАЯВЛЕНИЕ НА ОТКРЫТИЕ СЧЕТА</a:t>
            </a:r>
          </a:p>
          <a:p>
            <a:pPr>
              <a:buBlip>
                <a:blip r:embed="rId2"/>
              </a:buBlip>
            </a:pPr>
            <a:r>
              <a:rPr lang="ru-RU" sz="2400" b="1" dirty="0" smtClean="0"/>
              <a:t>СПРАВКА О ПОСТАНОВКЕ НА РЕГИСТРАЦИОННЫЙ УЧЕТ </a:t>
            </a:r>
          </a:p>
          <a:p>
            <a:pPr>
              <a:buBlip>
                <a:blip r:embed="rId2"/>
              </a:buBlip>
            </a:pPr>
            <a:r>
              <a:rPr lang="ru-RU" sz="2400" b="1" dirty="0" smtClean="0"/>
              <a:t>СПРАВКА О ПОСТАНОВКЕ НА НАЛОГОВЫЙ УЧЕТ</a:t>
            </a:r>
          </a:p>
          <a:p>
            <a:pPr>
              <a:buBlip>
                <a:blip r:embed="rId2"/>
              </a:buBlip>
            </a:pPr>
            <a:r>
              <a:rPr lang="ru-RU" sz="2400" b="1" dirty="0" smtClean="0"/>
              <a:t>ОБРАЗЦЫ ПОДПИСЕЙ ВЛАДЕЛЬЦА СЧЕТА И ОТТТИСКА ПЕЧАТИ (2 ЭКЗЕМПЛЯРА), ЗАВЕРЕННЫЕ НОТАРИАЛЬНО</a:t>
            </a:r>
          </a:p>
          <a:p>
            <a:pPr>
              <a:buBlip>
                <a:blip r:embed="rId2"/>
              </a:buBlip>
            </a:pPr>
            <a:r>
              <a:rPr lang="ru-RU" sz="2400" b="1" dirty="0" smtClean="0"/>
              <a:t>УСТАВ ИЛИ УЧЕРЕДИТЕЛЬНЫЙ  ДОГОВОР</a:t>
            </a:r>
          </a:p>
          <a:p>
            <a:pPr>
              <a:buBlip>
                <a:blip r:embed="rId2"/>
              </a:buBlip>
            </a:pPr>
            <a:r>
              <a:rPr lang="ru-RU" sz="2400" b="1" dirty="0" smtClean="0"/>
              <a:t>ДРУГИЕ ДОКУМЕНТЫ ПО ТРЕБОВАНИЮ БАНКА</a:t>
            </a:r>
            <a:endParaRPr lang="ru-RU" sz="2400" b="1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6948264" y="4509120"/>
            <a:ext cx="1738536" cy="1617043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1340768"/>
            <a:ext cx="7344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chemeClr val="bg1">
                    <a:lumMod val="65000"/>
                  </a:schemeClr>
                </a:solidFill>
              </a:rPr>
              <a:t>УЧЕТ НАЛИЧНОСТИ НА СЧЕТАХ В БАНКАХ</a:t>
            </a:r>
            <a:endParaRPr lang="ru-RU" sz="2800" b="1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4869160"/>
            <a:ext cx="1676775" cy="166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dirty="0" smtClean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УЧЕТ ДЕНЕЖНЫХ СРЕДСТВ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51520" y="908720"/>
            <a:ext cx="8640960" cy="568863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bg1">
                    <a:lumMod val="65000"/>
                  </a:schemeClr>
                </a:solidFill>
              </a:rPr>
              <a:t>УЧЕТ НАЛИЧНОСТИ НА СЧЕТАХ В БАНКАХ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rgbClr val="FFC000"/>
                </a:solidFill>
              </a:rPr>
              <a:t>Документальное оформление операций по расчетному счету</a:t>
            </a:r>
          </a:p>
          <a:p>
            <a:pPr algn="just">
              <a:buNone/>
            </a:pPr>
            <a:r>
              <a:rPr lang="ru-RU" sz="2400" b="1" dirty="0" smtClean="0"/>
              <a:t> </a:t>
            </a:r>
            <a:r>
              <a:rPr lang="ru-RU" sz="2400" b="1" dirty="0" smtClean="0">
                <a:solidFill>
                  <a:srgbClr val="C00000"/>
                </a:solidFill>
              </a:rPr>
              <a:t>ПЛАТЕЖНОЕ ПОРУЧЕНИЕ </a:t>
            </a:r>
            <a:r>
              <a:rPr lang="ru-RU" sz="2400" b="1" dirty="0" smtClean="0"/>
              <a:t>- распоряжение владельца счета банку произвести платеж на счет указанного получателя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 ПЛАТЕЖНОЕ ТРЕБОВАНИЕ </a:t>
            </a:r>
            <a:r>
              <a:rPr lang="ru-RU" sz="2400" dirty="0" smtClean="0"/>
              <a:t>- </a:t>
            </a:r>
            <a:r>
              <a:rPr lang="ru-RU" sz="2400" b="1" dirty="0" err="1" smtClean="0"/>
              <a:t>требование</a:t>
            </a:r>
            <a:r>
              <a:rPr lang="ru-RU" sz="2400" b="1" dirty="0" smtClean="0"/>
              <a:t>  кредитора по договору к должнику об уплате определенной суммы через банк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ЧЕК </a:t>
            </a:r>
            <a:r>
              <a:rPr lang="ru-RU" sz="2400" dirty="0" smtClean="0"/>
              <a:t>– </a:t>
            </a:r>
            <a:r>
              <a:rPr lang="ru-RU" sz="2400" b="1" dirty="0" smtClean="0"/>
              <a:t>документ выписанный из чековой книжки для получения наличных денежных сумм со счета из банка</a:t>
            </a:r>
            <a:endParaRPr lang="ru-RU" sz="2400" b="1" i="1" dirty="0" smtClean="0"/>
          </a:p>
          <a:p>
            <a:pPr algn="just"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ОБЪЯВЛЕНИЕ НА ВЗНОС НАЛИЧНЫМИ</a:t>
            </a:r>
            <a:r>
              <a:rPr lang="ru-RU" sz="2400" b="1" dirty="0" smtClean="0"/>
              <a:t> – документ для внесения наличных денежных сумм на счет в банке</a:t>
            </a:r>
            <a:endParaRPr lang="ru-RU" sz="2400" b="1" i="1" dirty="0" smtClean="0"/>
          </a:p>
          <a:p>
            <a:pPr>
              <a:buNone/>
            </a:pPr>
            <a:endParaRPr lang="ru-RU" sz="2400" b="1" i="1" dirty="0" smtClean="0"/>
          </a:p>
          <a:p>
            <a:pPr>
              <a:buNone/>
            </a:pPr>
            <a:endParaRPr lang="ru-RU" sz="2400" i="1" dirty="0" smtClean="0"/>
          </a:p>
          <a:p>
            <a:pPr algn="just">
              <a:buNone/>
            </a:pPr>
            <a:endParaRPr lang="ru-RU" sz="2400" b="1" i="1" dirty="0" smtClean="0"/>
          </a:p>
          <a:p>
            <a:pPr algn="ctr">
              <a:buNone/>
            </a:pPr>
            <a:endParaRPr lang="ru-RU" sz="2400" b="1" dirty="0" smtClean="0">
              <a:solidFill>
                <a:srgbClr val="FFC000"/>
              </a:solidFill>
            </a:endParaRPr>
          </a:p>
          <a:p>
            <a:pPr algn="ctr">
              <a:buNone/>
            </a:pPr>
            <a:endParaRPr lang="ru-RU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Pictures\Новая папка\фото2.jpg"/>
          <p:cNvPicPr>
            <a:picLocks noChangeAspect="1" noChangeArrowheads="1"/>
          </p:cNvPicPr>
          <p:nvPr/>
        </p:nvPicPr>
        <p:blipFill>
          <a:blip r:embed="rId2" cstate="print"/>
          <a:srcRect l="1963" t="16400" r="1963" b="101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922114"/>
          </a:xfrm>
        </p:spPr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dirty="0" smtClean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УЧЕТ ДЕНЕЖНЫХ СРЕДСТВ</a:t>
            </a:r>
            <a:endParaRPr lang="ru-RU" dirty="0">
              <a:ln w="28575">
                <a:solidFill>
                  <a:srgbClr val="00B050"/>
                </a:solidFill>
              </a:ln>
              <a:solidFill>
                <a:srgbClr val="FFFF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196752"/>
            <a:ext cx="8784976" cy="54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МСБУ 7 «Отчет о движении денежных средств»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Денежные средства включают наличные деньги и вклады до востребования.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Денежные средства включают остатки на текущих счетах, наличные купюры, монеты и передаваемые денежные документы (чеки, кассовые ордера переводы и др. средства расчета)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Эквивалент денежных средств – краткосрочные высоколиквидные вложения, легко обратимые в определенную сумму денежных средств (текущие инвестиции сроком погашения 3 месяца)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dirty="0" smtClean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УЧЕТ ДЕНЕЖНЫХ СРЕДСТВ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76064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chemeClr val="bg1">
                    <a:lumMod val="65000"/>
                  </a:schemeClr>
                </a:solidFill>
              </a:rPr>
              <a:t>СНЯТИЕ  ДЕНЕЖНЫХ СРЕДСТВ СО СЧЕТА ВЛАДЕЛЬЦА БЕЗ ЕГО РАЗРЕШЕНИЯ</a:t>
            </a:r>
          </a:p>
          <a:p>
            <a:pPr>
              <a:buNone/>
            </a:pPr>
            <a:r>
              <a:rPr lang="ru-RU" sz="2800" dirty="0" smtClean="0"/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>ИНКАССОВОЕ ПОРУЧЕНИЕ </a:t>
            </a:r>
            <a:r>
              <a:rPr lang="ru-RU" sz="2800" b="1" dirty="0" smtClean="0"/>
              <a:t>- взыскание денежных средств с плательщика в бесспорном порядке</a:t>
            </a:r>
          </a:p>
          <a:p>
            <a:pPr>
              <a:buBlip>
                <a:blip r:embed="rId2"/>
              </a:buBlip>
            </a:pPr>
            <a:r>
              <a:rPr lang="ru-RU" sz="2800" b="1" dirty="0" smtClean="0"/>
              <a:t>бесспорное списание средств со счета плательщика в   случаях, установленных законодательством;</a:t>
            </a:r>
          </a:p>
          <a:p>
            <a:pPr>
              <a:buBlip>
                <a:blip r:embed="rId2"/>
              </a:buBlip>
            </a:pPr>
            <a:r>
              <a:rPr lang="ru-RU" sz="2800" b="1" dirty="0" smtClean="0"/>
              <a:t> взыскание средств по исполнительным документам</a:t>
            </a:r>
          </a:p>
          <a:p>
            <a:pPr>
              <a:buBlip>
                <a:blip r:embed="rId2"/>
              </a:buBlip>
            </a:pPr>
            <a:endParaRPr lang="ru-RU" sz="2800" b="1" dirty="0">
              <a:solidFill>
                <a:srgbClr val="00B0F0"/>
              </a:solidFill>
            </a:endParaRPr>
          </a:p>
        </p:txBody>
      </p:sp>
      <p:pic>
        <p:nvPicPr>
          <p:cNvPr id="4" name="Рисунок 3" descr="ф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80112" y="4581128"/>
            <a:ext cx="2781954" cy="208646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dirty="0" smtClean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УЧЕТ ДЕНЕЖНЫХ СРЕДСТВ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052736"/>
            <a:ext cx="8784976" cy="5544616"/>
          </a:xfrm>
        </p:spPr>
        <p:txBody>
          <a:bodyPr>
            <a:normAutofit/>
          </a:bodyPr>
          <a:lstStyle/>
          <a:p>
            <a:pPr lvl="3">
              <a:buNone/>
            </a:pPr>
            <a:r>
              <a:rPr lang="ru-RU" sz="2400" b="1" dirty="0" smtClean="0"/>
              <a:t>   Расчетные документы на списание денежных средств с банковских счетов подписываются руководителем, главным бухгалтером и регистрируются в журнале регистрации документов</a:t>
            </a:r>
          </a:p>
          <a:p>
            <a:pPr lvl="3">
              <a:buNone/>
            </a:pPr>
            <a:r>
              <a:rPr lang="ru-RU" sz="2400" b="1" dirty="0" smtClean="0"/>
              <a:t>   Учет операций по банковским счетам ведется на основании первичных учетных документов – </a:t>
            </a:r>
            <a:r>
              <a:rPr lang="ru-RU" sz="2400" b="1" dirty="0" smtClean="0">
                <a:solidFill>
                  <a:srgbClr val="C00000"/>
                </a:solidFill>
              </a:rPr>
              <a:t>Выписка банка </a:t>
            </a:r>
            <a:r>
              <a:rPr lang="ru-RU" sz="2400" b="1" dirty="0" smtClean="0"/>
              <a:t>из лицевого счета с приложением расчетных документов с отметкой банка об исполнении</a:t>
            </a:r>
          </a:p>
          <a:p>
            <a:pPr lvl="3">
              <a:buNone/>
            </a:pPr>
            <a:r>
              <a:rPr lang="ru-RU" sz="2400" b="1" dirty="0" smtClean="0"/>
              <a:t>    Контроль по операциям ведется на основании первичных документов, на каждый день соблюдается тождество сальдо счета по Выписке банка и на счете бухгалтерского учета</a:t>
            </a:r>
          </a:p>
          <a:p>
            <a:pPr>
              <a:buNone/>
            </a:pPr>
            <a:endParaRPr lang="ru-RU" sz="2400" b="1" dirty="0"/>
          </a:p>
        </p:txBody>
      </p:sp>
      <p:pic>
        <p:nvPicPr>
          <p:cNvPr id="4" name="Рисунок 3" descr="imagesCAD02N9L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1628800"/>
            <a:ext cx="1584176" cy="3168352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dirty="0" smtClean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УЧЕТ ДЕНЕЖНЫХ СРЕДСТВ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124744"/>
            <a:ext cx="8712968" cy="554461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i="1" dirty="0" smtClean="0">
                <a:latin typeface="Arial" charset="0"/>
              </a:rPr>
              <a:t>Регистр аналитического учета</a:t>
            </a:r>
            <a:r>
              <a:rPr lang="ru-RU" sz="2800" b="1" dirty="0" smtClean="0">
                <a:latin typeface="Arial" charset="0"/>
              </a:rPr>
              <a:t> по учет операций на расчетном счете – </a:t>
            </a:r>
          </a:p>
          <a:p>
            <a:pPr algn="ctr">
              <a:buNone/>
            </a:pPr>
            <a:r>
              <a:rPr lang="ru-RU" sz="2800" b="1" i="1" u="sng" dirty="0" smtClean="0">
                <a:latin typeface="Arial" charset="0"/>
              </a:rPr>
              <a:t>выписка банка</a:t>
            </a:r>
            <a:endParaRPr lang="ru-RU" sz="2800" b="1" dirty="0" smtClean="0">
              <a:latin typeface="Arial" charset="0"/>
            </a:endParaRPr>
          </a:p>
          <a:p>
            <a:pPr algn="ctr"/>
            <a:endParaRPr lang="ru-RU" sz="2800" b="1" dirty="0" smtClean="0">
              <a:latin typeface="Arial" charset="0"/>
            </a:endParaRPr>
          </a:p>
          <a:p>
            <a:pPr>
              <a:buFontTx/>
              <a:buChar char="•"/>
            </a:pPr>
            <a:r>
              <a:rPr lang="ru-RU" sz="2800" b="1" i="1" dirty="0" smtClean="0">
                <a:latin typeface="Arial" charset="0"/>
              </a:rPr>
              <a:t>Обязательные реквизиты выписки</a:t>
            </a:r>
            <a:r>
              <a:rPr lang="ru-RU" sz="2800" b="1" dirty="0" smtClean="0">
                <a:latin typeface="Arial" charset="0"/>
              </a:rPr>
              <a:t> :</a:t>
            </a:r>
          </a:p>
          <a:p>
            <a:r>
              <a:rPr lang="ru-RU" sz="2800" b="1" dirty="0" smtClean="0">
                <a:latin typeface="Arial" charset="0"/>
              </a:rPr>
              <a:t>номер расчетного счета клиента</a:t>
            </a:r>
          </a:p>
          <a:p>
            <a:r>
              <a:rPr lang="ru-RU" sz="2800" b="1" dirty="0" smtClean="0">
                <a:latin typeface="Arial" charset="0"/>
              </a:rPr>
              <a:t> дата предыдущей выписки и ее 	исходящий остаток </a:t>
            </a:r>
          </a:p>
          <a:p>
            <a:r>
              <a:rPr lang="ru-RU" sz="2800" b="1" dirty="0" smtClean="0">
                <a:latin typeface="Arial" charset="0"/>
              </a:rPr>
              <a:t> суммы, поступившие на расчетный 	счет или списанные с него</a:t>
            </a:r>
          </a:p>
          <a:p>
            <a:pPr>
              <a:buNone/>
            </a:pPr>
            <a:endParaRPr lang="ru-RU" sz="28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dirty="0" smtClean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УЧЕТ ДЕНЕЖНЫХ СРЕДСТВ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124744"/>
            <a:ext cx="8712968" cy="5544616"/>
          </a:xfrm>
        </p:spPr>
        <p:txBody>
          <a:bodyPr/>
          <a:lstStyle/>
          <a:p>
            <a:pPr algn="ctr">
              <a:lnSpc>
                <a:spcPct val="90000"/>
              </a:lnSpc>
              <a:buNone/>
            </a:pPr>
            <a:r>
              <a:rPr lang="ru-RU" b="1" dirty="0" smtClean="0">
                <a:solidFill>
                  <a:srgbClr val="C00000"/>
                </a:solidFill>
              </a:rPr>
              <a:t>Особенности отражения записей в выписке банком:</a:t>
            </a:r>
          </a:p>
          <a:p>
            <a:pPr>
              <a:lnSpc>
                <a:spcPct val="90000"/>
              </a:lnSpc>
            </a:pPr>
            <a:r>
              <a:rPr lang="ru-RU" b="1" dirty="0" smtClean="0"/>
              <a:t>сохраняя денежные средства предприятий, банк считает себя их должником (для банка это кредиторская задолженность)</a:t>
            </a:r>
          </a:p>
          <a:p>
            <a:pPr>
              <a:lnSpc>
                <a:spcPct val="90000"/>
              </a:lnSpc>
            </a:pPr>
            <a:r>
              <a:rPr lang="ru-RU" b="1" dirty="0" smtClean="0"/>
              <a:t> остатки средств и поступление на расчетный счет банк записывает </a:t>
            </a:r>
            <a:r>
              <a:rPr lang="ru-RU" b="1" i="1" dirty="0" smtClean="0"/>
              <a:t>по кредиту</a:t>
            </a:r>
            <a:r>
              <a:rPr lang="ru-RU" b="1" dirty="0" smtClean="0"/>
              <a:t> расчетного счета</a:t>
            </a:r>
          </a:p>
          <a:p>
            <a:pPr>
              <a:lnSpc>
                <a:spcPct val="90000"/>
              </a:lnSpc>
            </a:pPr>
            <a:r>
              <a:rPr lang="ru-RU" b="1" dirty="0" smtClean="0"/>
              <a:t> выдача наличности, списание средств по платежным поручениям– </a:t>
            </a:r>
            <a:r>
              <a:rPr lang="ru-RU" b="1" i="1" dirty="0" smtClean="0"/>
              <a:t>по дебету счета</a:t>
            </a:r>
            <a:endParaRPr lang="ru-RU" b="1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dirty="0" smtClean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УЧЕТ ДЕНЕЖНЫХ СРЕДСТВ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196752"/>
            <a:ext cx="8640960" cy="5472608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ОПЕРАЦИИ ПО РАСЧЕТНОМУ СЧЕТУ ПРЕДПРИЯТИЯ ОТРАЖАЮТСЯ </a:t>
            </a:r>
          </a:p>
          <a:p>
            <a:pPr>
              <a:buNone/>
            </a:pPr>
            <a:r>
              <a:rPr lang="ru-RU" b="1" dirty="0" smtClean="0"/>
              <a:t>В ЖУРНАЛЕ-ОРДЕРЕ № 2 И ВЕДОМОСТИ №2</a:t>
            </a:r>
            <a:endParaRPr lang="ru-RU" b="1" dirty="0"/>
          </a:p>
        </p:txBody>
      </p:sp>
      <p:pic>
        <p:nvPicPr>
          <p:cNvPr id="5" name="Рисунок 4" descr="imagesCAPIT33Z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4" y="2852936"/>
            <a:ext cx="5649219" cy="3615283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dirty="0" smtClean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УЧЕТ ДЕНЕЖНЫХ СРЕДСТВ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79512" y="1196752"/>
            <a:ext cx="8507288" cy="5472608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chemeClr val="bg1">
                    <a:lumMod val="65000"/>
                  </a:schemeClr>
                </a:solidFill>
              </a:rPr>
              <a:t>ЗАКРЫТИЕ СЧЕТА В БАНКЕ</a:t>
            </a:r>
          </a:p>
          <a:p>
            <a:pPr>
              <a:buBlip>
                <a:blip r:embed="rId2"/>
              </a:buBlip>
            </a:pPr>
            <a:r>
              <a:rPr lang="ru-RU" b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ru-RU" b="1" dirty="0" smtClean="0"/>
              <a:t>по желанию клиента</a:t>
            </a:r>
          </a:p>
          <a:p>
            <a:pPr>
              <a:buBlip>
                <a:blip r:embed="rId2"/>
              </a:buBlip>
            </a:pPr>
            <a:r>
              <a:rPr lang="ru-RU" b="1" dirty="0" smtClean="0"/>
              <a:t>по решению суда</a:t>
            </a:r>
            <a:endParaRPr lang="ru-RU" b="1" dirty="0"/>
          </a:p>
        </p:txBody>
      </p:sp>
      <p:pic>
        <p:nvPicPr>
          <p:cNvPr id="6" name="Рисунок 5" descr="images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39752" y="3068960"/>
            <a:ext cx="4161685" cy="276941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dirty="0" smtClean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УЧЕТ ДЕНЕЖНЫХ СРЕДСТВ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50825" y="1125538"/>
          <a:ext cx="8713788" cy="55435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dirty="0" smtClean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УЧЕТ ДЕНЕЖНЫХ СРЕДСТВ</a:t>
            </a:r>
            <a:endParaRPr lang="ru-RU" dirty="0"/>
          </a:p>
        </p:txBody>
      </p:sp>
      <p:sp>
        <p:nvSpPr>
          <p:cNvPr id="4" name="Oval 5"/>
          <p:cNvSpPr>
            <a:spLocks noGrp="1" noChangeArrowheads="1"/>
          </p:cNvSpPr>
          <p:nvPr>
            <p:ph idx="1"/>
          </p:nvPr>
        </p:nvSpPr>
        <p:spPr bwMode="auto">
          <a:xfrm>
            <a:off x="2411760" y="1124744"/>
            <a:ext cx="3888432" cy="1008112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0" tIns="0" rIns="0" bIns="0">
            <a:noAutofit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chemeClr val="tx2"/>
                </a:solidFill>
              </a:rPr>
              <a:t>Денежные </a:t>
            </a:r>
            <a:r>
              <a:rPr lang="ru-RU" sz="2400" b="1" dirty="0">
                <a:solidFill>
                  <a:schemeClr val="tx2"/>
                </a:solidFill>
              </a:rPr>
              <a:t>средства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755576" y="2420888"/>
            <a:ext cx="7632848" cy="52377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2800" b="1" dirty="0">
                <a:solidFill>
                  <a:schemeClr val="tx1"/>
                </a:solidFill>
              </a:rPr>
              <a:t>РАСЧЕТЫ</a:t>
            </a: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899592" y="3192409"/>
            <a:ext cx="3032211" cy="39283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Безналичные расчеты</a:t>
            </a: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5453715" y="3192409"/>
            <a:ext cx="2934709" cy="39283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Расчеты наличными</a:t>
            </a: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899592" y="3978074"/>
            <a:ext cx="3032211" cy="74707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Счета в банках</a:t>
            </a:r>
          </a:p>
        </p:txBody>
      </p:sp>
      <p:sp>
        <p:nvSpPr>
          <p:cNvPr id="9" name="AutoShape 10"/>
          <p:cNvSpPr>
            <a:spLocks noChangeArrowheads="1"/>
          </p:cNvSpPr>
          <p:nvPr/>
        </p:nvSpPr>
        <p:spPr bwMode="auto">
          <a:xfrm>
            <a:off x="5622816" y="3978074"/>
            <a:ext cx="2837615" cy="819078"/>
          </a:xfrm>
          <a:prstGeom prst="octagon">
            <a:avLst>
              <a:gd name="adj" fmla="val 29287"/>
            </a:avLst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16200000" scaled="0"/>
          </a:gra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Касса</a:t>
            </a:r>
          </a:p>
        </p:txBody>
      </p:sp>
      <p:sp>
        <p:nvSpPr>
          <p:cNvPr id="10" name="Text Box 26"/>
          <p:cNvSpPr txBox="1">
            <a:spLocks noChangeArrowheads="1"/>
          </p:cNvSpPr>
          <p:nvPr/>
        </p:nvSpPr>
        <p:spPr bwMode="auto">
          <a:xfrm>
            <a:off x="4093859" y="4695843"/>
            <a:ext cx="1520738" cy="60536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Переводы в пути</a:t>
            </a:r>
          </a:p>
        </p:txBody>
      </p:sp>
      <p:sp>
        <p:nvSpPr>
          <p:cNvPr id="11" name="Text Box 23"/>
          <p:cNvSpPr txBox="1">
            <a:spLocks noChangeArrowheads="1"/>
          </p:cNvSpPr>
          <p:nvPr/>
        </p:nvSpPr>
        <p:spPr bwMode="auto">
          <a:xfrm>
            <a:off x="2699792" y="5589241"/>
            <a:ext cx="1584176" cy="432047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000" b="1" dirty="0"/>
              <a:t>Списание</a:t>
            </a:r>
          </a:p>
        </p:txBody>
      </p:sp>
      <p:sp>
        <p:nvSpPr>
          <p:cNvPr id="12" name="Text Box 22"/>
          <p:cNvSpPr txBox="1">
            <a:spLocks noChangeArrowheads="1"/>
          </p:cNvSpPr>
          <p:nvPr/>
        </p:nvSpPr>
        <p:spPr bwMode="auto">
          <a:xfrm>
            <a:off x="755576" y="5589240"/>
            <a:ext cx="1640843" cy="432047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000" b="1" dirty="0"/>
              <a:t>Зачисление</a:t>
            </a:r>
          </a:p>
        </p:txBody>
      </p:sp>
      <p:sp>
        <p:nvSpPr>
          <p:cNvPr id="13" name="Text Box 24"/>
          <p:cNvSpPr txBox="1">
            <a:spLocks noChangeArrowheads="1"/>
          </p:cNvSpPr>
          <p:nvPr/>
        </p:nvSpPr>
        <p:spPr bwMode="auto">
          <a:xfrm>
            <a:off x="5292080" y="5661248"/>
            <a:ext cx="1584176" cy="360040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000" b="1" dirty="0"/>
              <a:t>Внесение</a:t>
            </a:r>
          </a:p>
        </p:txBody>
      </p:sp>
      <p:sp>
        <p:nvSpPr>
          <p:cNvPr id="14" name="Text Box 25"/>
          <p:cNvSpPr txBox="1">
            <a:spLocks noChangeArrowheads="1"/>
          </p:cNvSpPr>
          <p:nvPr/>
        </p:nvSpPr>
        <p:spPr bwMode="auto">
          <a:xfrm>
            <a:off x="7020272" y="5661248"/>
            <a:ext cx="1656184" cy="360040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000" b="1" dirty="0"/>
              <a:t>Выдача</a:t>
            </a:r>
          </a:p>
        </p:txBody>
      </p:sp>
      <p:sp>
        <p:nvSpPr>
          <p:cNvPr id="15" name="AutoShape 16"/>
          <p:cNvSpPr>
            <a:spLocks noChangeArrowheads="1"/>
          </p:cNvSpPr>
          <p:nvPr/>
        </p:nvSpPr>
        <p:spPr bwMode="auto">
          <a:xfrm>
            <a:off x="1619672" y="4869160"/>
            <a:ext cx="507304" cy="642112"/>
          </a:xfrm>
          <a:prstGeom prst="upArrow">
            <a:avLst>
              <a:gd name="adj1" fmla="val 50000"/>
              <a:gd name="adj2" fmla="val 38310"/>
            </a:avLst>
          </a:prstGeom>
          <a:solidFill>
            <a:srgbClr val="C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6" name="AutoShape 17"/>
          <p:cNvSpPr>
            <a:spLocks noChangeArrowheads="1"/>
          </p:cNvSpPr>
          <p:nvPr/>
        </p:nvSpPr>
        <p:spPr bwMode="auto">
          <a:xfrm rot="10800000">
            <a:off x="3059832" y="4869160"/>
            <a:ext cx="508478" cy="642112"/>
          </a:xfrm>
          <a:prstGeom prst="upArrow">
            <a:avLst>
              <a:gd name="adj1" fmla="val 50000"/>
              <a:gd name="adj2" fmla="val 38222"/>
            </a:avLst>
          </a:prstGeom>
          <a:solidFill>
            <a:srgbClr val="C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7" name="AutoShape 17"/>
          <p:cNvSpPr>
            <a:spLocks noChangeArrowheads="1"/>
          </p:cNvSpPr>
          <p:nvPr/>
        </p:nvSpPr>
        <p:spPr bwMode="auto">
          <a:xfrm rot="10800000">
            <a:off x="7164288" y="4941168"/>
            <a:ext cx="508478" cy="642112"/>
          </a:xfrm>
          <a:prstGeom prst="upArrow">
            <a:avLst>
              <a:gd name="adj1" fmla="val 50000"/>
              <a:gd name="adj2" fmla="val 38222"/>
            </a:avLst>
          </a:prstGeom>
          <a:solidFill>
            <a:srgbClr val="C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8" name="AutoShape 16"/>
          <p:cNvSpPr>
            <a:spLocks noChangeArrowheads="1"/>
          </p:cNvSpPr>
          <p:nvPr/>
        </p:nvSpPr>
        <p:spPr bwMode="auto">
          <a:xfrm>
            <a:off x="5868144" y="4869160"/>
            <a:ext cx="507304" cy="642112"/>
          </a:xfrm>
          <a:prstGeom prst="upArrow">
            <a:avLst>
              <a:gd name="adj1" fmla="val 50000"/>
              <a:gd name="adj2" fmla="val 38310"/>
            </a:avLst>
          </a:prstGeom>
          <a:solidFill>
            <a:srgbClr val="C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9" name="AutoShape 20"/>
          <p:cNvSpPr>
            <a:spLocks noChangeArrowheads="1"/>
          </p:cNvSpPr>
          <p:nvPr/>
        </p:nvSpPr>
        <p:spPr bwMode="auto">
          <a:xfrm rot="16200000">
            <a:off x="4949349" y="4097736"/>
            <a:ext cx="418052" cy="776222"/>
          </a:xfrm>
          <a:prstGeom prst="upArrow">
            <a:avLst>
              <a:gd name="adj1" fmla="val 50000"/>
              <a:gd name="adj2" fmla="val 38341"/>
            </a:avLst>
          </a:prstGeom>
          <a:solidFill>
            <a:srgbClr val="C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20" name="AutoShape 19"/>
          <p:cNvSpPr>
            <a:spLocks noChangeArrowheads="1"/>
          </p:cNvSpPr>
          <p:nvPr/>
        </p:nvSpPr>
        <p:spPr bwMode="auto">
          <a:xfrm rot="5400000">
            <a:off x="4272944" y="3818388"/>
            <a:ext cx="418052" cy="776222"/>
          </a:xfrm>
          <a:prstGeom prst="upArrow">
            <a:avLst>
              <a:gd name="adj1" fmla="val 50000"/>
              <a:gd name="adj2" fmla="val 38341"/>
            </a:avLst>
          </a:prstGeom>
          <a:solidFill>
            <a:srgbClr val="C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cxnSp>
        <p:nvCxnSpPr>
          <p:cNvPr id="21" name="AutoShape 13"/>
          <p:cNvCxnSpPr>
            <a:cxnSpLocks noChangeShapeType="1"/>
          </p:cNvCxnSpPr>
          <p:nvPr/>
        </p:nvCxnSpPr>
        <p:spPr bwMode="auto">
          <a:xfrm flipH="1">
            <a:off x="4427984" y="2204864"/>
            <a:ext cx="1174" cy="22406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22" name="AutoShape 12"/>
          <p:cNvCxnSpPr>
            <a:cxnSpLocks noChangeShapeType="1"/>
          </p:cNvCxnSpPr>
          <p:nvPr/>
        </p:nvCxnSpPr>
        <p:spPr bwMode="auto">
          <a:xfrm rot="16200000" flipH="1">
            <a:off x="5534148" y="2089131"/>
            <a:ext cx="261889" cy="1944666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miter lim="800000"/>
            <a:headEnd/>
            <a:tailEnd type="triangle" w="med" len="med"/>
          </a:ln>
        </p:spPr>
      </p:cxnSp>
      <p:cxnSp>
        <p:nvCxnSpPr>
          <p:cNvPr id="23" name="AutoShape 11"/>
          <p:cNvCxnSpPr>
            <a:cxnSpLocks noChangeShapeType="1"/>
          </p:cNvCxnSpPr>
          <p:nvPr/>
        </p:nvCxnSpPr>
        <p:spPr bwMode="auto">
          <a:xfrm rot="5400000">
            <a:off x="3589482" y="2089131"/>
            <a:ext cx="261889" cy="1944666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000000"/>
            </a:solidFill>
            <a:miter lim="800000"/>
            <a:headEnd/>
            <a:tailEnd type="triangle" w="med" len="med"/>
          </a:ln>
        </p:spPr>
      </p:cxnSp>
      <p:cxnSp>
        <p:nvCxnSpPr>
          <p:cNvPr id="24" name="AutoShape 15"/>
          <p:cNvCxnSpPr>
            <a:cxnSpLocks noChangeShapeType="1"/>
          </p:cNvCxnSpPr>
          <p:nvPr/>
        </p:nvCxnSpPr>
        <p:spPr bwMode="auto">
          <a:xfrm>
            <a:off x="6637425" y="3585242"/>
            <a:ext cx="1174" cy="392833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25" name="AutoShape 14"/>
          <p:cNvCxnSpPr>
            <a:cxnSpLocks noChangeShapeType="1"/>
          </p:cNvCxnSpPr>
          <p:nvPr/>
        </p:nvCxnSpPr>
        <p:spPr bwMode="auto">
          <a:xfrm>
            <a:off x="2748093" y="3585242"/>
            <a:ext cx="1174" cy="392833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dirty="0" smtClean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УЧЕТ ДЕНЕЖНЫХ СРЕДСТВ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50825" y="1268760"/>
          <a:ext cx="8642350" cy="52558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УЧЕТ ДЕНЕЖНЫХ СРЕДСТВ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980728"/>
            <a:ext cx="8712968" cy="5616624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chemeClr val="bg1">
                    <a:lumMod val="75000"/>
                  </a:schemeClr>
                </a:solidFill>
              </a:rPr>
              <a:t>ФОРМЫ БЕЗНАЛИЧНЫХ РАСЧЕТОВ</a:t>
            </a:r>
          </a:p>
          <a:p>
            <a:pPr algn="just">
              <a:buNone/>
            </a:pPr>
            <a:r>
              <a:rPr lang="ru-RU" b="1" dirty="0" smtClean="0"/>
              <a:t> </a:t>
            </a:r>
            <a:r>
              <a:rPr lang="ru-RU" b="1" dirty="0" smtClean="0">
                <a:solidFill>
                  <a:srgbClr val="C00000"/>
                </a:solidFill>
              </a:rPr>
              <a:t>ПЛАТЕЖНОЕ ПОРУЧЕНИЕ </a:t>
            </a:r>
            <a:r>
              <a:rPr lang="ru-RU" b="1" dirty="0" smtClean="0"/>
              <a:t>- </a:t>
            </a:r>
            <a:r>
              <a:rPr lang="ru-RU" b="1" i="1" dirty="0" smtClean="0"/>
              <a:t>распоряжение владельца счета банку произвести платеж на счет указанного получателя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 ПЛАТЕЖНОЕ ТРЕБОВАНИЕ </a:t>
            </a:r>
            <a:r>
              <a:rPr lang="ru-RU" dirty="0" smtClean="0"/>
              <a:t>- </a:t>
            </a:r>
            <a:r>
              <a:rPr lang="ru-RU" dirty="0" err="1" smtClean="0"/>
              <a:t>т</a:t>
            </a:r>
            <a:r>
              <a:rPr lang="ru-RU" i="1" dirty="0" err="1" smtClean="0"/>
              <a:t>ребование</a:t>
            </a:r>
            <a:r>
              <a:rPr lang="ru-RU" i="1" dirty="0" smtClean="0"/>
              <a:t> кредитора по договору к должнику об уплате определенной суммы через банк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ЧЕК </a:t>
            </a:r>
            <a:r>
              <a:rPr lang="ru-RU" dirty="0" smtClean="0"/>
              <a:t>- </a:t>
            </a:r>
            <a:r>
              <a:rPr lang="ru-RU" b="1" dirty="0" smtClean="0"/>
              <a:t>ц</a:t>
            </a:r>
            <a:r>
              <a:rPr lang="ru-RU" b="1" i="1" dirty="0" smtClean="0"/>
              <a:t>енная бумага, содержащая ничем не обусловленное распоряжение чекодателя банку произвести платеж суммы, указанной в чеке, чекодержателю.</a:t>
            </a:r>
          </a:p>
          <a:p>
            <a:pPr algn="just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АККРЕДИТИВ</a:t>
            </a:r>
            <a:r>
              <a:rPr lang="ru-RU" b="1" dirty="0" smtClean="0"/>
              <a:t> - </a:t>
            </a:r>
            <a:r>
              <a:rPr lang="ru-RU" b="1" i="1" dirty="0" smtClean="0"/>
              <a:t>Условное денежное обязательство банка-эмитента произвести платежи в пользу получателя производятся по предъявлении в банк документов, предусмотренных договором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dirty="0" smtClean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УЧЕТ ДЕНЕЖНЫХ СРЕДСТВ</a:t>
            </a:r>
            <a:endParaRPr lang="ru-RU" dirty="0"/>
          </a:p>
        </p:txBody>
      </p:sp>
      <p:sp>
        <p:nvSpPr>
          <p:cNvPr id="4" name="AutoShape 6"/>
          <p:cNvSpPr>
            <a:spLocks noGrp="1" noChangeArrowheads="1"/>
          </p:cNvSpPr>
          <p:nvPr>
            <p:ph idx="1"/>
          </p:nvPr>
        </p:nvSpPr>
        <p:spPr bwMode="auto">
          <a:xfrm>
            <a:off x="1835696" y="4005064"/>
            <a:ext cx="1758280" cy="72100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buNone/>
            </a:pPr>
            <a:r>
              <a:rPr lang="ru-RU" dirty="0"/>
              <a:t>Банк</a:t>
            </a:r>
          </a:p>
        </p:txBody>
      </p:sp>
      <p:sp>
        <p:nvSpPr>
          <p:cNvPr id="5" name="AutoShape 36"/>
          <p:cNvSpPr>
            <a:spLocks noChangeArrowheads="1"/>
          </p:cNvSpPr>
          <p:nvPr/>
        </p:nvSpPr>
        <p:spPr bwMode="auto">
          <a:xfrm>
            <a:off x="3563938" y="2276475"/>
            <a:ext cx="2520950" cy="1736646"/>
          </a:xfrm>
          <a:prstGeom prst="wedgeRoundRectCallout">
            <a:avLst>
              <a:gd name="adj1" fmla="val -61208"/>
              <a:gd name="adj2" fmla="val -52037"/>
              <a:gd name="adj3" fmla="val 16667"/>
            </a:avLst>
          </a:prstGeom>
          <a:solidFill>
            <a:srgbClr val="FFFF99">
              <a:alpha val="7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 dirty="0"/>
              <a:t>Клиент дает распоряжение банку списать средства с расчетного счета и перечислить по указанным реквизитам</a:t>
            </a:r>
          </a:p>
        </p:txBody>
      </p:sp>
      <p:sp>
        <p:nvSpPr>
          <p:cNvPr id="6" name="AutoShape 32"/>
          <p:cNvSpPr>
            <a:spLocks noChangeArrowheads="1"/>
          </p:cNvSpPr>
          <p:nvPr/>
        </p:nvSpPr>
        <p:spPr bwMode="auto">
          <a:xfrm>
            <a:off x="6443663" y="2924175"/>
            <a:ext cx="1439862" cy="609600"/>
          </a:xfrm>
          <a:prstGeom prst="flowChartDocumen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b="1" dirty="0"/>
              <a:t>Выписка по </a:t>
            </a:r>
          </a:p>
          <a:p>
            <a:pPr algn="ctr"/>
            <a:r>
              <a:rPr lang="ru-RU" sz="1600" b="1" dirty="0"/>
              <a:t>счету клиента</a:t>
            </a: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6300788" y="4005263"/>
            <a:ext cx="1727200" cy="792162"/>
          </a:xfrm>
          <a:prstGeom prst="roundRect">
            <a:avLst>
              <a:gd name="adj" fmla="val 16667"/>
            </a:avLst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dirty="0"/>
              <a:t>Банк</a:t>
            </a:r>
          </a:p>
        </p:txBody>
      </p:sp>
      <p:sp>
        <p:nvSpPr>
          <p:cNvPr id="9" name="AutoShape 37"/>
          <p:cNvSpPr>
            <a:spLocks noChangeArrowheads="1"/>
          </p:cNvSpPr>
          <p:nvPr/>
        </p:nvSpPr>
        <p:spPr bwMode="auto">
          <a:xfrm>
            <a:off x="5724128" y="4848939"/>
            <a:ext cx="3240088" cy="2009061"/>
          </a:xfrm>
          <a:prstGeom prst="wedgeRoundRectCallout">
            <a:avLst>
              <a:gd name="adj1" fmla="val -14819"/>
              <a:gd name="adj2" fmla="val -61616"/>
              <a:gd name="adj3" fmla="val 16667"/>
            </a:avLst>
          </a:prstGeom>
          <a:solidFill>
            <a:srgbClr val="FFFF99">
              <a:alpha val="7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b="1" dirty="0"/>
              <a:t>Банк получателя зачисляет полученные средства на счет клиента</a:t>
            </a:r>
          </a:p>
          <a:p>
            <a:r>
              <a:rPr lang="ru-RU" sz="1600" b="1" dirty="0"/>
              <a:t>Операция подтверждается выдачей Выписки по счету на дату зачисления и полученных документов</a:t>
            </a:r>
          </a:p>
        </p:txBody>
      </p:sp>
      <p:sp>
        <p:nvSpPr>
          <p:cNvPr id="10" name="Text Box 39"/>
          <p:cNvSpPr txBox="1">
            <a:spLocks noChangeArrowheads="1"/>
          </p:cNvSpPr>
          <p:nvPr/>
        </p:nvSpPr>
        <p:spPr bwMode="auto">
          <a:xfrm>
            <a:off x="3419475" y="1484313"/>
            <a:ext cx="25642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1" dirty="0"/>
              <a:t>исполнение обязательства</a:t>
            </a:r>
          </a:p>
          <a:p>
            <a:r>
              <a:rPr lang="ru-RU" sz="1600" b="1" dirty="0"/>
              <a:t>по оплате</a:t>
            </a:r>
          </a:p>
        </p:txBody>
      </p:sp>
      <p:sp>
        <p:nvSpPr>
          <p:cNvPr id="11" name="Text Box 16"/>
          <p:cNvSpPr txBox="1">
            <a:spLocks noChangeArrowheads="1"/>
          </p:cNvSpPr>
          <p:nvPr/>
        </p:nvSpPr>
        <p:spPr bwMode="auto">
          <a:xfrm>
            <a:off x="4335463" y="3952875"/>
            <a:ext cx="88325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/>
              <a:t>деньги</a:t>
            </a:r>
          </a:p>
        </p:txBody>
      </p:sp>
      <p:sp>
        <p:nvSpPr>
          <p:cNvPr id="12" name="AutoShape 9"/>
          <p:cNvSpPr>
            <a:spLocks noChangeArrowheads="1"/>
          </p:cNvSpPr>
          <p:nvPr/>
        </p:nvSpPr>
        <p:spPr bwMode="auto">
          <a:xfrm>
            <a:off x="1979613" y="2852738"/>
            <a:ext cx="1439862" cy="609600"/>
          </a:xfrm>
          <a:prstGeom prst="flowChartDocumen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b="1" dirty="0"/>
              <a:t>Платежное</a:t>
            </a:r>
          </a:p>
          <a:p>
            <a:pPr algn="ctr"/>
            <a:r>
              <a:rPr lang="ru-RU" sz="1600" b="1" dirty="0"/>
              <a:t>поручение</a:t>
            </a:r>
          </a:p>
        </p:txBody>
      </p:sp>
      <p:sp>
        <p:nvSpPr>
          <p:cNvPr id="14" name="AutoShape 32"/>
          <p:cNvSpPr>
            <a:spLocks noChangeArrowheads="1"/>
          </p:cNvSpPr>
          <p:nvPr/>
        </p:nvSpPr>
        <p:spPr bwMode="auto">
          <a:xfrm>
            <a:off x="323528" y="2852936"/>
            <a:ext cx="1439862" cy="609600"/>
          </a:xfrm>
          <a:prstGeom prst="flowChartDocumen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b="1" dirty="0"/>
              <a:t>Выписка по </a:t>
            </a:r>
          </a:p>
          <a:p>
            <a:pPr algn="ctr"/>
            <a:r>
              <a:rPr lang="ru-RU" sz="1600" b="1" dirty="0"/>
              <a:t>счету клиента</a:t>
            </a: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1116013" y="1700213"/>
            <a:ext cx="2160587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dirty="0"/>
              <a:t>Плательщик</a:t>
            </a:r>
          </a:p>
        </p:txBody>
      </p:sp>
      <p:sp>
        <p:nvSpPr>
          <p:cNvPr id="16" name="AutoShape 35"/>
          <p:cNvSpPr>
            <a:spLocks noChangeArrowheads="1"/>
          </p:cNvSpPr>
          <p:nvPr/>
        </p:nvSpPr>
        <p:spPr bwMode="auto">
          <a:xfrm>
            <a:off x="251520" y="4848939"/>
            <a:ext cx="3455987" cy="2009061"/>
          </a:xfrm>
          <a:prstGeom prst="wedgeRoundRectCallout">
            <a:avLst>
              <a:gd name="adj1" fmla="val 13574"/>
              <a:gd name="adj2" fmla="val -60968"/>
              <a:gd name="adj3" fmla="val 16667"/>
            </a:avLst>
          </a:prstGeom>
          <a:solidFill>
            <a:srgbClr val="FFFF99">
              <a:alpha val="70195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b="1" dirty="0"/>
              <a:t>Банк плательщика исполняет поручение: производит списание </a:t>
            </a:r>
          </a:p>
          <a:p>
            <a:r>
              <a:rPr lang="ru-RU" sz="1600" b="1" dirty="0"/>
              <a:t>средств со счета клиента</a:t>
            </a:r>
          </a:p>
          <a:p>
            <a:r>
              <a:rPr lang="ru-RU" sz="1600" b="1" dirty="0"/>
              <a:t>Операция подтверждается </a:t>
            </a:r>
          </a:p>
          <a:p>
            <a:r>
              <a:rPr lang="ru-RU" sz="1600" b="1" dirty="0"/>
              <a:t>выдачей Выписки по счету </a:t>
            </a:r>
          </a:p>
          <a:p>
            <a:r>
              <a:rPr lang="ru-RU" sz="1600" b="1" dirty="0"/>
              <a:t>на дату списания и исполненных документов</a:t>
            </a: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6084888" y="1700213"/>
            <a:ext cx="2160587" cy="6477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dirty="0"/>
              <a:t>Получатель</a:t>
            </a:r>
          </a:p>
        </p:txBody>
      </p:sp>
      <p:cxnSp>
        <p:nvCxnSpPr>
          <p:cNvPr id="18" name="AutoShape 21"/>
          <p:cNvCxnSpPr>
            <a:cxnSpLocks noChangeShapeType="1"/>
          </p:cNvCxnSpPr>
          <p:nvPr/>
        </p:nvCxnSpPr>
        <p:spPr bwMode="auto">
          <a:xfrm rot="16200000">
            <a:off x="593725" y="2330451"/>
            <a:ext cx="828675" cy="215900"/>
          </a:xfrm>
          <a:prstGeom prst="bentConnector2">
            <a:avLst/>
          </a:prstGeom>
          <a:noFill/>
          <a:ln w="254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9" name="AutoShape 20"/>
          <p:cNvCxnSpPr>
            <a:cxnSpLocks noChangeShapeType="1"/>
          </p:cNvCxnSpPr>
          <p:nvPr/>
        </p:nvCxnSpPr>
        <p:spPr bwMode="auto">
          <a:xfrm rot="10800000">
            <a:off x="900113" y="3429000"/>
            <a:ext cx="935037" cy="973138"/>
          </a:xfrm>
          <a:prstGeom prst="bentConnector2">
            <a:avLst/>
          </a:prstGeom>
          <a:noFill/>
          <a:ln w="254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21" name="AutoShape 18"/>
          <p:cNvCxnSpPr>
            <a:cxnSpLocks noChangeShapeType="1"/>
          </p:cNvCxnSpPr>
          <p:nvPr/>
        </p:nvCxnSpPr>
        <p:spPr bwMode="auto">
          <a:xfrm rot="16200000" flipH="1">
            <a:off x="2194719" y="2350294"/>
            <a:ext cx="504825" cy="503237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22" name="AutoShape 19"/>
          <p:cNvCxnSpPr>
            <a:cxnSpLocks noChangeShapeType="1"/>
          </p:cNvCxnSpPr>
          <p:nvPr/>
        </p:nvCxnSpPr>
        <p:spPr bwMode="auto">
          <a:xfrm rot="5400000">
            <a:off x="2412206" y="3717132"/>
            <a:ext cx="576263" cy="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3" name="AutoShape 13"/>
          <p:cNvCxnSpPr>
            <a:cxnSpLocks noChangeShapeType="1"/>
          </p:cNvCxnSpPr>
          <p:nvPr/>
        </p:nvCxnSpPr>
        <p:spPr bwMode="auto">
          <a:xfrm>
            <a:off x="3563938" y="4402138"/>
            <a:ext cx="2736850" cy="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4" name="AutoShape 38"/>
          <p:cNvCxnSpPr>
            <a:cxnSpLocks noChangeShapeType="1"/>
          </p:cNvCxnSpPr>
          <p:nvPr/>
        </p:nvCxnSpPr>
        <p:spPr bwMode="auto">
          <a:xfrm>
            <a:off x="3276600" y="2024063"/>
            <a:ext cx="2808288" cy="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7" name="AutoShape 34"/>
          <p:cNvCxnSpPr>
            <a:cxnSpLocks noChangeShapeType="1"/>
          </p:cNvCxnSpPr>
          <p:nvPr/>
        </p:nvCxnSpPr>
        <p:spPr bwMode="auto">
          <a:xfrm flipV="1">
            <a:off x="7164388" y="2347913"/>
            <a:ext cx="1587" cy="57626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28" name="AutoShape 33"/>
          <p:cNvCxnSpPr>
            <a:cxnSpLocks noChangeShapeType="1"/>
          </p:cNvCxnSpPr>
          <p:nvPr/>
        </p:nvCxnSpPr>
        <p:spPr bwMode="auto">
          <a:xfrm flipV="1">
            <a:off x="7164388" y="3500438"/>
            <a:ext cx="0" cy="504825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30" name="Прямоугольник 29"/>
          <p:cNvSpPr/>
          <p:nvPr/>
        </p:nvSpPr>
        <p:spPr>
          <a:xfrm>
            <a:off x="395536" y="908720"/>
            <a:ext cx="82089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Расчеты платежными поручениями </a:t>
            </a:r>
            <a:endParaRPr lang="ru-RU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dirty="0" smtClean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УЧЕТ ДЕНЕЖНЫХ СРЕДСТВ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052736"/>
            <a:ext cx="8784976" cy="5472608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00B0F0"/>
                </a:solidFill>
              </a:rPr>
              <a:t>УЧЕТ НАЛИЧНОСТИ В КАССЕ </a:t>
            </a:r>
            <a:r>
              <a:rPr lang="ru-RU" b="1" dirty="0" smtClean="0"/>
              <a:t>(счет 1010)</a:t>
            </a:r>
          </a:p>
          <a:p>
            <a:pPr>
              <a:buNone/>
            </a:pPr>
            <a:r>
              <a:rPr lang="ru-RU" b="1" dirty="0" smtClean="0">
                <a:solidFill>
                  <a:srgbClr val="FFC000"/>
                </a:solidFill>
              </a:rPr>
              <a:t>Требования к кассовому помещению: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/>
              <a:t>Изолированность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/>
              <a:t>Хранение денежных средств и БСО в сейфе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/>
              <a:t>Охранная система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/>
              <a:t>Соблюдения противопожарных и санитарных норм .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Кассир</a:t>
            </a:r>
            <a:r>
              <a:rPr lang="ru-RU" b="1" dirty="0" smtClean="0"/>
              <a:t> – дееспособное лицо, имеющее специальное образование, с которым заключен договор о полной материальной ответственности.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568952" cy="1066130"/>
          </a:xfrm>
        </p:spPr>
        <p:txBody>
          <a:bodyPr>
            <a:prstTxWarp prst="textDeflate">
              <a:avLst/>
            </a:prstTxWarp>
            <a:normAutofit fontScale="90000"/>
          </a:bodyPr>
          <a:lstStyle/>
          <a:p>
            <a:pPr algn="l"/>
            <a:r>
              <a:rPr lang="ru-RU" dirty="0" smtClean="0">
                <a:ln w="28575"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УЧЕТ ДЕНЕЖНЫХ  СРЕДСТВ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340768"/>
            <a:ext cx="8568952" cy="5328592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00B0F0"/>
                </a:solidFill>
              </a:rPr>
              <a:t>УЧЕТ НАЛИЧНОСТИ В КАССЕ</a:t>
            </a:r>
          </a:p>
          <a:p>
            <a:pPr algn="ctr">
              <a:buNone/>
            </a:pPr>
            <a:r>
              <a:rPr lang="ru-RU" b="1" i="1" dirty="0" smtClean="0">
                <a:solidFill>
                  <a:schemeClr val="bg1">
                    <a:lumMod val="75000"/>
                  </a:schemeClr>
                </a:solidFill>
              </a:rPr>
              <a:t>Обязанности кассира:</a:t>
            </a:r>
          </a:p>
          <a:p>
            <a:pPr>
              <a:buFont typeface="Wingdings" pitchFamily="2" charset="2"/>
              <a:buChar char="ü"/>
            </a:pPr>
            <a:r>
              <a:rPr lang="ru-RU" b="1" dirty="0" smtClean="0"/>
              <a:t>Прием и выдача наличных денег</a:t>
            </a:r>
          </a:p>
          <a:p>
            <a:pPr>
              <a:buFont typeface="Wingdings" pitchFamily="2" charset="2"/>
              <a:buChar char="ü"/>
            </a:pPr>
            <a:r>
              <a:rPr lang="ru-RU" b="1" dirty="0" smtClean="0"/>
              <a:t>Ведение кассовых документов</a:t>
            </a:r>
          </a:p>
          <a:p>
            <a:pPr>
              <a:buFont typeface="Wingdings" pitchFamily="2" charset="2"/>
              <a:buChar char="ü"/>
            </a:pPr>
            <a:r>
              <a:rPr lang="ru-RU" b="1" dirty="0" smtClean="0"/>
              <a:t>Полная материальная </a:t>
            </a:r>
          </a:p>
          <a:p>
            <a:pPr>
              <a:buNone/>
            </a:pPr>
            <a:r>
              <a:rPr lang="ru-RU" b="1" dirty="0" smtClean="0"/>
              <a:t>ответственность 	за сохранность </a:t>
            </a:r>
          </a:p>
          <a:p>
            <a:pPr>
              <a:buNone/>
            </a:pPr>
            <a:r>
              <a:rPr lang="ru-RU" b="1" dirty="0" smtClean="0"/>
              <a:t>денежных средств</a:t>
            </a:r>
          </a:p>
          <a:p>
            <a:pPr>
              <a:buFont typeface="Wingdings" pitchFamily="2" charset="2"/>
              <a:buChar char="ü"/>
            </a:pPr>
            <a:r>
              <a:rPr lang="ru-RU" b="1" dirty="0" smtClean="0"/>
              <a:t>В установленные сроки составляет </a:t>
            </a:r>
          </a:p>
          <a:p>
            <a:pPr>
              <a:buNone/>
            </a:pPr>
            <a:r>
              <a:rPr lang="ru-RU" b="1" dirty="0" smtClean="0"/>
              <a:t> отчет (2 экземпляра) и сдает</a:t>
            </a:r>
          </a:p>
          <a:p>
            <a:pPr>
              <a:buNone/>
            </a:pPr>
            <a:r>
              <a:rPr lang="ru-RU" b="1" dirty="0" smtClean="0"/>
              <a:t> с приложенными </a:t>
            </a:r>
          </a:p>
          <a:p>
            <a:pPr>
              <a:buNone/>
            </a:pPr>
            <a:r>
              <a:rPr lang="ru-RU" b="1" dirty="0" smtClean="0"/>
              <a:t>приходными и расходными документами</a:t>
            </a:r>
          </a:p>
          <a:p>
            <a:pPr>
              <a:buFont typeface="Wingdings" pitchFamily="2" charset="2"/>
              <a:buChar char="ü"/>
            </a:pPr>
            <a:endParaRPr lang="ru-RU" b="1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ф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04248" y="2708920"/>
            <a:ext cx="2164721" cy="32503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840</TotalTime>
  <Words>1203</Words>
  <Application>Microsoft Office PowerPoint</Application>
  <PresentationFormat>Экран (4:3)</PresentationFormat>
  <Paragraphs>220</Paragraphs>
  <Slides>25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УЧЕТ  ДЕНЕЖНЫХ  СРЕДСТВ</vt:lpstr>
      <vt:lpstr>УЧЕТ ДЕНЕЖНЫХ СРЕДСТВ</vt:lpstr>
      <vt:lpstr>УЧЕТ ДЕНЕЖНЫХ СРЕДСТВ</vt:lpstr>
      <vt:lpstr>УЧЕТ ДЕНЕЖНЫХ СРЕДСТВ</vt:lpstr>
      <vt:lpstr>УЧЕТ ДЕНЕЖНЫХ СРЕДСТВ</vt:lpstr>
      <vt:lpstr>УЧЕТ ДЕНЕЖНЫХ СРЕДСТВ</vt:lpstr>
      <vt:lpstr>УЧЕТ ДЕНЕЖНЫХ СРЕДСТВ</vt:lpstr>
      <vt:lpstr>УЧЕТ ДЕНЕЖНЫХ СРЕДСТВ</vt:lpstr>
      <vt:lpstr>УЧЕТ ДЕНЕЖНЫХ  СРЕДСТВ</vt:lpstr>
      <vt:lpstr>УЧЕТ ДЕНЕЖНЫХ СРЕДСТВ</vt:lpstr>
      <vt:lpstr>УЧЕТ ДЕНЕЖНЫХ СРЕДСТВ</vt:lpstr>
      <vt:lpstr>УЧЕТ ДЕНЕЖНЫХ СРЕДСТВ</vt:lpstr>
      <vt:lpstr>УЧЕТ ДЕНЕЖНЫХ СРЕДСТВ</vt:lpstr>
      <vt:lpstr>УЧЕТ ДЕНЕЖНЫХ СРЕДСТВ</vt:lpstr>
      <vt:lpstr>УЧЕТ ДЕНЕЖНЫХ СРЕДСТВ</vt:lpstr>
      <vt:lpstr>УЧЕТ ДЕНЕЖНЫХ СРЕДСТВ</vt:lpstr>
      <vt:lpstr>УЧЕТ ДЕНЕЖНЫХ СРЕДСТВ</vt:lpstr>
      <vt:lpstr>УЧЕТ ДЕНЕЖНЫХ СРЕДСТВ</vt:lpstr>
      <vt:lpstr>УЧЕТ ДЕНЕЖНЫХ СРЕДСТВ</vt:lpstr>
      <vt:lpstr>УЧЕТ ДЕНЕЖНЫХ СРЕДСТВ</vt:lpstr>
      <vt:lpstr>УЧЕТ ДЕНЕЖНЫХ СРЕДСТВ</vt:lpstr>
      <vt:lpstr>УЧЕТ ДЕНЕЖНЫХ СРЕДСТВ</vt:lpstr>
      <vt:lpstr>УЧЕТ ДЕНЕЖНЫХ СРЕДСТВ</vt:lpstr>
      <vt:lpstr>УЧЕТ ДЕНЕЖНЫХ СРЕДСТВ</vt:lpstr>
      <vt:lpstr>УЧЕТ ДЕНЕЖНЫХ СРЕДСТВ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УЧЕТ  ДЕНЕЖНЫХ  СРЕДСТВ</dc:title>
  <dc:creator>Пользователь</dc:creator>
  <cp:lastModifiedBy>Пользователь Windows</cp:lastModifiedBy>
  <cp:revision>60</cp:revision>
  <dcterms:created xsi:type="dcterms:W3CDTF">2013-04-05T18:11:12Z</dcterms:created>
  <dcterms:modified xsi:type="dcterms:W3CDTF">2021-01-17T16:40:33Z</dcterms:modified>
</cp:coreProperties>
</file>