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5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87" r:id="rId12"/>
    <p:sldId id="268" r:id="rId13"/>
    <p:sldId id="270" r:id="rId14"/>
    <p:sldId id="271" r:id="rId15"/>
    <p:sldId id="274" r:id="rId16"/>
    <p:sldId id="284" r:id="rId17"/>
    <p:sldId id="283" r:id="rId18"/>
    <p:sldId id="285" r:id="rId19"/>
    <p:sldId id="286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21" autoAdjust="0"/>
    <p:restoredTop sz="94607" autoAdjust="0"/>
  </p:normalViewPr>
  <p:slideViewPr>
    <p:cSldViewPr>
      <p:cViewPr varScale="1">
        <p:scale>
          <a:sx n="69" d="100"/>
          <a:sy n="69" d="100"/>
        </p:scale>
        <p:origin x="-13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078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77C08-F2FE-4444-A804-74CED2BA599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9CFB1-FCB4-4B44-82E1-ADEF22E485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336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9CFB1-FCB4-4B44-82E1-ADEF22E485B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9CFB1-FCB4-4B44-82E1-ADEF22E485B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51000">
              <a:srgbClr val="9CB86E"/>
            </a:gs>
            <a:gs pos="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3FC3C-9286-451E-A411-596047AB39E6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эк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07231" cy="682286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6178698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  <a:t>УЧЕТ </a:t>
            </a:r>
            <a:b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</a:br>
            <a: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  <a:t>ДЕНЕЖНЫХ</a:t>
            </a:r>
            <a:b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</a:br>
            <a: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  <a:t> СРЕДСТВ</a:t>
            </a:r>
            <a:endParaRPr lang="ru-RU" sz="9600" b="1" dirty="0">
              <a:ln w="57150"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1662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C00000"/>
                </a:solidFill>
              </a:rPr>
              <a:t>форма № КО-4 Кассовая книга</a:t>
            </a:r>
          </a:p>
          <a:p>
            <a:pPr>
              <a:buNone/>
            </a:pPr>
            <a:r>
              <a:rPr lang="ru-RU" sz="2800" b="1" dirty="0" smtClean="0"/>
              <a:t>Требования к ведению книги: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Лист кассовой книги состоит из двух частей (вторая </a:t>
            </a:r>
            <a:r>
              <a:rPr lang="ru-RU" sz="2800" b="1" dirty="0" err="1" smtClean="0"/>
              <a:t>часть-отрывная</a:t>
            </a:r>
            <a:r>
              <a:rPr lang="ru-RU" sz="2800" b="1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Записывается дата и  остаток на начало дня, который является остатком на конец дня предыдущей даты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Операции записываются в хронологическом порядке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Суммы по приходу и расходу указываются отдельно, каждая в своей графе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В конце дня кассир подводит итоги отдельно по приходу и расходу и выводит остаток на конец дня (остаток на </a:t>
            </a:r>
            <a:r>
              <a:rPr lang="ru-RU" sz="2800" b="1" dirty="0" err="1" smtClean="0"/>
              <a:t>начало+приход-расход</a:t>
            </a:r>
            <a:r>
              <a:rPr lang="ru-RU" sz="2800" b="1" dirty="0" smtClean="0"/>
              <a:t>) с указанием количества приходных и расходных документов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ОПЕРАЦИИ ПО КАССЕ ПРЕДПРИЯТИЯ ОТРАЖАЮТСЯ </a:t>
            </a:r>
          </a:p>
          <a:p>
            <a:pPr>
              <a:buNone/>
            </a:pPr>
            <a:r>
              <a:rPr lang="ru-RU" b="1" dirty="0" smtClean="0"/>
              <a:t>В ЖУРНАЛЕ-ОРДЕРЕ № 1 И ВЕДОМОСТИ №1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ages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7333" y="3243303"/>
            <a:ext cx="4779615" cy="31806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bg1">
                    <a:lumMod val="65000"/>
                  </a:schemeClr>
                </a:solidFill>
              </a:rPr>
              <a:t>УЧЕТ НАЛИЧНОСТИ НА СЧЕТАХ В БАНКАХ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Банковский счет </a:t>
            </a:r>
            <a:r>
              <a:rPr lang="ru-RU" sz="2800" b="1" dirty="0" smtClean="0"/>
              <a:t>– это способ отражения договорных отношений между банком и клиентом по приему депозита и совершению операций, связанных с осуществлением банковского обслуживания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Текущие (расчетные) счета </a:t>
            </a:r>
            <a:r>
              <a:rPr lang="ru-RU" sz="2800" b="1" dirty="0" smtClean="0"/>
              <a:t>– это банковские счета, открываемые для физических, юридических лиц, филиалов и представительств(счет 1030)</a:t>
            </a:r>
            <a:endParaRPr lang="ru-RU" sz="28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ДОКУМЕНТЫ НЕОБХОДИМЫЕ ДЛЯ ОТКРЫТИЯ СЧЕТА В БАНКЕ</a:t>
            </a:r>
            <a:endParaRPr lang="ru-RU" sz="2400" b="1" dirty="0" smtClean="0"/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ЗАЯВЛЕНИЕ НА ОТКРЫТИЕ СЧЕТА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СПРАВКА О ПОСТАНОВКЕ НА РЕГИСТРАЦИОННЫЙ УЧЕТ 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СПРАВКА О ПОСТАНОВКЕ НА НАЛОГОВЫЙ УЧЕТ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ОБРАЗЦЫ ПОДПИСЕЙ ВЛАДЕЛЬЦА СЧЕТА И ОТТТИСКА ПЕЧАТИ (2 ЭКЗЕМПЛЯРА), ЗАВЕРЕННЫЕ НОТАРИАЛЬНО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УСТАВ ИЛИ УЧЕРЕДИТЕЛЬНЫЙ  ДОГОВОР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ДРУГИЕ ДОКУМЕНТЫ ПО ТРЕБОВАНИЮ БАНКА</a:t>
            </a:r>
            <a:endParaRPr lang="ru-RU" sz="24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6948264" y="4509120"/>
            <a:ext cx="1738536" cy="161704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34076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bg1">
                    <a:lumMod val="65000"/>
                  </a:schemeClr>
                </a:solidFill>
              </a:rPr>
              <a:t>УЧЕТ НАЛИЧНОСТИ НА СЧЕТАХ В БАНКАХ</a:t>
            </a:r>
            <a:endParaRPr lang="ru-RU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869160"/>
            <a:ext cx="1676775" cy="166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886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УЧЕТ НАЛИЧНОСТИ НА СЧЕТАХ В БАНКАХ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Документальное оформление операций по расчетному счету</a:t>
            </a:r>
          </a:p>
          <a:p>
            <a:pPr algn="just">
              <a:buNone/>
            </a:pP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ПЛАТЕЖНОЕ ПОРУЧЕНИЕ </a:t>
            </a:r>
            <a:r>
              <a:rPr lang="ru-RU" sz="2400" b="1" dirty="0" smtClean="0"/>
              <a:t>- распоряжение владельца счета банку произвести платеж на счет указанного получателя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ПЛАТЕЖНОЕ ТРЕБОВАНИЕ </a:t>
            </a:r>
            <a:r>
              <a:rPr lang="ru-RU" sz="2400" dirty="0" smtClean="0"/>
              <a:t>- </a:t>
            </a:r>
            <a:r>
              <a:rPr lang="ru-RU" sz="2400" b="1" dirty="0" err="1" smtClean="0"/>
              <a:t>требование</a:t>
            </a:r>
            <a:r>
              <a:rPr lang="ru-RU" sz="2400" b="1" dirty="0" smtClean="0"/>
              <a:t>  кредитора по договору к должнику об уплате определенной суммы через банк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ЧЕК </a:t>
            </a:r>
            <a:r>
              <a:rPr lang="ru-RU" sz="2400" dirty="0" smtClean="0"/>
              <a:t>– </a:t>
            </a:r>
            <a:r>
              <a:rPr lang="ru-RU" sz="2400" b="1" dirty="0" smtClean="0"/>
              <a:t>документ выписанный из чековой книжки для получения наличных денежных сумм со счета из банка</a:t>
            </a:r>
            <a:endParaRPr lang="ru-RU" sz="2400" b="1" i="1" dirty="0" smtClean="0"/>
          </a:p>
          <a:p>
            <a:pPr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ОБЪЯВЛЕНИЕ НА ВЗНОС НАЛИЧНЫМИ</a:t>
            </a:r>
            <a:r>
              <a:rPr lang="ru-RU" sz="2400" b="1" dirty="0" smtClean="0"/>
              <a:t> – документ для внесения наличных денежных сумм на счет в банке</a:t>
            </a:r>
            <a:endParaRPr lang="ru-RU" sz="2400" b="1" i="1" dirty="0" smtClean="0"/>
          </a:p>
          <a:p>
            <a:pPr>
              <a:buNone/>
            </a:pPr>
            <a:endParaRPr lang="ru-RU" sz="2400" b="1" i="1" dirty="0" smtClean="0"/>
          </a:p>
          <a:p>
            <a:pPr>
              <a:buNone/>
            </a:pPr>
            <a:endParaRPr lang="ru-RU" sz="2400" i="1" dirty="0" smtClean="0"/>
          </a:p>
          <a:p>
            <a:pPr algn="just">
              <a:buNone/>
            </a:pPr>
            <a:endParaRPr lang="ru-RU" sz="2400" b="1" i="1" dirty="0" smtClean="0"/>
          </a:p>
          <a:p>
            <a:pPr algn="ctr">
              <a:buNone/>
            </a:pPr>
            <a:endParaRPr lang="ru-RU" sz="2400" b="1" dirty="0" smtClean="0">
              <a:solidFill>
                <a:srgbClr val="FFC000"/>
              </a:solidFill>
            </a:endParaRPr>
          </a:p>
          <a:p>
            <a:pPr algn="ctr">
              <a:buNone/>
            </a:pP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bg1">
                    <a:lumMod val="65000"/>
                  </a:schemeClr>
                </a:solidFill>
              </a:rPr>
              <a:t>СНЯТИЕ  ДЕНЕЖНЫХ СРЕДСТВ СО СЧЕТА ВЛАДЕЛЬЦА БЕЗ ЕГО РАЗРЕШЕНИЯ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ИНКАССОВОЕ ПОРУЧЕНИЕ </a:t>
            </a:r>
            <a:r>
              <a:rPr lang="ru-RU" sz="2800" b="1" dirty="0" smtClean="0"/>
              <a:t>- взыскание денежных средств с плательщика в бесспорном порядке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/>
              <a:t>бесспорное списание средств со счета плательщика в   случаях, установленных законодательством;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/>
              <a:t> взыскание средств по исполнительным документам</a:t>
            </a:r>
          </a:p>
          <a:p>
            <a:pPr>
              <a:buBlip>
                <a:blip r:embed="rId2"/>
              </a:buBlip>
            </a:pP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4" name="Рисунок 3" descr="ф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4581128"/>
            <a:ext cx="2781954" cy="20864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lvl="3">
              <a:buNone/>
            </a:pPr>
            <a:r>
              <a:rPr lang="ru-RU" sz="2400" b="1" dirty="0" smtClean="0"/>
              <a:t>   Расчетные документы на списание денежных средств с банковских счетов подписываются руководителем, главным бухгалтером и регистрируются в журнале регистрации документов</a:t>
            </a:r>
          </a:p>
          <a:p>
            <a:pPr lvl="3">
              <a:buNone/>
            </a:pPr>
            <a:r>
              <a:rPr lang="ru-RU" sz="2400" b="1" dirty="0" smtClean="0"/>
              <a:t>   Учет операций по банковским счетам ведется на основании первичных учетных документов – </a:t>
            </a:r>
            <a:r>
              <a:rPr lang="ru-RU" sz="2400" b="1" dirty="0" smtClean="0">
                <a:solidFill>
                  <a:srgbClr val="C00000"/>
                </a:solidFill>
              </a:rPr>
              <a:t>Выписка банка </a:t>
            </a:r>
            <a:r>
              <a:rPr lang="ru-RU" sz="2400" b="1" dirty="0" smtClean="0"/>
              <a:t>из лицевого счета с приложением расчетных документов с отметкой банка об исполнении</a:t>
            </a:r>
          </a:p>
          <a:p>
            <a:pPr lvl="3">
              <a:buNone/>
            </a:pPr>
            <a:r>
              <a:rPr lang="ru-RU" sz="2400" b="1" dirty="0" smtClean="0"/>
              <a:t>    Контроль по операциям ведется на основании первичных документов, на каждый день соблюдается тождество сальдо счета по Выписке банка и на счете бухгалтерского учета</a:t>
            </a:r>
          </a:p>
          <a:p>
            <a:pPr>
              <a:buNone/>
            </a:pPr>
            <a:endParaRPr lang="ru-RU" sz="2400" b="1" dirty="0"/>
          </a:p>
        </p:txBody>
      </p:sp>
      <p:pic>
        <p:nvPicPr>
          <p:cNvPr id="4" name="Рисунок 3" descr="imagesCAD02N9L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1584176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5446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>
                <a:latin typeface="Arial" charset="0"/>
              </a:rPr>
              <a:t>Регистр аналитического учета</a:t>
            </a:r>
            <a:r>
              <a:rPr lang="ru-RU" sz="2800" b="1" dirty="0" smtClean="0">
                <a:latin typeface="Arial" charset="0"/>
              </a:rPr>
              <a:t> по учет операций на расчетном счете – </a:t>
            </a:r>
          </a:p>
          <a:p>
            <a:pPr algn="ctr">
              <a:buNone/>
            </a:pPr>
            <a:r>
              <a:rPr lang="ru-RU" sz="2800" b="1" i="1" u="sng" dirty="0" smtClean="0">
                <a:latin typeface="Arial" charset="0"/>
              </a:rPr>
              <a:t>выписка банка</a:t>
            </a:r>
            <a:endParaRPr lang="ru-RU" sz="2800" b="1" dirty="0" smtClean="0">
              <a:latin typeface="Arial" charset="0"/>
            </a:endParaRPr>
          </a:p>
          <a:p>
            <a:pPr algn="ctr"/>
            <a:endParaRPr lang="ru-RU" sz="2800" b="1" dirty="0" smtClean="0">
              <a:latin typeface="Arial" charset="0"/>
            </a:endParaRPr>
          </a:p>
          <a:p>
            <a:pPr>
              <a:buFontTx/>
              <a:buChar char="•"/>
            </a:pPr>
            <a:r>
              <a:rPr lang="ru-RU" sz="2800" b="1" i="1" dirty="0" smtClean="0">
                <a:latin typeface="Arial" charset="0"/>
              </a:rPr>
              <a:t>Обязательные реквизиты выписки</a:t>
            </a:r>
            <a:r>
              <a:rPr lang="ru-RU" sz="2800" b="1" dirty="0" smtClean="0">
                <a:latin typeface="Arial" charset="0"/>
              </a:rPr>
              <a:t> :</a:t>
            </a:r>
          </a:p>
          <a:p>
            <a:r>
              <a:rPr lang="ru-RU" sz="2800" b="1" dirty="0" smtClean="0">
                <a:latin typeface="Arial" charset="0"/>
              </a:rPr>
              <a:t>номер расчетного счета клиента</a:t>
            </a:r>
          </a:p>
          <a:p>
            <a:r>
              <a:rPr lang="ru-RU" sz="2800" b="1" dirty="0" smtClean="0">
                <a:latin typeface="Arial" charset="0"/>
              </a:rPr>
              <a:t> дата предыдущей выписки и ее 	исходящий остаток </a:t>
            </a:r>
          </a:p>
          <a:p>
            <a:r>
              <a:rPr lang="ru-RU" sz="2800" b="1" dirty="0" smtClean="0">
                <a:latin typeface="Arial" charset="0"/>
              </a:rPr>
              <a:t> суммы, поступившие на расчетный 	счет или списанные с него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544616"/>
          </a:xfrm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Особенности отражения записей в выписке банком: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сохраняя денежные средства предприятий, банк считает себя их должником (для банка это кредиторская задолженность)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 остатки средств и поступление на расчетный счет банк записывает </a:t>
            </a:r>
            <a:r>
              <a:rPr lang="ru-RU" b="1" i="1" dirty="0" smtClean="0"/>
              <a:t>по кредиту</a:t>
            </a:r>
            <a:r>
              <a:rPr lang="ru-RU" b="1" dirty="0" smtClean="0"/>
              <a:t> расчетного счета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 выдача наличности, списание средств по платежным поручениям– </a:t>
            </a:r>
            <a:r>
              <a:rPr lang="ru-RU" b="1" i="1" dirty="0" smtClean="0"/>
              <a:t>по дебету счета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7260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ОПЕРАЦИИ ПО РАСЧЕТНОМУ СЧЕТУ ПРЕДПРИЯТИЯ ОТРАЖАЮТСЯ </a:t>
            </a:r>
          </a:p>
          <a:p>
            <a:pPr>
              <a:buNone/>
            </a:pPr>
            <a:r>
              <a:rPr lang="ru-RU" b="1" dirty="0" smtClean="0"/>
              <a:t>В ЖУРНАЛЕ-ОРДЕРЕ № 2 И ВЕДОМОСТИ №2</a:t>
            </a:r>
            <a:endParaRPr lang="ru-RU" b="1" dirty="0"/>
          </a:p>
        </p:txBody>
      </p:sp>
      <p:pic>
        <p:nvPicPr>
          <p:cNvPr id="5" name="Рисунок 4" descr="imagesCAPIT33Z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852936"/>
            <a:ext cx="5649219" cy="36152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Pictures\Новая папка\фото2.jpg"/>
          <p:cNvPicPr>
            <a:picLocks noChangeAspect="1" noChangeArrowheads="1"/>
          </p:cNvPicPr>
          <p:nvPr/>
        </p:nvPicPr>
        <p:blipFill>
          <a:blip r:embed="rId2" cstate="print"/>
          <a:srcRect l="1963" t="16400" r="1963" b="101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>
              <a:ln w="28575">
                <a:solidFill>
                  <a:srgbClr val="00B050"/>
                </a:solidFill>
              </a:ln>
              <a:solidFill>
                <a:srgbClr val="FFFF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МСБУ 7 «Отчет о движении денежных средств»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Денежные средства включают наличные деньги и вклады до востребования.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Денежные средства включают остатки на текущих счетах, наличные купюры, монеты и передаваемые денежные документы (чеки, кассовые ордера переводы и др. средства расчета)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Эквивалент денежных средств – краткосрочные высоколиквидные вложения, легко обратимые в определенную сумму денежных средств (текущие инвестиции сроком погашения 3 месяца)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547260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ЗАКРЫТИЕ СЧЕТА В БАНКЕ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ru-RU" b="1" dirty="0" smtClean="0"/>
              <a:t>по желанию клиента</a:t>
            </a:r>
          </a:p>
          <a:p>
            <a:pPr>
              <a:buBlip>
                <a:blip r:embed="rId2"/>
              </a:buBlip>
            </a:pPr>
            <a:r>
              <a:rPr lang="ru-RU" b="1" dirty="0" smtClean="0"/>
              <a:t>по решению суда</a:t>
            </a:r>
            <a:endParaRPr lang="ru-RU" b="1" dirty="0"/>
          </a:p>
        </p:txBody>
      </p:sp>
      <p:pic>
        <p:nvPicPr>
          <p:cNvPr id="6" name="Рисунок 5" descr="images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3068960"/>
            <a:ext cx="4161685" cy="27694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561662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1">
                    <a:lumMod val="75000"/>
                  </a:schemeClr>
                </a:solidFill>
              </a:rPr>
              <a:t>ФОРМЫ БЕЗНАЛИЧНЫХ РАСЧЕТОВ</a:t>
            </a:r>
          </a:p>
          <a:p>
            <a:pPr algn="just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ПЛАТЕЖНОЕ ПОРУЧЕНИЕ </a:t>
            </a:r>
            <a:r>
              <a:rPr lang="ru-RU" b="1" dirty="0" smtClean="0"/>
              <a:t>- </a:t>
            </a:r>
            <a:r>
              <a:rPr lang="ru-RU" b="1" i="1" dirty="0" smtClean="0"/>
              <a:t>распоряжение владельца счета банку произвести платеж на счет указанного получателя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ПЛАТЕЖНОЕ ТРЕБОВАНИЕ </a:t>
            </a:r>
            <a:r>
              <a:rPr lang="ru-RU" dirty="0" smtClean="0"/>
              <a:t>- </a:t>
            </a:r>
            <a:r>
              <a:rPr lang="ru-RU" dirty="0" err="1" smtClean="0"/>
              <a:t>т</a:t>
            </a:r>
            <a:r>
              <a:rPr lang="ru-RU" i="1" dirty="0" err="1" smtClean="0"/>
              <a:t>ребование</a:t>
            </a:r>
            <a:r>
              <a:rPr lang="ru-RU" i="1" dirty="0" smtClean="0"/>
              <a:t> кредитора по договору к должнику об уплате определенной суммы через банк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ЧЕК </a:t>
            </a:r>
            <a:r>
              <a:rPr lang="ru-RU" dirty="0" smtClean="0"/>
              <a:t>- </a:t>
            </a:r>
            <a:r>
              <a:rPr lang="ru-RU" b="1" dirty="0" smtClean="0"/>
              <a:t>ц</a:t>
            </a:r>
            <a:r>
              <a:rPr lang="ru-RU" b="1" i="1" dirty="0" smtClean="0"/>
              <a:t>енная бумага, содержащая ничем не обусловленное распоряжение чекодателя банку произвести платеж суммы, указанной в чеке, чекодержателю.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АККРЕДИТИВ</a:t>
            </a:r>
            <a:r>
              <a:rPr lang="ru-RU" b="1" dirty="0" smtClean="0"/>
              <a:t> - </a:t>
            </a:r>
            <a:r>
              <a:rPr lang="ru-RU" b="1" i="1" dirty="0" smtClean="0"/>
              <a:t>Условное денежное обязательство банка-эмитента произвести платежи в пользу получателя производятся по предъявлении в банк документов, предусмотренных договором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47260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УЧЕТ НАЛИЧНОСТИ В КАССЕ </a:t>
            </a:r>
            <a:r>
              <a:rPr lang="ru-RU" b="1" dirty="0" smtClean="0"/>
              <a:t>(счет 1010)</a:t>
            </a:r>
          </a:p>
          <a:p>
            <a:pPr>
              <a:buNone/>
            </a:pPr>
            <a:r>
              <a:rPr lang="ru-RU" b="1" dirty="0" smtClean="0">
                <a:solidFill>
                  <a:srgbClr val="FFC000"/>
                </a:solidFill>
              </a:rPr>
              <a:t>Требования к кассовому помещению: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Изолированность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Хранение денежных средств и БСО в сейфе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Охранная система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Соблюдения противопожарных и санитарных норм .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Кассир</a:t>
            </a:r>
            <a:r>
              <a:rPr lang="ru-RU" b="1" dirty="0" smtClean="0"/>
              <a:t> – дееспособное лицо, имеющее специальное образование, с которым заключен договор о полной материальной ответственности.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066130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pPr algn="l"/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532859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bg1">
                    <a:lumMod val="75000"/>
                  </a:schemeClr>
                </a:solidFill>
              </a:rPr>
              <a:t>Обязанности кассира: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Прием и выдача наличных денег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Ведение кассовых документов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Полная материальная </a:t>
            </a:r>
          </a:p>
          <a:p>
            <a:pPr>
              <a:buNone/>
            </a:pPr>
            <a:r>
              <a:rPr lang="ru-RU" b="1" dirty="0" smtClean="0"/>
              <a:t>ответственность 	за сохранность </a:t>
            </a:r>
          </a:p>
          <a:p>
            <a:pPr>
              <a:buNone/>
            </a:pPr>
            <a:r>
              <a:rPr lang="ru-RU" b="1" dirty="0" smtClean="0"/>
              <a:t>денежных средств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В установленные сроки составляет </a:t>
            </a:r>
          </a:p>
          <a:p>
            <a:pPr>
              <a:buNone/>
            </a:pPr>
            <a:r>
              <a:rPr lang="ru-RU" b="1" dirty="0" smtClean="0"/>
              <a:t> отчет (2 экземпляра) и сдает</a:t>
            </a:r>
          </a:p>
          <a:p>
            <a:pPr>
              <a:buNone/>
            </a:pPr>
            <a:r>
              <a:rPr lang="ru-RU" b="1" dirty="0" smtClean="0"/>
              <a:t> с приложенными </a:t>
            </a:r>
          </a:p>
          <a:p>
            <a:pPr>
              <a:buNone/>
            </a:pPr>
            <a:r>
              <a:rPr lang="ru-RU" b="1" dirty="0" smtClean="0"/>
              <a:t>приходными и расходными документами</a:t>
            </a:r>
          </a:p>
          <a:p>
            <a:pPr>
              <a:buFont typeface="Wingdings" pitchFamily="2" charset="2"/>
              <a:buChar char="ü"/>
            </a:pPr>
            <a:endParaRPr lang="ru-RU" b="1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ф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2708920"/>
            <a:ext cx="2164721" cy="3250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554461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№КО-1 Приходный кассовый ордер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№КО-2 Расходный кассовый ордер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№КО-3 Журнал регистрации приходных и расходных кассовых ордеров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№КО-4 Кассовая книга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 форма  №КО-5 Книга учета принятых и выданных кассиром денег 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Инв-10 Акт инвентаризации денежных средств </a:t>
            </a:r>
          </a:p>
          <a:p>
            <a:pPr>
              <a:buFont typeface="Wingdings" pitchFamily="2" charset="2"/>
              <a:buChar char="q"/>
            </a:pPr>
            <a:endParaRPr lang="ru-RU" sz="2800" b="1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61662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 algn="ctr">
              <a:buNone/>
            </a:pPr>
            <a:r>
              <a:rPr lang="ru-RU" sz="2800" b="1" dirty="0" smtClean="0"/>
              <a:t>Первичные документы, служащие основанием для отражения в учете кассовых операций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C00000"/>
                </a:solidFill>
              </a:rPr>
              <a:t>форма № КО-1 Приходный кассовый ордер</a:t>
            </a:r>
          </a:p>
          <a:p>
            <a:pPr>
              <a:buNone/>
            </a:pPr>
            <a:r>
              <a:rPr lang="ru-RU" sz="2800" b="1" dirty="0" smtClean="0"/>
              <a:t>  Реквизиты:</a:t>
            </a:r>
          </a:p>
          <a:p>
            <a:pPr>
              <a:buNone/>
            </a:pPr>
            <a:r>
              <a:rPr lang="ru-RU" sz="2800" b="1" dirty="0" smtClean="0"/>
              <a:t>* порядковый номер, дату составления, корреспондирующий счет</a:t>
            </a:r>
          </a:p>
          <a:p>
            <a:pPr>
              <a:buNone/>
            </a:pPr>
            <a:r>
              <a:rPr lang="ru-RU" sz="2800" b="1" dirty="0" smtClean="0"/>
              <a:t>* от кого принята денежная сумма, основание</a:t>
            </a:r>
          </a:p>
          <a:p>
            <a:pPr>
              <a:buNone/>
            </a:pPr>
            <a:r>
              <a:rPr lang="ru-RU" sz="2800" b="1" dirty="0" smtClean="0"/>
              <a:t>* сумма принятых денежных средств прописью</a:t>
            </a:r>
          </a:p>
          <a:p>
            <a:pPr>
              <a:buNone/>
            </a:pPr>
            <a:r>
              <a:rPr lang="ru-RU" sz="2800" b="1" dirty="0" smtClean="0"/>
              <a:t>*отрывная часть ордера – квитанция о принятии денег</a:t>
            </a:r>
          </a:p>
          <a:p>
            <a:pPr>
              <a:buNone/>
            </a:pPr>
            <a:r>
              <a:rPr lang="ru-RU" sz="2800" b="1" dirty="0" smtClean="0"/>
              <a:t>* подписи кассира и главного бухгалтера, печать организации</a:t>
            </a:r>
          </a:p>
          <a:p>
            <a:pPr>
              <a:buFont typeface="Arial" charset="0"/>
              <a:buChar char="•"/>
            </a:pPr>
            <a:endParaRPr lang="ru-RU" sz="2800" dirty="0" smtClean="0"/>
          </a:p>
          <a:p>
            <a:pPr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544616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 algn="ctr">
              <a:buNone/>
            </a:pPr>
            <a:r>
              <a:rPr lang="ru-RU" sz="2400" b="1" dirty="0" smtClean="0"/>
              <a:t>Первичные документы, служащие основанием для отражения в учете кассовых операций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</a:rPr>
              <a:t>Форма № КО-2 Расходный кассовый ордер </a:t>
            </a:r>
          </a:p>
          <a:p>
            <a:pPr>
              <a:buNone/>
            </a:pPr>
            <a:r>
              <a:rPr lang="ru-RU" sz="2400" b="1" dirty="0" smtClean="0"/>
              <a:t>Реквизиты:</a:t>
            </a:r>
          </a:p>
          <a:p>
            <a:pPr>
              <a:buNone/>
            </a:pPr>
            <a:r>
              <a:rPr lang="ru-RU" sz="2400" b="1" dirty="0" smtClean="0"/>
              <a:t>*порядковый номер, дату составления, корреспондирующий счет</a:t>
            </a:r>
          </a:p>
          <a:p>
            <a:pPr>
              <a:buNone/>
            </a:pPr>
            <a:r>
              <a:rPr lang="ru-RU" sz="2400" b="1" dirty="0" smtClean="0"/>
              <a:t>*кому выдана денежная сумма, основание, по какому документу</a:t>
            </a:r>
          </a:p>
          <a:p>
            <a:pPr>
              <a:buNone/>
            </a:pPr>
            <a:r>
              <a:rPr lang="ru-RU" sz="2400" b="1" dirty="0" smtClean="0"/>
              <a:t>* сумма выданных денежных средств прописью</a:t>
            </a:r>
          </a:p>
          <a:p>
            <a:pPr>
              <a:buNone/>
            </a:pPr>
            <a:r>
              <a:rPr lang="ru-RU" sz="2400" b="1" dirty="0" smtClean="0"/>
              <a:t>* подписи руководителя, кассира и главного бухгалтера, печать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726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C00000"/>
                </a:solidFill>
              </a:rPr>
              <a:t>форма № КО-4 Кассовая книга</a:t>
            </a:r>
          </a:p>
          <a:p>
            <a:pPr>
              <a:buNone/>
            </a:pPr>
            <a:r>
              <a:rPr lang="ru-RU" sz="2800" b="1" dirty="0" smtClean="0"/>
              <a:t>Требования к оформлению: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Листы пронумерованы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Книга прошнурована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Скреплена печатью, с указанием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 количества страниц и даты начала ведения, подписью главного бухгалтера. </a:t>
            </a:r>
            <a:endParaRPr lang="ru-RU" sz="2800" b="1" dirty="0"/>
          </a:p>
        </p:txBody>
      </p:sp>
      <p:pic>
        <p:nvPicPr>
          <p:cNvPr id="10" name="Рисунок 9" descr="эк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2204864"/>
            <a:ext cx="1733550" cy="26384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840</TotalTime>
  <Words>986</Words>
  <Application>Microsoft Office PowerPoint</Application>
  <PresentationFormat>Экран (4:3)</PresentationFormat>
  <Paragraphs>140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УЧЕТ  ДЕНЕЖНЫХ  СРЕДСТВ</vt:lpstr>
      <vt:lpstr>УЧЕТ ДЕНЕЖНЫХ СРЕДСТВ</vt:lpstr>
      <vt:lpstr>УЧЕТ ДЕНЕЖНЫХ СРЕДСТВ</vt:lpstr>
      <vt:lpstr>УЧЕТ ДЕНЕЖНЫХ СРЕДСТВ</vt:lpstr>
      <vt:lpstr>УЧЕТ ДЕНЕЖНЫХ 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УЧЕТ  ДЕНЕЖНЫХ  СРЕДСТВ</dc:title>
  <dc:creator>Пользователь</dc:creator>
  <cp:lastModifiedBy>Пользователь Windows</cp:lastModifiedBy>
  <cp:revision>61</cp:revision>
  <dcterms:created xsi:type="dcterms:W3CDTF">2013-04-05T18:11:12Z</dcterms:created>
  <dcterms:modified xsi:type="dcterms:W3CDTF">2021-01-17T20:45:58Z</dcterms:modified>
</cp:coreProperties>
</file>