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72" r:id="rId10"/>
    <p:sldId id="274" r:id="rId11"/>
    <p:sldId id="273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41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A61E7-04CA-4709-9CCD-D703DCDF0DA3}" type="datetimeFigureOut">
              <a:rPr lang="ru-RU" smtClean="0"/>
              <a:pPr/>
              <a:t>28.02.2021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D4B28-3B68-48B7-812C-562F9C6D29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ОСНОВНЫЕ</a:t>
            </a:r>
            <a:r>
              <a:rPr lang="ru-RU" sz="9600" b="1" dirty="0" smtClean="0">
                <a:ln>
                  <a:solidFill>
                    <a:srgbClr val="FF0000"/>
                  </a:solidFill>
                </a:ln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</a:t>
            </a:r>
            <a:br>
              <a:rPr lang="ru-RU" sz="9600" b="1" dirty="0" smtClean="0">
                <a:ln>
                  <a:solidFill>
                    <a:srgbClr val="FF0000"/>
                  </a:solidFill>
                </a:ln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</a:br>
            <a:r>
              <a:rPr lang="ru-RU" sz="9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СРЕДСТВА</a:t>
            </a:r>
            <a:endParaRPr lang="ru-RU" sz="9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212976"/>
            <a:ext cx="2413529" cy="2261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ВЫБЫТИЕ ОСНОВНЫХ СРЕДСТВ</a:t>
            </a:r>
            <a:endParaRPr lang="ru-RU" sz="32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340768"/>
            <a:ext cx="82089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i="1" u="sng" dirty="0" smtClean="0">
                <a:latin typeface="Times New Roman" pitchFamily="18" charset="0"/>
                <a:cs typeface="Times New Roman" pitchFamily="18" charset="0"/>
              </a:rPr>
              <a:t>ПУТИ ВЫБЫТИЯ ОСНОВНЫХ СРЕДСТВ: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ИЗНОС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ПРОДАЖА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ВКЛАД В УСТАВНОЙ КАПИТАЛ ДРУГОГО ПРЕДПРИЯТИЯ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ОБМЕН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БЕЗВОЗМЕЗДНАЯ ПЕРЕДАЧА</a:t>
            </a:r>
          </a:p>
          <a:p>
            <a:pPr>
              <a:buFont typeface="Wingdings" pitchFamily="2" charset="2"/>
              <a:buChar char="q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СДАЧА В АРЕНДУ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ВЫБЫТИЕ ОСНОВНЫХ СРЕДСТВ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5112568" cy="54726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ОСНОВНЫЕ СРЕДСТВА ВЫБЫВАЮТ ПО ОСТАТОЧНОЙ СТОИМОСТИ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 себестоимость - износ-- затраты по выбытию объекта).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Затраты по выбытию объекта уменьшаются на сумму оприходованных ТМЦ, полученных после демонтажа ОС</a:t>
            </a:r>
          </a:p>
          <a:p>
            <a:pPr algn="ctr"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ПО   ДТ СЧЕТА 7410, ОДНОВРЕМЕННО СПИСЫВАЕТСЯ ИЗНОС</a:t>
            </a:r>
          </a:p>
          <a:p>
            <a:pPr>
              <a:buNone/>
            </a:pP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ОФОРМЛЯЕТСЯ:</a:t>
            </a:r>
            <a:endParaRPr lang="ru-RU" sz="2200" b="1" u="sng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ф. ОС – 3 Акт на списание ОС.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(1)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ф. ОС – 4 Акт на списание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автотранспортных средств (1)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ОБОРУДОВАНИЕ 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92080" y="1772816"/>
            <a:ext cx="3528392" cy="40324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ВЫБЫТИЕ ОСНОВНЫХ СРЕДСТВ</a:t>
            </a:r>
            <a:endParaRPr lang="ru-RU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52736"/>
            <a:ext cx="5266928" cy="507342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Ликвидационная комиссия: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Осмотр средства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Оформление Акта ликвидации ОС (1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Подпись членов комиссии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Утверждение Акта руководителем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Запись в инвентарной карточке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(1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Blip>
                <a:blip r:embed="rId2"/>
              </a:buBlip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images2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92080" y="1772816"/>
            <a:ext cx="3672408" cy="37444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Международный стандарт финансовой отчетности (IAS) 16</a:t>
            </a:r>
            <a:b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</a:br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 «Основные средства»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491880" y="1600200"/>
            <a:ext cx="5256584" cy="47811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/>
              <a:t>Основные средства</a:t>
            </a:r>
            <a:r>
              <a:rPr lang="ru-RU" sz="3200" b="1" dirty="0" smtClean="0"/>
              <a:t> </a:t>
            </a:r>
            <a:r>
              <a:rPr lang="ru-RU" sz="2400" b="1" dirty="0" smtClean="0"/>
              <a:t>— это материальные активы, которые:</a:t>
            </a:r>
          </a:p>
          <a:p>
            <a:r>
              <a:rPr lang="ru-RU" sz="2400" b="1" dirty="0" err="1" smtClean="0"/>
              <a:t>a</a:t>
            </a:r>
            <a:r>
              <a:rPr lang="ru-RU" sz="2400" b="1" dirty="0" smtClean="0"/>
              <a:t>) предназначены для использования в процессе производства или поставки товаров и предоставления услуг, при сдаче в аренду или в административных целях;</a:t>
            </a:r>
          </a:p>
          <a:p>
            <a:r>
              <a:rPr lang="ru-RU" sz="2400" b="1" dirty="0" smtClean="0"/>
              <a:t>б) предполагаются к использованию в течение более чем одного отчетного периода</a:t>
            </a:r>
          </a:p>
          <a:p>
            <a:pPr>
              <a:buNone/>
            </a:pPr>
            <a:endParaRPr lang="ru-RU" sz="1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288032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Скругленный прямоугольник 49"/>
          <p:cNvSpPr/>
          <p:nvPr/>
        </p:nvSpPr>
        <p:spPr>
          <a:xfrm>
            <a:off x="5220072" y="6237312"/>
            <a:ext cx="3240360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220072" y="5733256"/>
            <a:ext cx="3240360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5220072" y="5229200"/>
            <a:ext cx="3168352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220072" y="4725144"/>
            <a:ext cx="3240360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691680" y="6237312"/>
            <a:ext cx="2016224" cy="4236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691680" y="5661248"/>
            <a:ext cx="1944216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619672" y="5013176"/>
            <a:ext cx="1944216" cy="43204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020272" y="3068960"/>
            <a:ext cx="194421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139952" y="3068960"/>
            <a:ext cx="194421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020272" y="2204864"/>
            <a:ext cx="194421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139952" y="2204864"/>
            <a:ext cx="194421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03648" y="2204864"/>
            <a:ext cx="1944216" cy="576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03648" y="3068960"/>
            <a:ext cx="1944216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99992" y="3717032"/>
            <a:ext cx="216024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27584" y="3861048"/>
            <a:ext cx="216024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84168" y="980728"/>
            <a:ext cx="216024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03848" y="908720"/>
            <a:ext cx="216024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980728"/>
            <a:ext cx="2160240" cy="9144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по назначению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КЛАССИФИКАЦИЯ ОСНОВНЫХ СРЕДСТВ</a:t>
            </a:r>
            <a:endParaRPr lang="ru-RU" sz="28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692696"/>
            <a:ext cx="8507288" cy="616530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</a:p>
          <a:p>
            <a:pPr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ПО НАЗНАЧЕНИЮ                          ПО ПРИНАДЛЕЖНОСТИ                             ПО ВЕЩЕСТВЕННОМУ </a:t>
            </a: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СОСТАВУ </a:t>
            </a:r>
          </a:p>
          <a:p>
            <a:pPr>
              <a:buNone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ПРОИЗВОДСТВЕННЫЕ                         СОБСТВЕННЫЕ                                             ИНВЕНТАРНЫЕ</a:t>
            </a:r>
          </a:p>
          <a:p>
            <a:pPr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НЕПРОИЗВОДСТВЕННЫЕ                           АРЕНДОВАННЫЕ                                    НЕИНВЕНТАРНЫЕ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ПО СТЕПЕНИ                                                                            ПО РОЛИ </a:t>
            </a: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ИСПОЛЬЗОВАНИЯ                                                           И НАЗНАЧЕНИЮ</a:t>
            </a:r>
          </a:p>
          <a:p>
            <a:pPr>
              <a:buNone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ЗДАНИЯ, СООРУЖЕНИЯ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ЭКСПЛУАТАЦИЯ</a:t>
            </a: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МАШИНЫ И ОБОРУДОВАНИЯ</a:t>
            </a: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РЕМОНТ                                                                         ТРАНСПОРТНЫЕ СРЕДСТВА</a:t>
            </a:r>
          </a:p>
          <a:p>
            <a:pPr>
              <a:buNone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ЗАПАС                                                                    ПРОЧИЕ ОСНОВНЫЕ СРЕДСТВА</a:t>
            </a:r>
          </a:p>
          <a:p>
            <a:pPr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КОНСЕРВАЦИЯ                                                        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683568" y="1916832"/>
            <a:ext cx="0" cy="1872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83568" y="2492896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83568" y="3356992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491880" y="1844824"/>
            <a:ext cx="0" cy="1872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3491880" y="2492896"/>
            <a:ext cx="5760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491880" y="3356992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300192" y="1844824"/>
            <a:ext cx="0" cy="1872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6372200" y="3356992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372200" y="2420888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899592" y="4797152"/>
            <a:ext cx="0" cy="18722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899592" y="5229200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899592" y="6453336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899592" y="5949280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572000" y="4581128"/>
            <a:ext cx="0" cy="20882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4644008" y="5013176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4572000" y="5445224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4644008" y="5949280"/>
            <a:ext cx="4320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644008" y="6453336"/>
            <a:ext cx="50405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732074"/>
            <a:ext cx="1698117" cy="170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ОСНОВНЫХ СРЕДСТВ</a:t>
            </a:r>
            <a:endParaRPr lang="ru-RU" sz="3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908720"/>
            <a:ext cx="86409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Балансовая стоимость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стоимость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в которой актив признается в отчетности после вычета накопленной амортизации и накопленных убытков от обесценения.</a:t>
            </a:r>
          </a:p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Себестоимость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— сумма уплаченных денежных средств или справедливая стоимость другого возмещения, переданного с целью приобретения актива, на момент его приобретения или во время его строительства, или, в случае если это применимо, сумма, в которой был отражен такой актив при первоначальном признании в соответствии с конкретными требованиями МСФО (IFRS)</a:t>
            </a:r>
          </a:p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Амортизируемая величина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 фактическая стоимость актива или другая сумма, заменяющая фактическую стоимость, за вычетом его остаточной стоимости.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ОСНОВНЫХ СРЕДСТВ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5688632"/>
          </a:xfrm>
        </p:spPr>
        <p:txBody>
          <a:bodyPr>
            <a:norm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Справедливая стоимость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 сумма, на которую актив может быть обменен между хорошо осведомленными, независимыми сторонами, желающими совершить такую операцию.</a:t>
            </a:r>
          </a:p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Убыток от обесценения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— сумма, на которую балансовая стоимость актива превышает его возмещаемую величину</a:t>
            </a:r>
          </a:p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Остаточная стоимость</a:t>
            </a: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актива — расчетная сумма, которую организация получила бы на текущий момент от выбытия актива после вычета предполагаемых затрат на выбытие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4581128"/>
            <a:ext cx="17811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556792"/>
            <a:ext cx="1743497" cy="1752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ОСНОВНЫХ СРЕДСТВ</a:t>
            </a:r>
            <a:endParaRPr lang="ru-RU" sz="32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980728"/>
            <a:ext cx="835292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Объект основных средств, подлежащий признанию в качестве актива, оценивается по </a:t>
            </a:r>
            <a:r>
              <a:rPr lang="ru-RU" sz="2800" b="1" u="sng" dirty="0" smtClean="0">
                <a:latin typeface="Times New Roman" pitchFamily="18" charset="0"/>
                <a:cs typeface="Times New Roman" pitchFamily="18" charset="0"/>
              </a:rPr>
              <a:t>себестоимости.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           Элементы себестоимости</a:t>
            </a:r>
          </a:p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Себестоимость объекта основных средств включает: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 цену покупки, включая импортные пошлины и невозмещаемые налоги на покупку, за вычетом торговых скидок и возмещений;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(б) любые прямые затраты на доставку актива в нужное место и приведение его в состояние, необходимое для эксплуатации в соответствии с намерениями руководства предприятия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412776"/>
            <a:ext cx="218246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ПУТИ ПОСТУПЛЕНИЯ </a:t>
            </a:r>
            <a:b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ОСНОВНЫХ СРЕДСТВ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28800"/>
            <a:ext cx="5554960" cy="4752528"/>
          </a:xfrm>
        </p:spPr>
        <p:txBody>
          <a:bodyPr>
            <a:normAutofit lnSpcReduction="10000"/>
          </a:bodyPr>
          <a:lstStyle/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ВКЛАД В УСТАВНОЙ КАПИТАЛ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 ПОСТАВЩИКОВ ЗА ОПЛАТУ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ДОГОВОРУ АРЕНДЫ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БЕЗВОЗМЕЗДНАЯ ПЕРЕДАЧА</a:t>
            </a:r>
          </a:p>
          <a:p>
            <a:pPr>
              <a:buBlip>
                <a:blip r:embed="rId3"/>
              </a:buBlip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ОБМЕН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Счет 2410 «Основные средства»  - активный, основной, инвентарный.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Оборот по ДТ – поступление ОС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Оборот по КТ – выбытие ОС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Остаток дебетовый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4221088"/>
            <a:ext cx="1617836" cy="1609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ДОКУМЕНТАЛЬНОЕ ОФОРМЛЕНИЕ ПОСТУПЛЕНИЯ ОСНОВНЫХ СРЕДСТВ</a:t>
            </a:r>
            <a:endParaRPr lang="ru-RU" sz="28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908720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indent="-256032" algn="ctr" fontAlgn="auto">
              <a:spcAft>
                <a:spcPts val="0"/>
              </a:spcAft>
              <a:defRPr/>
            </a:pPr>
            <a:r>
              <a:rPr lang="ru-RU" sz="2400" b="1" u="sng" dirty="0" smtClean="0">
                <a:latin typeface="Times New Roman" pitchFamily="18" charset="0"/>
                <a:cs typeface="Times New Roman" pitchFamily="18" charset="0"/>
              </a:rPr>
              <a:t>ПОСТУПЛЕНИЕ ОС (АНАЛИТИЧЕСКИЙ УЧЕТ):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ОС – 1 Акт (накладная) приемки-передачи 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65760" indent="-256032"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ОС -5 Инвентарная карточка учета ОС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ОС-6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"Опись инвентарных карточек по учету основных средств",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ОС-7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"Карточка учета движения основных средств",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ОС-8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"Карточка учета арендованных (долгосрочно-арендованных) основных средств",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ОС-9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"Инвентарный список основных средств" (по месту их нахождения, эксплуатации)"</a:t>
            </a: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ОС-10 "Акт о приеме (поступлении) оборудования",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ОС-11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"Акт приемки-передачи оборудования в монтаж",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760" indent="-256032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Инв-1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"Инвентаризационная опись основных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средств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ПОСТУПЛЕНИЕ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ОСНОВНЫХ СРЕДСТВ</a:t>
            </a:r>
            <a:endParaRPr lang="ru-RU" sz="3200" b="1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762872" cy="56166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Приемочная комиссия: технические специалисты и бухгалтер: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Осмотр средства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Оформление Акта приемки-передачи (1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Подпись членов комиссии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Утверждение Акта руководителем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Оформление инвентарной карточки </a:t>
            </a:r>
          </a:p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(1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экз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364088" y="1600200"/>
            <a:ext cx="3322712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оборудовани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1412776"/>
            <a:ext cx="3923928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660</Words>
  <Application>Microsoft Office PowerPoint</Application>
  <PresentationFormat>Экран (4:3)</PresentationFormat>
  <Paragraphs>100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ОСНОВНЫЕ  СРЕДСТВА</vt:lpstr>
      <vt:lpstr>Международный стандарт финансовой отчетности (IAS) 16  «Основные средства»</vt:lpstr>
      <vt:lpstr>КЛАССИФИКАЦИЯ ОСНОВНЫХ СРЕДСТВ</vt:lpstr>
      <vt:lpstr>ОЦЕНКА ОСНОВНЫХ СРЕДСТВ</vt:lpstr>
      <vt:lpstr>ОЦЕНКА ОСНОВНЫХ СРЕДСТВ</vt:lpstr>
      <vt:lpstr>ОЦЕНКА ОСНОВНЫХ СРЕДСТВ</vt:lpstr>
      <vt:lpstr>ПУТИ ПОСТУПЛЕНИЯ  ОСНОВНЫХ СРЕДСТВ</vt:lpstr>
      <vt:lpstr>ДОКУМЕНТАЛЬНОЕ ОФОРМЛЕНИЕ ПОСТУПЛЕНИЯ ОСНОВНЫХ СРЕДСТВ</vt:lpstr>
      <vt:lpstr>ПОСТУПЛЕНИЕ ОСНОВНЫХ СРЕДСТВ</vt:lpstr>
      <vt:lpstr>ВЫБЫТИЕ ОСНОВНЫХ СРЕДСТВ</vt:lpstr>
      <vt:lpstr>ВЫБЫТИЕ ОСНОВНЫХ СРЕДСТВ</vt:lpstr>
      <vt:lpstr>ВЫБЫТИЕ ОСНОВНЫХ СРЕДСТВ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 СРЕДСТВА</dc:title>
  <dc:creator>Пользователь</dc:creator>
  <cp:lastModifiedBy>Пользователь Windows</cp:lastModifiedBy>
  <cp:revision>52</cp:revision>
  <dcterms:created xsi:type="dcterms:W3CDTF">2013-02-23T11:06:15Z</dcterms:created>
  <dcterms:modified xsi:type="dcterms:W3CDTF">2021-02-28T17:04:10Z</dcterms:modified>
</cp:coreProperties>
</file>