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6" r:id="rId11"/>
    <p:sldId id="267" r:id="rId12"/>
    <p:sldId id="270" r:id="rId13"/>
    <p:sldId id="268" r:id="rId14"/>
    <p:sldId id="269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9" autoAdjust="0"/>
    <p:restoredTop sz="94660"/>
  </p:normalViewPr>
  <p:slideViewPr>
    <p:cSldViewPr>
      <p:cViewPr varScale="1">
        <p:scale>
          <a:sx n="103" d="100"/>
          <a:sy n="103" d="100"/>
        </p:scale>
        <p:origin x="-2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2857E6-2A27-48A0-987E-D25EB45D370F}" type="doc">
      <dgm:prSet loTypeId="urn:microsoft.com/office/officeart/2005/8/layout/pyramid2" loCatId="pyramid" qsTypeId="urn:microsoft.com/office/officeart/2005/8/quickstyle/3d7" qsCatId="3D" csTypeId="urn:microsoft.com/office/officeart/2005/8/colors/accent4_5" csCatId="accent4" phldr="1"/>
      <dgm:spPr/>
    </dgm:pt>
    <dgm:pt modelId="{54A3E3AE-848F-4637-B070-9C622C569B84}">
      <dgm:prSet phldrT="[Текст]"/>
      <dgm:spPr/>
      <dgm:t>
        <a:bodyPr/>
        <a:lstStyle/>
        <a:p>
          <a:r>
            <a:rPr lang="ru-RU" b="1" dirty="0" smtClean="0"/>
            <a:t>РАВНОМЕРНОГО СПИСАНИЯ</a:t>
          </a:r>
          <a:endParaRPr lang="ru-RU" b="1" dirty="0"/>
        </a:p>
      </dgm:t>
    </dgm:pt>
    <dgm:pt modelId="{5902031C-2FC0-44DA-BD4F-B71CFCC8624A}" type="parTrans" cxnId="{3256C738-E92D-47BF-AE1A-8B9AA4FD4EA7}">
      <dgm:prSet/>
      <dgm:spPr/>
      <dgm:t>
        <a:bodyPr/>
        <a:lstStyle/>
        <a:p>
          <a:endParaRPr lang="ru-RU"/>
        </a:p>
      </dgm:t>
    </dgm:pt>
    <dgm:pt modelId="{8F44F134-4018-4E60-9F70-7B76AC6D84F0}" type="sibTrans" cxnId="{3256C738-E92D-47BF-AE1A-8B9AA4FD4EA7}">
      <dgm:prSet/>
      <dgm:spPr/>
      <dgm:t>
        <a:bodyPr/>
        <a:lstStyle/>
        <a:p>
          <a:endParaRPr lang="ru-RU"/>
        </a:p>
      </dgm:t>
    </dgm:pt>
    <dgm:pt modelId="{EC3C668D-40C6-4B91-80E1-DF4A06686DD7}">
      <dgm:prSet phldrT="[Текст]"/>
      <dgm:spPr/>
      <dgm:t>
        <a:bodyPr/>
        <a:lstStyle/>
        <a:p>
          <a:r>
            <a:rPr lang="ru-RU" b="1" dirty="0" smtClean="0"/>
            <a:t>УМЕНЬШАЮЩЕГОСЯ ОСТАТКА</a:t>
          </a:r>
          <a:endParaRPr lang="ru-RU" b="1" dirty="0"/>
        </a:p>
      </dgm:t>
    </dgm:pt>
    <dgm:pt modelId="{FBAFADF7-4A6B-4493-A7A0-F0347810AFD2}" type="parTrans" cxnId="{5B39FB05-0353-4684-80CA-DDFA1C1CC993}">
      <dgm:prSet/>
      <dgm:spPr/>
      <dgm:t>
        <a:bodyPr/>
        <a:lstStyle/>
        <a:p>
          <a:endParaRPr lang="ru-RU"/>
        </a:p>
      </dgm:t>
    </dgm:pt>
    <dgm:pt modelId="{1E2142AB-65B0-41C8-AC21-E9AD0C27D3F1}" type="sibTrans" cxnId="{5B39FB05-0353-4684-80CA-DDFA1C1CC993}">
      <dgm:prSet/>
      <dgm:spPr/>
      <dgm:t>
        <a:bodyPr/>
        <a:lstStyle/>
        <a:p>
          <a:endParaRPr lang="ru-RU"/>
        </a:p>
      </dgm:t>
    </dgm:pt>
    <dgm:pt modelId="{CCF45154-8CA4-4D5F-9831-CFA3E9989B99}">
      <dgm:prSet phldrT="[Текст]"/>
      <dgm:spPr/>
      <dgm:t>
        <a:bodyPr/>
        <a:lstStyle/>
        <a:p>
          <a:r>
            <a:rPr lang="ru-RU" b="1" dirty="0" smtClean="0"/>
            <a:t>КУМУЛЯТИВНЫЙ</a:t>
          </a:r>
          <a:endParaRPr lang="ru-RU" b="1" dirty="0"/>
        </a:p>
      </dgm:t>
    </dgm:pt>
    <dgm:pt modelId="{66BE90B6-F37F-440C-ACB7-C952688580AF}" type="parTrans" cxnId="{9001BC6E-495B-4A20-811E-85B3AD471F8F}">
      <dgm:prSet/>
      <dgm:spPr/>
      <dgm:t>
        <a:bodyPr/>
        <a:lstStyle/>
        <a:p>
          <a:endParaRPr lang="ru-RU"/>
        </a:p>
      </dgm:t>
    </dgm:pt>
    <dgm:pt modelId="{701BCE5F-2C6A-4727-B4FB-9080F15F07D3}" type="sibTrans" cxnId="{9001BC6E-495B-4A20-811E-85B3AD471F8F}">
      <dgm:prSet/>
      <dgm:spPr/>
      <dgm:t>
        <a:bodyPr/>
        <a:lstStyle/>
        <a:p>
          <a:endParaRPr lang="ru-RU"/>
        </a:p>
      </dgm:t>
    </dgm:pt>
    <dgm:pt modelId="{FDB23A18-D42A-425D-B913-F986E5DAB17F}" type="pres">
      <dgm:prSet presAssocID="{2B2857E6-2A27-48A0-987E-D25EB45D370F}" presName="compositeShape" presStyleCnt="0">
        <dgm:presLayoutVars>
          <dgm:dir/>
          <dgm:resizeHandles/>
        </dgm:presLayoutVars>
      </dgm:prSet>
      <dgm:spPr/>
    </dgm:pt>
    <dgm:pt modelId="{ED2B8120-F72F-42D0-AE38-60A2377ECA0B}" type="pres">
      <dgm:prSet presAssocID="{2B2857E6-2A27-48A0-987E-D25EB45D370F}" presName="pyramid" presStyleLbl="node1" presStyleIdx="0" presStyleCn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</dgm:pt>
    <dgm:pt modelId="{142DB9BA-AB24-4C01-B74C-5F8CE846F958}" type="pres">
      <dgm:prSet presAssocID="{2B2857E6-2A27-48A0-987E-D25EB45D370F}" presName="theList" presStyleCnt="0"/>
      <dgm:spPr/>
    </dgm:pt>
    <dgm:pt modelId="{62A1D09A-983B-4579-ADDF-598AA68470F6}" type="pres">
      <dgm:prSet presAssocID="{54A3E3AE-848F-4637-B070-9C622C569B84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30C4B5-1EAA-4014-8528-7E19C00F6DED}" type="pres">
      <dgm:prSet presAssocID="{54A3E3AE-848F-4637-B070-9C622C569B84}" presName="aSpace" presStyleCnt="0"/>
      <dgm:spPr/>
    </dgm:pt>
    <dgm:pt modelId="{6C642F20-00F3-4CBD-BE96-2CF33DBD4DDE}" type="pres">
      <dgm:prSet presAssocID="{EC3C668D-40C6-4B91-80E1-DF4A06686DD7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2D21C0-EA0E-42C1-9890-F17EF6F42954}" type="pres">
      <dgm:prSet presAssocID="{EC3C668D-40C6-4B91-80E1-DF4A06686DD7}" presName="aSpace" presStyleCnt="0"/>
      <dgm:spPr/>
    </dgm:pt>
    <dgm:pt modelId="{541AB1FF-E3D9-45BC-9BE8-5B2F9E657CED}" type="pres">
      <dgm:prSet presAssocID="{CCF45154-8CA4-4D5F-9831-CFA3E9989B9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FB4D28-89A6-45AA-AA54-DC5F33CE7603}" type="pres">
      <dgm:prSet presAssocID="{CCF45154-8CA4-4D5F-9831-CFA3E9989B99}" presName="aSpace" presStyleCnt="0"/>
      <dgm:spPr/>
    </dgm:pt>
  </dgm:ptLst>
  <dgm:cxnLst>
    <dgm:cxn modelId="{F7003162-8E7B-4462-839E-052987E28BAD}" type="presOf" srcId="{54A3E3AE-848F-4637-B070-9C622C569B84}" destId="{62A1D09A-983B-4579-ADDF-598AA68470F6}" srcOrd="0" destOrd="0" presId="urn:microsoft.com/office/officeart/2005/8/layout/pyramid2"/>
    <dgm:cxn modelId="{9001BC6E-495B-4A20-811E-85B3AD471F8F}" srcId="{2B2857E6-2A27-48A0-987E-D25EB45D370F}" destId="{CCF45154-8CA4-4D5F-9831-CFA3E9989B99}" srcOrd="2" destOrd="0" parTransId="{66BE90B6-F37F-440C-ACB7-C952688580AF}" sibTransId="{701BCE5F-2C6A-4727-B4FB-9080F15F07D3}"/>
    <dgm:cxn modelId="{DBF1F75E-B677-404C-B73A-D639AA697539}" type="presOf" srcId="{EC3C668D-40C6-4B91-80E1-DF4A06686DD7}" destId="{6C642F20-00F3-4CBD-BE96-2CF33DBD4DDE}" srcOrd="0" destOrd="0" presId="urn:microsoft.com/office/officeart/2005/8/layout/pyramid2"/>
    <dgm:cxn modelId="{84A00DD2-9FB2-4B57-9D6A-0A7C5AC54FBC}" type="presOf" srcId="{CCF45154-8CA4-4D5F-9831-CFA3E9989B99}" destId="{541AB1FF-E3D9-45BC-9BE8-5B2F9E657CED}" srcOrd="0" destOrd="0" presId="urn:microsoft.com/office/officeart/2005/8/layout/pyramid2"/>
    <dgm:cxn modelId="{3256C738-E92D-47BF-AE1A-8B9AA4FD4EA7}" srcId="{2B2857E6-2A27-48A0-987E-D25EB45D370F}" destId="{54A3E3AE-848F-4637-B070-9C622C569B84}" srcOrd="0" destOrd="0" parTransId="{5902031C-2FC0-44DA-BD4F-B71CFCC8624A}" sibTransId="{8F44F134-4018-4E60-9F70-7B76AC6D84F0}"/>
    <dgm:cxn modelId="{5B39FB05-0353-4684-80CA-DDFA1C1CC993}" srcId="{2B2857E6-2A27-48A0-987E-D25EB45D370F}" destId="{EC3C668D-40C6-4B91-80E1-DF4A06686DD7}" srcOrd="1" destOrd="0" parTransId="{FBAFADF7-4A6B-4493-A7A0-F0347810AFD2}" sibTransId="{1E2142AB-65B0-41C8-AC21-E9AD0C27D3F1}"/>
    <dgm:cxn modelId="{4613BC54-309B-4743-B240-A8D23F5DA0A1}" type="presOf" srcId="{2B2857E6-2A27-48A0-987E-D25EB45D370F}" destId="{FDB23A18-D42A-425D-B913-F986E5DAB17F}" srcOrd="0" destOrd="0" presId="urn:microsoft.com/office/officeart/2005/8/layout/pyramid2"/>
    <dgm:cxn modelId="{886DBD3D-9A40-4077-A61E-88B9EA4CEEC1}" type="presParOf" srcId="{FDB23A18-D42A-425D-B913-F986E5DAB17F}" destId="{ED2B8120-F72F-42D0-AE38-60A2377ECA0B}" srcOrd="0" destOrd="0" presId="urn:microsoft.com/office/officeart/2005/8/layout/pyramid2"/>
    <dgm:cxn modelId="{469C06EA-B3A1-4FF4-BA75-26C399753329}" type="presParOf" srcId="{FDB23A18-D42A-425D-B913-F986E5DAB17F}" destId="{142DB9BA-AB24-4C01-B74C-5F8CE846F958}" srcOrd="1" destOrd="0" presId="urn:microsoft.com/office/officeart/2005/8/layout/pyramid2"/>
    <dgm:cxn modelId="{2B558220-DBB3-4BAA-B0F3-77525913B0B5}" type="presParOf" srcId="{142DB9BA-AB24-4C01-B74C-5F8CE846F958}" destId="{62A1D09A-983B-4579-ADDF-598AA68470F6}" srcOrd="0" destOrd="0" presId="urn:microsoft.com/office/officeart/2005/8/layout/pyramid2"/>
    <dgm:cxn modelId="{1D4C5443-CB51-4E70-9C05-75EFB5A837BA}" type="presParOf" srcId="{142DB9BA-AB24-4C01-B74C-5F8CE846F958}" destId="{0A30C4B5-1EAA-4014-8528-7E19C00F6DED}" srcOrd="1" destOrd="0" presId="urn:microsoft.com/office/officeart/2005/8/layout/pyramid2"/>
    <dgm:cxn modelId="{37E419FA-4654-4BC1-A9C3-DD71CE2F2DC2}" type="presParOf" srcId="{142DB9BA-AB24-4C01-B74C-5F8CE846F958}" destId="{6C642F20-00F3-4CBD-BE96-2CF33DBD4DDE}" srcOrd="2" destOrd="0" presId="urn:microsoft.com/office/officeart/2005/8/layout/pyramid2"/>
    <dgm:cxn modelId="{92DF16AF-6BF3-43A6-AA56-FEBD48F52C4F}" type="presParOf" srcId="{142DB9BA-AB24-4C01-B74C-5F8CE846F958}" destId="{272D21C0-EA0E-42C1-9890-F17EF6F42954}" srcOrd="3" destOrd="0" presId="urn:microsoft.com/office/officeart/2005/8/layout/pyramid2"/>
    <dgm:cxn modelId="{6A780D18-9255-4EEB-A297-A30295AEA4FF}" type="presParOf" srcId="{142DB9BA-AB24-4C01-B74C-5F8CE846F958}" destId="{541AB1FF-E3D9-45BC-9BE8-5B2F9E657CED}" srcOrd="4" destOrd="0" presId="urn:microsoft.com/office/officeart/2005/8/layout/pyramid2"/>
    <dgm:cxn modelId="{3EAEDCC9-59DC-400B-887B-73DD741A77EA}" type="presParOf" srcId="{142DB9BA-AB24-4C01-B74C-5F8CE846F958}" destId="{35FB4D28-89A6-45AA-AA54-DC5F33CE7603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2B8120-F72F-42D0-AE38-60A2377ECA0B}">
      <dsp:nvSpPr>
        <dsp:cNvPr id="0" name=""/>
        <dsp:cNvSpPr/>
      </dsp:nvSpPr>
      <dsp:spPr>
        <a:xfrm>
          <a:off x="1402355" y="0"/>
          <a:ext cx="4824536" cy="4824536"/>
        </a:xfrm>
        <a:prstGeom prst="triangle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 extrusionH="50600"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62A1D09A-983B-4579-ADDF-598AA68470F6}">
      <dsp:nvSpPr>
        <dsp:cNvPr id="0" name=""/>
        <dsp:cNvSpPr/>
      </dsp:nvSpPr>
      <dsp:spPr>
        <a:xfrm>
          <a:off x="3814623" y="485044"/>
          <a:ext cx="3135948" cy="11420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РАВНОМЕРНОГО СПИСАНИЯ</a:t>
          </a:r>
          <a:endParaRPr lang="ru-RU" sz="2200" b="1" kern="1200" dirty="0"/>
        </a:p>
      </dsp:txBody>
      <dsp:txXfrm>
        <a:off x="3870374" y="540795"/>
        <a:ext cx="3024446" cy="1030556"/>
      </dsp:txXfrm>
    </dsp:sp>
    <dsp:sp modelId="{6C642F20-00F3-4CBD-BE96-2CF33DBD4DDE}">
      <dsp:nvSpPr>
        <dsp:cNvPr id="0" name=""/>
        <dsp:cNvSpPr/>
      </dsp:nvSpPr>
      <dsp:spPr>
        <a:xfrm>
          <a:off x="3814623" y="1769860"/>
          <a:ext cx="3135948" cy="11420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УМЕНЬШАЮЩЕГОСЯ ОСТАТКА</a:t>
          </a:r>
          <a:endParaRPr lang="ru-RU" sz="2200" b="1" kern="1200" dirty="0"/>
        </a:p>
      </dsp:txBody>
      <dsp:txXfrm>
        <a:off x="3870374" y="1825611"/>
        <a:ext cx="3024446" cy="1030556"/>
      </dsp:txXfrm>
    </dsp:sp>
    <dsp:sp modelId="{541AB1FF-E3D9-45BC-9BE8-5B2F9E657CED}">
      <dsp:nvSpPr>
        <dsp:cNvPr id="0" name=""/>
        <dsp:cNvSpPr/>
      </dsp:nvSpPr>
      <dsp:spPr>
        <a:xfrm>
          <a:off x="3814623" y="3054675"/>
          <a:ext cx="3135948" cy="114205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  <a:sp3d z="57200" extrusionH="600" contourW="3000">
          <a:bevelT w="48600" h="18600" prst="relaxedInset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/>
            <a:t>КУМУЛЯТИВНЫЙ</a:t>
          </a:r>
          <a:endParaRPr lang="ru-RU" sz="2200" b="1" kern="1200" dirty="0"/>
        </a:p>
      </dsp:txBody>
      <dsp:txXfrm>
        <a:off x="3870374" y="3110426"/>
        <a:ext cx="3024446" cy="1030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C128A-6012-4472-99A0-FE7EF0972BD5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E58B42-0935-4970-B9EB-4A1C5620DCC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9236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B42-0935-4970-B9EB-4A1C5620DCC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B42-0935-4970-B9EB-4A1C5620DCC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B42-0935-4970-B9EB-4A1C5620DCC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58B42-0935-4970-B9EB-4A1C5620DCC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B5016-0BDB-4E20-B4FD-15506B370888}" type="datetimeFigureOut">
              <a:rPr lang="ru-RU" smtClean="0"/>
              <a:pPr/>
              <a:t>05.11.2014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C50F5-B272-4C41-8F66-C231E72C9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НЕМАТЕРИАЛЬНЫЕ</a:t>
            </a:r>
            <a:br>
              <a:rPr lang="ru-RU" sz="60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АКТИВЫ</a:t>
            </a:r>
            <a:endParaRPr lang="ru-RU" sz="60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12968" cy="561662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НМА с неопределенным сроком полезного использования не амортизируются.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соответствии с МСБУ «Уменьшение полезности активов» предприятия должно тестировать подобные НМА на  уменьшение полезности: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Ежегодно</a:t>
            </a: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Когда есть признак, что могло произойти уменьшение полезности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980728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gradFill>
                  <a:gsLst>
                    <a:gs pos="2000">
                      <a:srgbClr val="000000"/>
                    </a:gs>
                    <a:gs pos="40000">
                      <a:srgbClr val="FF0000"/>
                    </a:gs>
                    <a:gs pos="50000">
                      <a:srgbClr val="00206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ИЗНОС И АМОРТИЗАЦИЯ  НМА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95536" y="1772816"/>
          <a:ext cx="835292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gradFill>
                  <a:gsLst>
                    <a:gs pos="2000">
                      <a:srgbClr val="000000"/>
                    </a:gs>
                    <a:gs pos="40000">
                      <a:srgbClr val="FF0000"/>
                    </a:gs>
                    <a:gs pos="50000">
                      <a:srgbClr val="00206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                 ИЗНОС И АМОРТИЗАЦИЯ  НМА</a:t>
            </a:r>
          </a:p>
          <a:p>
            <a:pPr algn="ctr">
              <a:buNone/>
            </a:pPr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МЕТОДЫ НАЧИСЛЕНИЯ АМОРТИЗАЦИИ</a:t>
            </a:r>
          </a:p>
          <a:p>
            <a:pPr>
              <a:buNone/>
            </a:pPr>
            <a:endParaRPr lang="ru-RU" sz="2800" b="1" dirty="0" smtClean="0">
              <a:gradFill>
                <a:gsLst>
                  <a:gs pos="2000">
                    <a:srgbClr val="000000"/>
                  </a:gs>
                  <a:gs pos="40000">
                    <a:srgbClr val="FF0000"/>
                  </a:gs>
                  <a:gs pos="50000">
                    <a:srgbClr val="00206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</a:gra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6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ИЗНОС НМА УЧИТЫВАЕТСЯ НА СЧЕТЕ</a:t>
            </a:r>
          </a:p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2740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пассивный, контрарный,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контрактивный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 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оборот по дт списание износа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оборот по кт начисление износа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196752"/>
            <a:ext cx="77768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gradFill>
                  <a:gsLst>
                    <a:gs pos="2000">
                      <a:srgbClr val="000000"/>
                    </a:gs>
                    <a:gs pos="40000">
                      <a:srgbClr val="FF0000"/>
                    </a:gs>
                    <a:gs pos="50000">
                      <a:srgbClr val="00206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    ИЗНОС И АМОРТИЗАЦИЯ  НМА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5616624"/>
          </a:xfrm>
        </p:spPr>
        <p:txBody>
          <a:bodyPr/>
          <a:lstStyle/>
          <a:p>
            <a:pPr algn="ctr">
              <a:buNone/>
            </a:pPr>
            <a:r>
              <a:rPr lang="ru-RU" b="1" i="1" u="sng" dirty="0" smtClean="0">
                <a:latin typeface="Times New Roman" pitchFamily="18" charset="0"/>
                <a:cs typeface="Times New Roman" pitchFamily="18" charset="0"/>
              </a:rPr>
              <a:t>ПУТИ ВЫБЫТИЯ НМА: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ИЗНОС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ПРОДАЖА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ВКЛАД В УСТАВНОЙ КАПИТАЛ ДРУГОГО ПРЕДПРИЯТИЯ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ОБМЕН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БЕЗВОЗМЕЗДНАЯ ПЕРЕДАЧА</a:t>
            </a:r>
          </a:p>
          <a:p>
            <a:pPr>
              <a:buFont typeface="Wingdings" pitchFamily="2" charset="2"/>
              <a:buChar char="q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СДАЧА В АРЕНДУ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00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НМА ВЫБЫВАЮТ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ОСТАТОЧНОЙ СТОИМОСТИ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 себестоимость - износ-- затраты по выбытию объекта).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  ДТ СЧЕТА 7410, ОДНОВРЕМЕННО СПИСЫВАЕТСЯ ИЗНОС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ОФОРМЛЯЕТСЯ: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НМА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– 3 Акт на списание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НМА.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640960" cy="547260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ИНВЕНТАРИЗАЦИЯ  НМА</a:t>
            </a:r>
          </a:p>
          <a:p>
            <a:pPr algn="just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поверка фактического наличия НМА, принадлежащих предприятию на правах собственности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правильность и своевременность отражения их в балансе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правильность начисления износа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наличие морально устаревших активов </a:t>
            </a:r>
            <a:endParaRPr lang="ru-RU" sz="2800" b="1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54461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ИНВЕНТАРИЗАЦИЯ  НМА</a:t>
            </a:r>
          </a:p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	При инвентаризации НМА устанавливается наличие документов, подтверждающих существование объекта и права на его использование.</a:t>
            </a:r>
          </a:p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Излишки </a:t>
            </a:r>
            <a:r>
              <a:rPr lang="ru-RU" sz="2800" b="1" dirty="0" err="1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оприходуются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как ранее не учтенные и зачисляются в доход (счет 6280).</a:t>
            </a:r>
          </a:p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Недостача – как выбывшие из использования и списываются на расходы (счет 7410)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9"/>
            <a:ext cx="8568952" cy="51307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sz="36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sz="36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964488" cy="601592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Международный стандарт финансовой отчетности (IAS) 38</a:t>
            </a:r>
            <a:b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</a:b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«НЕМАТЕРИАЛЬНЫЕ АКТИВЫ»</a:t>
            </a:r>
          </a:p>
          <a:p>
            <a:pPr algn="just"/>
            <a:r>
              <a:rPr lang="ru-RU" sz="2400" b="1" u="sng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НЕМАТЕРИАЛЬНЫЕ АКТИВЫ 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– это идентифицируемый немонетарный актив без физической сущности.</a:t>
            </a:r>
          </a:p>
          <a:p>
            <a:pPr algn="just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Актив признается нематериальным, если он: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является определяемым, т.е. можно продать, передать, лицензировать, сдать в аренду или обменять</a:t>
            </a:r>
          </a:p>
          <a:p>
            <a:pPr algn="just">
              <a:buBlip>
                <a:blip r:embed="rId2"/>
              </a:buBlip>
            </a:pP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возникает из контрактных или других </a:t>
            </a:r>
          </a:p>
          <a:p>
            <a:pPr algn="just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законных прав</a:t>
            </a:r>
          </a:p>
          <a:p>
            <a:pPr algn="just"/>
            <a:r>
              <a:rPr lang="ru-RU" sz="2400" b="1" i="1" u="sng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</a:rPr>
              <a:t>НЕМАТЕРИАЛЬНЫЕ АКТИВЫ-  </a:t>
            </a:r>
            <a:r>
              <a:rPr lang="ru-RU" sz="2400" b="1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неденежные</a:t>
            </a:r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активы, </a:t>
            </a:r>
          </a:p>
          <a:p>
            <a:pPr algn="just"/>
            <a:r>
              <a:rPr lang="ru-RU" sz="2400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не имеющие физической сущности, предназначенные для использования в течении длительного времени в производстве и реализации товаров, в административных целях и сдаче в аренду  другим субъектам.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КЛАССИФИКАЦИЯ НЕМАТЕРИАЛЬНЫХ АКТИВОВ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4941168"/>
            <a:ext cx="208823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ЛИЦЕНЗИИ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861048"/>
            <a:ext cx="208823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ПРОМЫШЛЕННЫЕ ОБРАЗЦЫ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780928"/>
            <a:ext cx="208823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ПАТЕНТ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3861048"/>
            <a:ext cx="208823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АВТОРСКИЕ </a:t>
            </a:r>
          </a:p>
          <a:p>
            <a:pPr algn="ctr"/>
            <a:r>
              <a:rPr lang="ru-RU" dirty="0" smtClean="0"/>
              <a:t>ПРАВА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804248" y="2780928"/>
            <a:ext cx="208823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ГУДВИЛЛ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1628800"/>
            <a:ext cx="2088232" cy="9144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СВЯЗАННЫЕ С КОММЕРЧЕСКОЙ ДЕЯТЕЛЬНОСТЬЮ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1628800"/>
            <a:ext cx="2088232" cy="9144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СВЯЗАННЫЕ С ПРАВАМИ ПОЛЬЗОВАНИЯ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774443" y="1661944"/>
            <a:ext cx="2088232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ПРОЧИЕ </a:t>
            </a:r>
          </a:p>
          <a:p>
            <a:pPr algn="ctr"/>
            <a:r>
              <a:rPr lang="ru-RU" dirty="0" smtClean="0"/>
              <a:t>НМА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2780928"/>
            <a:ext cx="2088232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«НОУ-ХАУ»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1760" y="2780928"/>
            <a:ext cx="208823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ТОВАРНЫЕ ЗНАКИ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1628800"/>
            <a:ext cx="208823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СВЯЗАННЫЕ С ПРОИЗВОДСТВОМ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-1" y="3861048"/>
            <a:ext cx="2349305" cy="17281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ПРАВО НА ПОЛЬЗОВАНИЕ ПРОИЗВОДСТВЕННОЙ  ИНФОРМАЦИЕЙ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3861048"/>
            <a:ext cx="2088232" cy="9144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МЕСТО ПРОИСХОЖДЕНИЯ ТОВАРА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51520" y="5733256"/>
            <a:ext cx="2088232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ПРОГРАММНОЕ ОБЕСПЕЧЕНИЕ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639994" y="5909495"/>
            <a:ext cx="2088232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ФРАНШИЗЫ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7606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8326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ОЦЕНКА НЕМАТЕРИАЛЬНЫХ АКТИВОВ</a:t>
            </a:r>
          </a:p>
          <a:p>
            <a:pPr algn="just">
              <a:buNone/>
            </a:pPr>
            <a:endParaRPr lang="ru-RU" sz="2400" b="1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1412776"/>
            <a:ext cx="6336704" cy="4320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Себестоимость нематериальных активов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2132856"/>
            <a:ext cx="1440160" cy="4320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покупка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95736" y="2132856"/>
            <a:ext cx="1080120" cy="4320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обмен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23928" y="2132856"/>
            <a:ext cx="1584176" cy="64807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Часть объединения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940152" y="2132856"/>
            <a:ext cx="1224136" cy="43204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Гос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.</a:t>
            </a:r>
            <a:r>
              <a:rPr lang="ru-RU" dirty="0" smtClean="0"/>
              <a:t> 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гранд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1520" y="2924944"/>
            <a:ext cx="1512168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За денежные средства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4005064"/>
            <a:ext cx="1584176" cy="223224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Цена покупки</a:t>
            </a:r>
          </a:p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Пошлины</a:t>
            </a:r>
          </a:p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Юр.расходы</a:t>
            </a:r>
          </a:p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Затраты по перевозке</a:t>
            </a:r>
          </a:p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23728" y="3645024"/>
            <a:ext cx="1440160" cy="72008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Балансовая стоимость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23728" y="2924944"/>
            <a:ext cx="1152128" cy="4320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активами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851920" y="3645024"/>
            <a:ext cx="1656184" cy="7200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Справедливая стоимость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20" y="2996952"/>
            <a:ext cx="1944216" cy="20882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Справедливая стоимость или  номинальная сумма расходов на подготовку к использованию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707904" y="5229200"/>
            <a:ext cx="5184576" cy="12961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Все расходы на  создание производство и подготовку к использованию</a:t>
            </a:r>
            <a:endParaRPr lang="ru-RU" dirty="0">
              <a:ln>
                <a:solidFill>
                  <a:srgbClr val="C00000"/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452320" y="213285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Созданный компанией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1331640" y="1844824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7" idx="0"/>
          </p:cNvCxnSpPr>
          <p:nvPr/>
        </p:nvCxnSpPr>
        <p:spPr>
          <a:xfrm>
            <a:off x="2699792" y="1844824"/>
            <a:ext cx="36004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644008" y="1844824"/>
            <a:ext cx="7201" cy="3094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444208" y="184482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7092280" y="1844824"/>
            <a:ext cx="93610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6" idx="2"/>
            <a:endCxn id="10" idx="0"/>
          </p:cNvCxnSpPr>
          <p:nvPr/>
        </p:nvCxnSpPr>
        <p:spPr>
          <a:xfrm>
            <a:off x="971600" y="2564904"/>
            <a:ext cx="360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7" idx="2"/>
            <a:endCxn id="14" idx="0"/>
          </p:cNvCxnSpPr>
          <p:nvPr/>
        </p:nvCxnSpPr>
        <p:spPr>
          <a:xfrm flipH="1">
            <a:off x="2699792" y="2564904"/>
            <a:ext cx="3600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endCxn id="12" idx="0"/>
          </p:cNvCxnSpPr>
          <p:nvPr/>
        </p:nvCxnSpPr>
        <p:spPr>
          <a:xfrm>
            <a:off x="899592" y="3789040"/>
            <a:ext cx="72008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14" idx="2"/>
          </p:cNvCxnSpPr>
          <p:nvPr/>
        </p:nvCxnSpPr>
        <p:spPr>
          <a:xfrm>
            <a:off x="2699792" y="3356992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2915816" y="3356992"/>
            <a:ext cx="136815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8" idx="2"/>
            <a:endCxn id="15" idx="0"/>
          </p:cNvCxnSpPr>
          <p:nvPr/>
        </p:nvCxnSpPr>
        <p:spPr>
          <a:xfrm flipH="1">
            <a:off x="4680012" y="2780928"/>
            <a:ext cx="36004" cy="8640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stCxn id="9" idx="2"/>
            <a:endCxn id="16" idx="0"/>
          </p:cNvCxnSpPr>
          <p:nvPr/>
        </p:nvCxnSpPr>
        <p:spPr>
          <a:xfrm>
            <a:off x="6552220" y="2564904"/>
            <a:ext cx="7200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18" idx="2"/>
          </p:cNvCxnSpPr>
          <p:nvPr/>
        </p:nvCxnSpPr>
        <p:spPr>
          <a:xfrm>
            <a:off x="8136396" y="2996952"/>
            <a:ext cx="36004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7"/>
            <a:ext cx="8784976" cy="936103"/>
          </a:xfrm>
        </p:spPr>
        <p:txBody>
          <a:bodyPr>
            <a:prstTxWarp prst="textDeflate">
              <a:avLst/>
            </a:prstTxWarp>
            <a:normAutofit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568952" cy="5328592"/>
          </a:xfrm>
        </p:spPr>
        <p:txBody>
          <a:bodyPr/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НЕМАТЕРИАЛЬНЫХ АКТИВОВ</a:t>
            </a:r>
          </a:p>
          <a:p>
            <a:pPr algn="just"/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после первоначального признания</a:t>
            </a:r>
          </a:p>
          <a:p>
            <a:pPr algn="just"/>
            <a:r>
              <a:rPr lang="ru-RU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Балансовая стоимость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себестоимость – сумма накопленной амортизации</a:t>
            </a:r>
          </a:p>
          <a:p>
            <a:pPr algn="just"/>
            <a:r>
              <a:rPr lang="ru-RU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Справедливая стоимость 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сумма переоценки – сумма амортизации – убытки от уменьшения полезности.</a:t>
            </a:r>
          </a:p>
          <a:p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732074"/>
            <a:ext cx="1698117" cy="170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9"/>
            <a:ext cx="8712968" cy="936103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268760"/>
            <a:ext cx="8496944" cy="53285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ПУТИ ПОСТУПЛЕНИЯ НЕМАТЕРИАЛЬНЫХ АКТИВОВ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ВКЛАД В УСТАВНОЙ КАПИТАЛ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 ПОСТАВЩИКОВ ЗА ОПЛАТУ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ДОГОВОРУ АРЕНДЫ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БЕЗВОЗМЕЗДНАЯ ПЕРЕДАЧА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ОБМЕН</a:t>
            </a:r>
          </a:p>
          <a:p>
            <a:pPr algn="just">
              <a:buBlip>
                <a:blip r:embed="rId3"/>
              </a:buBlip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Счета:                           активные, основные, инвентарные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2710 –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гудвилл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Оборот по дебету - поступление</a:t>
            </a:r>
          </a:p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2730-  прочие НМА      оборот по кредиту - выбытие</a:t>
            </a:r>
          </a:p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остаток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дебетовый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21713">
            <a:off x="5822475" y="1985533"/>
            <a:ext cx="2837412" cy="2091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726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ДОКУМЕНТАЛЬНОЕ ОФОРМЛЕНИЕ ПОСТУПЛЕНИЯ НЕМАТЕРИАЛЬНЫХ  АКТИВОВ(аналитический  учет)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1 Акт (накладная) приемки-передачи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>
              <a:buFont typeface="Wingdings" pitchFamily="2" charset="2"/>
              <a:buChar char="Ø"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-5 Инвентарная карточка учета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НМА-6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"Опись инвентарных карточек по учету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нематериальных активов",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НМА-9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"Инвентарный список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НМА»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Инв-1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"Инвентаризационная опись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нематериальных активов»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052736"/>
            <a:ext cx="8784976" cy="554461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ОПРЕДЕЛЕНИЕ СРОКА ИСПОЛЬЗОВАНИЯ НМА</a:t>
            </a:r>
          </a:p>
          <a:p>
            <a:pPr algn="just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Факторы: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Ожидаемый способ использования актива предприятием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Открытая информация о сроках полезной службы подобного актива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Технические и другие виды устаревания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стабильность отрасли и изменение рыночного спроса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Ожидаемые действия конкурентов</a:t>
            </a:r>
          </a:p>
          <a:p>
            <a:pPr algn="just">
              <a:buBlip>
                <a:blip r:embed="rId2"/>
              </a:buBlip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Уровень расходов на обслуживание для получения экономических выгод</a:t>
            </a:r>
            <a:endParaRPr lang="ru-RU" sz="2800" b="1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prstTxWarp prst="textDeflate">
              <a:avLst/>
            </a:prstTxWarp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НЕМАТЕРИАЛЬНЫЕ  АКТИВЫ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712968" cy="568863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gradFill>
                  <a:gsLst>
                    <a:gs pos="2000">
                      <a:srgbClr val="000000"/>
                    </a:gs>
                    <a:gs pos="40000">
                      <a:srgbClr val="FF0000"/>
                    </a:gs>
                    <a:gs pos="50000">
                      <a:srgbClr val="00206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</a:gradFill>
                <a:latin typeface="Times New Roman" pitchFamily="18" charset="0"/>
                <a:cs typeface="Times New Roman" pitchFamily="18" charset="0"/>
              </a:rPr>
              <a:t>ИЗНОС И АМОРТИЗАЦИЯ  НМА</a:t>
            </a:r>
          </a:p>
          <a:p>
            <a:pPr algn="just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Стоимость НМА с определенным сроком полезного использования, которая амортизируется, должна систематически списываться на протяжении срока полезной эксплуатации. </a:t>
            </a:r>
          </a:p>
          <a:p>
            <a:pPr algn="just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Амортизация начинается тогда, когда он готов к использованию. </a:t>
            </a:r>
          </a:p>
          <a:p>
            <a:pPr algn="just">
              <a:buNone/>
            </a:pPr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Амортизация прекращается: </a:t>
            </a:r>
          </a:p>
          <a:p>
            <a:pPr algn="just"/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дата удержания актива для продажи</a:t>
            </a:r>
          </a:p>
          <a:p>
            <a:pPr algn="just"/>
            <a:r>
              <a:rPr lang="ru-RU" sz="2800" b="1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дата прекращения признания актива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519</Words>
  <Application>Microsoft Office PowerPoint</Application>
  <PresentationFormat>Экран (4:3)</PresentationFormat>
  <Paragraphs>141</Paragraphs>
  <Slides>16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НЕМАТЕРИАЛЬНЫЕ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  <vt:lpstr>НЕМАТЕРИАЛЬНЫЕ  АКТИВЫ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НЕМАТЕРИАЛЬНЫЕ  АКТИВЫ</dc:title>
  <dc:creator>Пользователь</dc:creator>
  <cp:lastModifiedBy>Пользователь</cp:lastModifiedBy>
  <cp:revision>28</cp:revision>
  <dcterms:created xsi:type="dcterms:W3CDTF">2013-05-09T16:11:19Z</dcterms:created>
  <dcterms:modified xsi:type="dcterms:W3CDTF">2014-11-05T11:13:27Z</dcterms:modified>
</cp:coreProperties>
</file>