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2D0A2-3D7D-45FD-9CF7-1C7BECFF4EA1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BAE79-A643-4691-AC76-42204D8EA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331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9677A421-D485-4709-9B52-5360199B616D}" type="slidenum">
              <a:rPr lang="ru-RU" altLang="ru-RU" sz="1300" smtClean="0"/>
              <a:pPr/>
              <a:t>2</a:t>
            </a:fld>
            <a:endParaRPr lang="ru-RU" altLang="ru-RU" sz="13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55675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55675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9366304B-C448-453A-8804-E4B762E4422C}" type="slidenum">
              <a:rPr lang="ru-RU" altLang="ru-RU" sz="1300" smtClean="0"/>
              <a:pPr/>
              <a:t>12</a:t>
            </a:fld>
            <a:endParaRPr lang="ru-RU" altLang="ru-RU" sz="13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81FAA7F-CF9B-4C7E-A9DF-FD0D78EA65FF}" type="datetimeFigureOut">
              <a:rPr lang="ru-RU" smtClean="0"/>
              <a:t>12.09.2020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DCDD7D-BC3C-40A9-9FF7-9737FA6E0F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Анализ ассортимента и качества продукции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188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FB766-D275-4A66-A2F5-601F2DC90A9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29700" name="Rectangle 45"/>
          <p:cNvSpPr>
            <a:spLocks noChangeArrowheads="1"/>
          </p:cNvSpPr>
          <p:nvPr/>
        </p:nvSpPr>
        <p:spPr bwMode="auto">
          <a:xfrm>
            <a:off x="285750" y="428625"/>
            <a:ext cx="8858250" cy="649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b="1" i="1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Индивидуальные показатели</a:t>
            </a:r>
            <a:r>
              <a:rPr lang="ru-RU" altLang="ru-RU" b="1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 качества продукции  </a:t>
            </a: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характеризуют:</a:t>
            </a:r>
          </a:p>
          <a:p>
            <a:endParaRPr lang="ru-RU" altLang="ru-RU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 полезность (жирность молока, содержание белка в продукте и т.д.);</a:t>
            </a:r>
          </a:p>
          <a:p>
            <a:pPr>
              <a:buFontTx/>
              <a:buChar char="-"/>
            </a:pPr>
            <a:endParaRPr lang="ru-RU" altLang="ru-RU" sz="3600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 надежность (долговечность, безотказность в работе);</a:t>
            </a:r>
          </a:p>
          <a:p>
            <a:pPr>
              <a:buFontTx/>
              <a:buChar char="-"/>
            </a:pPr>
            <a:endParaRPr lang="ru-RU" altLang="ru-RU" sz="3600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 технологичность (трудоемкость и энергоемкость).</a:t>
            </a:r>
          </a:p>
          <a:p>
            <a:endParaRPr lang="ru-RU" altLang="ru-RU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232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AF8BD6-4965-4A39-8E6F-445C3EFADDE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29700" name="Rectangle 45"/>
          <p:cNvSpPr>
            <a:spLocks noChangeArrowheads="1"/>
          </p:cNvSpPr>
          <p:nvPr/>
        </p:nvSpPr>
        <p:spPr bwMode="auto">
          <a:xfrm>
            <a:off x="285750" y="428625"/>
            <a:ext cx="885825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3600" b="1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Косвенные показатели качества продукции:</a:t>
            </a:r>
          </a:p>
          <a:p>
            <a:endParaRPr lang="ru-RU" altLang="ru-RU" sz="3600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 штрафы за некачественную продукцию;</a:t>
            </a:r>
          </a:p>
          <a:p>
            <a:pPr>
              <a:buFontTx/>
              <a:buChar char="-"/>
            </a:pPr>
            <a:endParaRPr lang="ru-RU" altLang="ru-RU" sz="3600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 объем и удельный вес забракованной    продукции;</a:t>
            </a:r>
          </a:p>
          <a:p>
            <a:pPr>
              <a:buFontTx/>
              <a:buChar char="-"/>
            </a:pPr>
            <a:endParaRPr lang="ru-RU" altLang="ru-RU" sz="3600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 потери от брака и т.д.</a:t>
            </a:r>
          </a:p>
        </p:txBody>
      </p:sp>
    </p:spTree>
    <p:extLst>
      <p:ext uri="{BB962C8B-B14F-4D97-AF65-F5344CB8AC3E}">
        <p14:creationId xmlns:p14="http://schemas.microsoft.com/office/powerpoint/2010/main" val="86136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214438" y="6245225"/>
            <a:ext cx="6357937" cy="47625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2B0666-9E51-4CC5-9433-1F68E44ED41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22532" name="Прямоугольник 8"/>
          <p:cNvSpPr>
            <a:spLocks noChangeArrowheads="1"/>
          </p:cNvSpPr>
          <p:nvPr/>
        </p:nvSpPr>
        <p:spPr bwMode="auto">
          <a:xfrm>
            <a:off x="3116263" y="3136900"/>
            <a:ext cx="1841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/>
          </a:p>
          <a:p>
            <a:endParaRPr lang="ru-RU" altLang="ru-RU"/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285750" y="285750"/>
            <a:ext cx="8643938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endParaRPr lang="ru-RU" altLang="ru-RU" sz="1400" b="1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 sz="1400">
              <a:solidFill>
                <a:srgbClr val="000000"/>
              </a:solidFill>
            </a:endParaRPr>
          </a:p>
          <a:p>
            <a:pPr algn="just"/>
            <a:endParaRPr lang="ru-RU" altLang="ru-RU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428625" y="1043126"/>
            <a:ext cx="828675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В процессе анализа показателей качества продукции изучают:</a:t>
            </a:r>
          </a:p>
          <a:p>
            <a:pPr>
              <a:buFontTx/>
              <a:buChar char="-"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динамику; </a:t>
            </a:r>
          </a:p>
          <a:p>
            <a:pPr>
              <a:buFontTx/>
              <a:buChar char="-"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выполнение плана по уровню;</a:t>
            </a:r>
          </a:p>
          <a:p>
            <a:pPr>
              <a:buFontTx/>
              <a:buChar char="-"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причины изменений.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64344" y="3865150"/>
            <a:ext cx="82867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Рассчитывают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средний балл качества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, как средневзвешенную величину. </a:t>
            </a:r>
          </a:p>
          <a:p>
            <a:pPr algn="ctr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При этом каждой категории качества присваивают определенный </a:t>
            </a: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205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5954584"/>
              </p:ext>
            </p:extLst>
          </p:nvPr>
        </p:nvGraphicFramePr>
        <p:xfrm>
          <a:off x="485336" y="1307669"/>
          <a:ext cx="8280918" cy="1706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{B301B821-A1FF-4177-AEE7-76D212191A09}</a:tableStyleId>
              </a:tblPr>
              <a:tblGrid>
                <a:gridCol w="2513040"/>
                <a:gridCol w="961313"/>
                <a:gridCol w="961313"/>
                <a:gridCol w="961313"/>
                <a:gridCol w="961313"/>
                <a:gridCol w="961313"/>
                <a:gridCol w="961313"/>
              </a:tblGrid>
              <a:tr h="39090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Показатели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Высшая категория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Первая категория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Вторая категория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План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Факт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План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Факт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План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Факт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09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Сравнимая продукция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4700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4500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10350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11800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2100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2200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09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Несравнимая продукция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1500</a:t>
                      </a:r>
                      <a:endParaRPr lang="ru-RU" sz="16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1200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2350</a:t>
                      </a:r>
                      <a:endParaRPr lang="ru-RU" sz="16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2000</a:t>
                      </a:r>
                      <a:endParaRPr lang="ru-RU" sz="16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>
                          <a:effectLst/>
                        </a:rPr>
                        <a:t>500</a:t>
                      </a:r>
                      <a:endParaRPr lang="ru-RU" sz="16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860</a:t>
                      </a:r>
                      <a:endParaRPr lang="ru-RU" sz="16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476672"/>
            <a:ext cx="813690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Оценить выполнение плана по качеству продукции.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Высшая категория имеет 6 баллов, первая – 3 балла, вторая – 1балл. 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Тыс. тенге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67544" y="3315181"/>
            <a:ext cx="62646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 балл СП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(4700*6 + 10350*3+2100*1)/(4700+10350+2100) =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09074" y="3301086"/>
            <a:ext cx="1201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3,58 балла</a:t>
            </a:r>
            <a:endParaRPr lang="ru-RU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73195" y="3782381"/>
            <a:ext cx="62646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 балл СП ф = 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62921" y="4250581"/>
            <a:ext cx="62646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 балл НП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89121" y="4674622"/>
            <a:ext cx="62646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 балл НП ф = 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80802" y="5157192"/>
            <a:ext cx="99485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389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88E54E-C74A-4F60-A1E2-54334D15A76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357188" y="285750"/>
            <a:ext cx="86439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2400" b="1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Кроме того, оценка выполнения плана по качеству продукции производится по удельному весу забракованной продукции</a:t>
            </a:r>
            <a:r>
              <a:rPr lang="ru-RU" altLang="ru-RU" sz="2400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285750" y="1643063"/>
            <a:ext cx="864393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Брак  делится на исправимый и неисправимый, внутренний (выявленный на предприятии) и внешний (выявленный у потребителя).</a:t>
            </a:r>
          </a:p>
          <a:p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Выпуск брака ведет к росту себестоимости продукции и снижению объема товарной продукции, снижению прибыли и рентабельности.</a:t>
            </a:r>
          </a:p>
          <a:p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 процессе анализа изучают динамику брака по абсолютной сумме и по удельному весу в общем объеме выпущенной продукции, определяют потери от брака и потери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139758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6911B7-5E0C-49D2-B1EF-9B5D96893C3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20484" name="Прямоугольник 5"/>
          <p:cNvSpPr>
            <a:spLocks noChangeArrowheads="1"/>
          </p:cNvSpPr>
          <p:nvPr/>
        </p:nvSpPr>
        <p:spPr bwMode="auto">
          <a:xfrm>
            <a:off x="285750" y="285750"/>
            <a:ext cx="8643938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dirty="0"/>
              <a:t> </a:t>
            </a: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600" b="1" u="sng" dirty="0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2 Анализ номенклатуры и ассортимента продукции</a:t>
            </a:r>
          </a:p>
          <a:p>
            <a:pPr algn="just"/>
            <a:endParaRPr lang="ru-RU" altLang="ru-RU" sz="23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3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Номенклатура</a:t>
            </a:r>
            <a:r>
              <a:rPr lang="ru-RU" altLang="ru-RU" sz="23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перечень наименований изделий и их кодов, установленных для соответствующих видов продукции в общесоюзном классификаторе промышленной продукции (ОКПП), действующим на территории СНГ.</a:t>
            </a:r>
          </a:p>
          <a:p>
            <a:pPr algn="just"/>
            <a:endParaRPr lang="ru-RU" altLang="ru-RU" sz="23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3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Ассортимент</a:t>
            </a:r>
            <a:r>
              <a:rPr lang="ru-RU" altLang="ru-RU" sz="2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3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перечень наименований продукции с указанием объема ее выпуска по каждому виду. </a:t>
            </a:r>
          </a:p>
          <a:p>
            <a:pPr algn="just"/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Разновидности ассортимента:</a:t>
            </a:r>
          </a:p>
          <a:p>
            <a:pPr algn="just">
              <a:buFontTx/>
              <a:buChar char="-"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полный (всех видов и разновидностей), </a:t>
            </a:r>
          </a:p>
          <a:p>
            <a:pPr algn="just">
              <a:buFontTx/>
              <a:buChar char="-"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групповой (по родственным группам), </a:t>
            </a:r>
          </a:p>
          <a:p>
            <a:pPr algn="just">
              <a:buFontTx/>
              <a:buChar char="-"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 внутригрупповой ассортимент.</a:t>
            </a:r>
          </a:p>
          <a:p>
            <a:pPr algn="just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ассортимента выделяют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 ассортимент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(перечень изделий, по которым предприятие должно выпустить не меньше запланированного количества единиц товара) и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прочая продукция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(не обязательная для данного предприятия). Оценка выполнения плана по ассортименту производится только по обязательному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ассортименту</a:t>
            </a:r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683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F2BC3E-1F15-4D6E-AD9D-E7832D7DDD5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214313" y="714375"/>
            <a:ext cx="8929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 sz="2800"/>
          </a:p>
          <a:p>
            <a:r>
              <a:rPr lang="ru-RU" altLang="ru-RU" sz="2800"/>
              <a:t> </a:t>
            </a:r>
            <a:endParaRPr lang="ru-RU" altLang="ru-RU" sz="1600"/>
          </a:p>
          <a:p>
            <a:endParaRPr lang="ru-RU" altLang="ru-RU" sz="160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14313" y="768678"/>
            <a:ext cx="8715375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2400" b="1" u="sng" dirty="0">
                <a:latin typeface="Times New Roman" pitchFamily="18" charset="0"/>
                <a:cs typeface="Times New Roman" pitchFamily="18" charset="0"/>
              </a:rPr>
              <a:t>Оценка выполнения плана по ассортименту производится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1  По способу наименьшего процента.</a:t>
            </a:r>
          </a:p>
          <a:p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По способу суммарного процента невыполнения плана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3  По способу среднего процента</a:t>
            </a:r>
          </a:p>
          <a:p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ср%</a:t>
            </a:r>
            <a:r>
              <a:rPr lang="ru-RU" altLang="ru-RU" sz="3600" b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 sz="3600" b="1" dirty="0" err="1">
                <a:latin typeface="Times New Roman" pitchFamily="18" charset="0"/>
                <a:cs typeface="Times New Roman" pitchFamily="18" charset="0"/>
              </a:rPr>
              <a:t>ВП</a:t>
            </a:r>
            <a:r>
              <a:rPr lang="ru-RU" altLang="ru-RU" sz="3600" b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 : ВП</a:t>
            </a:r>
            <a:r>
              <a:rPr lang="ru-RU" altLang="ru-RU" sz="3600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 х 100%,</a:t>
            </a:r>
          </a:p>
          <a:p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ср % - средний % выполнения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плана по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ассортименту;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ВП</a:t>
            </a:r>
            <a:r>
              <a:rPr lang="ru-RU" altLang="ru-RU" sz="2400" b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– сумма фактически выпускаемых изделий каждого вида, но не более их планового выпуска;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ВП</a:t>
            </a:r>
            <a:r>
              <a:rPr lang="ru-RU" altLang="ru-RU" sz="24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- плановый выпуск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2380083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04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1C9A77-7A9B-4D04-888A-231728EC73F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214313" y="714375"/>
            <a:ext cx="8929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 sz="2800"/>
          </a:p>
          <a:p>
            <a:r>
              <a:rPr lang="ru-RU" altLang="ru-RU" sz="2800"/>
              <a:t> </a:t>
            </a:r>
            <a:endParaRPr lang="ru-RU" altLang="ru-RU" sz="1600"/>
          </a:p>
          <a:p>
            <a:endParaRPr lang="ru-RU" altLang="ru-RU" sz="160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94897"/>
              </p:ext>
            </p:extLst>
          </p:nvPr>
        </p:nvGraphicFramePr>
        <p:xfrm>
          <a:off x="321440" y="1196753"/>
          <a:ext cx="8501120" cy="3675414"/>
        </p:xfrm>
        <a:graphic>
          <a:graphicData uri="http://schemas.openxmlformats.org/drawingml/2006/table">
            <a:tbl>
              <a:tblPr/>
              <a:tblGrid>
                <a:gridCol w="753271"/>
                <a:gridCol w="742258"/>
                <a:gridCol w="840272"/>
                <a:gridCol w="1076074"/>
                <a:gridCol w="1076074"/>
                <a:gridCol w="1076074"/>
                <a:gridCol w="1076074"/>
                <a:gridCol w="1861023"/>
              </a:tblGrid>
              <a:tr h="100672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Изделие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Товарная продукция ,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тыс.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штук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err="1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Выполне-ние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плана, %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Отпускная цена </a:t>
                      </a:r>
                      <a:r>
                        <a:rPr lang="ru-RU" sz="14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тенге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План, </a:t>
                      </a:r>
                      <a:r>
                        <a:rPr lang="ru-RU" sz="14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тыс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тенге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Факт, </a:t>
                      </a:r>
                      <a:r>
                        <a:rPr lang="ru-RU" sz="1400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тыс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тенге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ТП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зачтенная в выполнение плана по ассортименту,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тыс.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тенге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План.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Факт.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400" b="1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11500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0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6400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0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9000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04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8000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0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7200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baseline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Итого:</a:t>
                      </a:r>
                      <a:endParaRPr lang="ru-RU" sz="1400" b="1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554038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плана по ассортименту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4996" y="5013176"/>
            <a:ext cx="28941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Уд.вес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позиций с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невып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endParaRPr lang="ru-RU" altLang="ru-RU" sz="1600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681349" y="5351730"/>
            <a:ext cx="870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Ср %= </a:t>
            </a:r>
            <a:endParaRPr lang="ru-RU" altLang="ru-RU" sz="16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422564" y="5869908"/>
            <a:ext cx="8602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alt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2692543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66920-5946-40AB-A459-E9C0AA71B40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214313" y="357188"/>
            <a:ext cx="8929687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 sz="2800"/>
          </a:p>
          <a:p>
            <a:endParaRPr lang="ru-RU" altLang="ru-RU" sz="4000"/>
          </a:p>
          <a:p>
            <a:endParaRPr lang="ru-RU" altLang="ru-RU" sz="1200"/>
          </a:p>
          <a:p>
            <a:endParaRPr lang="ru-RU" altLang="ru-RU" sz="120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9144000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 sz="1400">
              <a:cs typeface="Times New Roman" pitchFamily="18" charset="0"/>
            </a:endParaRPr>
          </a:p>
          <a:p>
            <a:pPr algn="just"/>
            <a:endParaRPr lang="ru-RU" altLang="ru-RU"/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285750" y="357188"/>
            <a:ext cx="8643938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 sz="22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800" b="1" u="sng">
                <a:latin typeface="Times New Roman" pitchFamily="18" charset="0"/>
                <a:cs typeface="Times New Roman" pitchFamily="18" charset="0"/>
              </a:rPr>
              <a:t>Причины недовыполнения плана по ассортименту:</a:t>
            </a:r>
          </a:p>
          <a:p>
            <a:endParaRPr lang="ru-RU" altLang="ru-RU" sz="2800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 внешние (изменение конъюнктуры рынка, спроса на отдельные виды продукции, несвоевременный ввод производственных мощностей предприятия по независимым от него причинам);</a:t>
            </a:r>
          </a:p>
          <a:p>
            <a:pPr>
              <a:buFontTx/>
              <a:buChar char="-"/>
            </a:pPr>
            <a:endParaRPr lang="ru-RU" altLang="ru-RU" sz="2800" b="1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 внутренние (недостатки в системе организации и управления производством, плохое техническое состояние оборудования и пр.).</a:t>
            </a:r>
          </a:p>
        </p:txBody>
      </p:sp>
    </p:spTree>
    <p:extLst>
      <p:ext uri="{BB962C8B-B14F-4D97-AF65-F5344CB8AC3E}">
        <p14:creationId xmlns:p14="http://schemas.microsoft.com/office/powerpoint/2010/main" val="682450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C8F7C4-4A80-4EC0-B5A8-A0D936F7E9D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285750" y="285750"/>
            <a:ext cx="78581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3400" b="1" u="sng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3 Анализ структуры продукции</a:t>
            </a:r>
            <a:endParaRPr lang="ru-RU" altLang="ru-RU" sz="3400" u="sng">
              <a:solidFill>
                <a:srgbClr val="0000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214313" y="1285875"/>
            <a:ext cx="8715375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Структура продукции</a:t>
            </a: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 – это соотношение отдельных видов изделий в общем объеме ее выпуска. </a:t>
            </a:r>
          </a:p>
          <a:p>
            <a:endParaRPr lang="ru-RU" altLang="ru-RU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Выполнить план по структуре – значит сохранить в фактическом выпуске продукции запланированное соотношение отдельных ее видов. </a:t>
            </a:r>
          </a:p>
          <a:p>
            <a:endParaRPr lang="ru-RU" altLang="ru-RU" sz="28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Неравномерное выполнение плана по отдельным изделиям приводит к отклонениям от плановой структуры продукции, нарушая тем самым условия сопоставимости всех экономических показателей.</a:t>
            </a:r>
          </a:p>
        </p:txBody>
      </p:sp>
    </p:spTree>
    <p:extLst>
      <p:ext uri="{BB962C8B-B14F-4D97-AF65-F5344CB8AC3E}">
        <p14:creationId xmlns:p14="http://schemas.microsoft.com/office/powerpoint/2010/main" val="1628859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EA9D65-0F47-4B54-9877-33F012A8E53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285750" y="428625"/>
            <a:ext cx="885825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dirty="0"/>
              <a:t>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indent="450850" algn="just">
              <a:tabLst>
                <a:tab pos="809625" algn="l"/>
                <a:tab pos="2790825" algn="l"/>
              </a:tabLst>
              <a:defRPr/>
            </a:pPr>
            <a:endParaRPr lang="ru-RU" sz="2200" b="1" dirty="0"/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428625" y="214313"/>
            <a:ext cx="7643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b="1" u="sng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4 Анализ качества продукции</a:t>
            </a:r>
            <a:endParaRPr lang="ru-RU" altLang="ru-RU" u="sng">
              <a:solidFill>
                <a:srgbClr val="0000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Прямоугольник 6"/>
          <p:cNvSpPr>
            <a:spLocks noChangeArrowheads="1"/>
          </p:cNvSpPr>
          <p:nvPr/>
        </p:nvSpPr>
        <p:spPr bwMode="auto">
          <a:xfrm>
            <a:off x="357188" y="1500188"/>
            <a:ext cx="85010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b="1" i="1">
                <a:latin typeface="Times New Roman" pitchFamily="18" charset="0"/>
                <a:cs typeface="Times New Roman" pitchFamily="18" charset="0"/>
              </a:rPr>
              <a:t>Качество продукции</a:t>
            </a: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 - совокупность свойств продукции, способных удовлетворять определенные потребности в соответствии с ее назначением. </a:t>
            </a:r>
          </a:p>
          <a:p>
            <a:endParaRPr lang="ru-RU" altLang="ru-RU" b="1">
              <a:latin typeface="TimesNewRoman" charset="-128"/>
            </a:endParaRPr>
          </a:p>
          <a:p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Количественная характеристика одного или нескольких свойств продукции, составляющих ее качество, называется показателем качества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282168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B25A9-9F70-47F3-970B-F5A01582366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357188" y="733425"/>
            <a:ext cx="8786812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ru-RU" altLang="ru-RU" sz="4400" b="1">
                <a:latin typeface="Times New Roman" pitchFamily="18" charset="0"/>
                <a:cs typeface="Times New Roman" pitchFamily="18" charset="0"/>
              </a:rPr>
              <a:t>Показатели качества продукции: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altLang="ru-RU" sz="4800" b="1">
                <a:latin typeface="Times New Roman" pitchFamily="18" charset="0"/>
                <a:cs typeface="Times New Roman" pitchFamily="18" charset="0"/>
              </a:rPr>
              <a:t> обобщающие;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altLang="ru-RU" sz="4800" b="1">
                <a:latin typeface="Times New Roman" pitchFamily="18" charset="0"/>
                <a:cs typeface="Times New Roman" pitchFamily="18" charset="0"/>
              </a:rPr>
              <a:t> индивидуальные;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altLang="ru-RU" sz="4800" b="1">
                <a:latin typeface="Times New Roman" pitchFamily="18" charset="0"/>
                <a:cs typeface="Times New Roman" pitchFamily="18" charset="0"/>
              </a:rPr>
              <a:t>  косвенные.</a:t>
            </a:r>
          </a:p>
        </p:txBody>
      </p:sp>
    </p:spTree>
    <p:extLst>
      <p:ext uri="{BB962C8B-B14F-4D97-AF65-F5344CB8AC3E}">
        <p14:creationId xmlns:p14="http://schemas.microsoft.com/office/powerpoint/2010/main" val="259002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FCF8E-5891-4FA6-90F9-3C7A90D10CD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85750" y="642938"/>
            <a:ext cx="842962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2800" b="1" i="1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обобщающим показателям качества</a:t>
            </a:r>
            <a:r>
              <a:rPr lang="ru-RU" altLang="ru-RU" sz="2800" b="1">
                <a:solidFill>
                  <a:srgbClr val="0000B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относят:</a:t>
            </a:r>
          </a:p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- удельный и качественный вес продукции в общем объеме ее выпуска;</a:t>
            </a:r>
          </a:p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- удельный вес продукции, соответствующей мировым стандартам;</a:t>
            </a:r>
          </a:p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- удельный вес экспортируемой продукции, в том числе в высокоразвитые промышленные страны;</a:t>
            </a:r>
          </a:p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- удельный вес аттестованной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415300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36</TotalTime>
  <Words>534</Words>
  <Application>Microsoft Office PowerPoint</Application>
  <PresentationFormat>Экран (4:3)</PresentationFormat>
  <Paragraphs>189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Анализ ассортимента и качества продукции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ассортимента и качества продукции</dc:title>
  <dc:creator>User</dc:creator>
  <cp:lastModifiedBy>User</cp:lastModifiedBy>
  <cp:revision>4</cp:revision>
  <dcterms:created xsi:type="dcterms:W3CDTF">2020-09-12T10:04:30Z</dcterms:created>
  <dcterms:modified xsi:type="dcterms:W3CDTF">2020-09-12T10:41:10Z</dcterms:modified>
</cp:coreProperties>
</file>