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7" r:id="rId2"/>
    <p:sldId id="296" r:id="rId3"/>
    <p:sldId id="297" r:id="rId4"/>
    <p:sldId id="308" r:id="rId5"/>
    <p:sldId id="299" r:id="rId6"/>
    <p:sldId id="300" r:id="rId7"/>
    <p:sldId id="310" r:id="rId8"/>
    <p:sldId id="309" r:id="rId9"/>
    <p:sldId id="301" r:id="rId10"/>
    <p:sldId id="302" r:id="rId11"/>
    <p:sldId id="303" r:id="rId12"/>
    <p:sldId id="311" r:id="rId13"/>
    <p:sldId id="304" r:id="rId14"/>
    <p:sldId id="305" r:id="rId15"/>
    <p:sldId id="306" r:id="rId16"/>
    <p:sldId id="307" r:id="rId17"/>
    <p:sldId id="316" r:id="rId18"/>
    <p:sldId id="298" r:id="rId19"/>
    <p:sldId id="257" r:id="rId20"/>
    <p:sldId id="258" r:id="rId21"/>
    <p:sldId id="321" r:id="rId22"/>
    <p:sldId id="322" r:id="rId23"/>
    <p:sldId id="31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96186-8F7A-4D82-8ADE-EBBBCB0887E6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F292F-F3EF-4D49-A9EC-ABBBE9C2B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05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F292F-F3EF-4D49-A9EC-ABBBE9C2BB95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FF43E-E835-4994-B728-D33D480BDE6D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0EF14-4CEC-43F7-82EB-DF6B77463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D022F-55E6-4935-8E67-FB20761AE19A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374BB-29AA-4FF3-9791-E213DF223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D6E1B-E867-4F45-84C3-419D75FD4A19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3A670-47E7-48E1-9055-72D337572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10792-6869-465E-9FDC-2A757BC060E3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EA6A4-3B3F-4BC2-B586-78E15D608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21B26-1457-41FA-83CD-B91F4EC1C5CB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D0DFA-D5BA-497B-BB77-0C310D0EF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436F5-B57C-424C-ABCF-CF6F95CDC4FE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5994E-C7B1-4347-A4A0-C2AB373EE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17DE7-BDDB-4594-873E-9D033ED032D6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7112E-4639-4976-BF03-B62D2154F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974B7-D582-4699-B88E-790B78CF9232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1AB86-8427-4504-B795-7163168FF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A2780-86C5-43BA-8FA3-1A1403C0559D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7E07E-B7D4-4BAE-BD89-3F036DC5C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9A668-65AD-40AA-AD07-0DA6E3C49B98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90325-2607-4024-90FF-16D8BD87F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C5B1E-5A15-4BF4-88B2-064A349A7899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DD5F8-23BB-463A-B552-660DA39245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BA1F70-795F-4B07-8124-7E33635DDC45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EC5E14-E0C9-455F-AE8C-9C07F463A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Картинки по запросу экономика картин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5905500" cy="3333750"/>
          </a:xfrm>
          <a:prstGeom prst="flowChartProcess">
            <a:avLst/>
          </a:prstGeom>
          <a:noFill/>
          <a:effectLst>
            <a:softEdge rad="317500"/>
          </a:effectLst>
        </p:spPr>
      </p:pic>
      <p:pic>
        <p:nvPicPr>
          <p:cNvPr id="75780" name="Picture 4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8640"/>
            <a:ext cx="4788023" cy="356707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5782" name="Picture 6" descr="Картинки по запросу экономика картинк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596258"/>
            <a:ext cx="6523484" cy="326174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5784" name="Picture 8" descr="Картинки по запросу экономика картинк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635896" y="188640"/>
            <a:ext cx="5256584" cy="370415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-612576" y="1700808"/>
            <a:ext cx="1008882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Виды экономического анализа.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его проведения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5445224"/>
            <a:ext cx="24224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Выполнила:</a:t>
            </a:r>
          </a:p>
          <a:p>
            <a:r>
              <a:rPr lang="ru-RU" b="1" dirty="0" smtClean="0"/>
              <a:t>Студентка гр.М22-А</a:t>
            </a:r>
          </a:p>
          <a:p>
            <a:r>
              <a:rPr lang="ru-RU" b="1" dirty="0" smtClean="0"/>
              <a:t>Дёмина Анастасия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5546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7.</a:t>
            </a:r>
            <a:r>
              <a:rPr lang="ru-RU" b="1" i="1" dirty="0" smtClean="0"/>
              <a:t> </a:t>
            </a:r>
            <a:r>
              <a:rPr lang="ru-RU" b="1" dirty="0" smtClean="0"/>
              <a:t>Инвестиционный</a:t>
            </a:r>
            <a:r>
              <a:rPr lang="ru-RU" i="1" dirty="0" smtClean="0"/>
              <a:t> </a:t>
            </a:r>
            <a:r>
              <a:rPr lang="ru-RU" dirty="0" smtClean="0"/>
              <a:t>анализ используется для разработки программы и оценки эффективности инвестиционной деятельности субъектов хозяйствования.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8.Функционально-стоимостный</a:t>
            </a:r>
            <a:r>
              <a:rPr lang="ru-RU" dirty="0" smtClean="0"/>
              <a:t> анализ исследует функции, которые выполняет объект изучения, и методы их реализации. Его основное назначение — в том, чтобы выявить ненужные функции этого объекта и предупредить лишние затраты за счет ликвидации ненужных узлов, деталей, упрощения конструкции изделия, замены материалов и т. д.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7689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По методике исследования: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1. Качественный</a:t>
            </a:r>
            <a:r>
              <a:rPr lang="ru-RU" b="1" i="1" dirty="0" smtClean="0"/>
              <a:t> </a:t>
            </a:r>
            <a:r>
              <a:rPr lang="ru-RU" b="1" dirty="0" smtClean="0"/>
              <a:t>анализ </a:t>
            </a:r>
            <a:r>
              <a:rPr lang="ru-RU" dirty="0" smtClean="0"/>
              <a:t>— это способ исследования, основанный на качественных сравнительных характеристиках и экспертных оценках исследуемых явлений и процессов.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2.</a:t>
            </a:r>
            <a:r>
              <a:rPr lang="ru-RU" b="1" i="1" dirty="0" smtClean="0"/>
              <a:t> </a:t>
            </a:r>
            <a:r>
              <a:rPr lang="ru-RU" b="1" dirty="0" smtClean="0"/>
              <a:t>Количественный</a:t>
            </a:r>
            <a:r>
              <a:rPr lang="ru-RU" b="1" i="1" dirty="0" smtClean="0"/>
              <a:t> </a:t>
            </a:r>
            <a:r>
              <a:rPr lang="ru-RU" b="1" dirty="0" smtClean="0"/>
              <a:t>(факторный</a:t>
            </a:r>
            <a:r>
              <a:rPr lang="ru-RU" dirty="0" smtClean="0"/>
              <a:t>) анализ базируется на количественных сопоставлениях и исследовании степени чувствительности экономических явлений к изменению различных факторов.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aseline="30000" dirty="0" smtClean="0"/>
              <a:t> 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5546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dirty="0" smtClean="0"/>
              <a:t>3.Экспресс-анализ</a:t>
            </a:r>
            <a:r>
              <a:rPr lang="ru-RU" dirty="0" smtClean="0"/>
              <a:t> представляет собой способ диагностики состояния экономики предприятия на основе типичных признаков характерных для определенных экономических явлений. </a:t>
            </a:r>
          </a:p>
          <a:p>
            <a:pPr eaLnBrk="1" hangingPunct="1">
              <a:buNone/>
            </a:pPr>
            <a:r>
              <a:rPr lang="ru-RU" b="1" dirty="0"/>
              <a:t>4.</a:t>
            </a:r>
            <a:r>
              <a:rPr lang="ru-RU" b="1" i="1" dirty="0"/>
              <a:t> </a:t>
            </a:r>
            <a:r>
              <a:rPr lang="ru-RU" b="1" dirty="0"/>
              <a:t>Фундаментальный анализ</a:t>
            </a:r>
            <a:r>
              <a:rPr lang="ru-RU" dirty="0"/>
              <a:t> представляет собой углубленное, комплексное исследование сущности изучаемых явлений с использованием математического аппарата и другого сложного инструментария.</a:t>
            </a:r>
          </a:p>
          <a:p>
            <a:pPr eaLnBrk="1" hangingPunct="1">
              <a:buFont typeface="Arial" charset="0"/>
              <a:buNone/>
            </a:pP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59118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800" b="1" dirty="0" smtClean="0"/>
              <a:t>5.Маржинальный</a:t>
            </a:r>
            <a:r>
              <a:rPr lang="ru-RU" sz="2800" dirty="0" smtClean="0"/>
              <a:t> анализ — это метод оценки и обоснования эффективности управленческих решений в бизнесе на основании причинно-следственной взаимосвязи объема продаж, себестоимости и прибыли и деления затрат на постоянные и переменные.</a:t>
            </a:r>
          </a:p>
          <a:p>
            <a:pPr eaLnBrk="1" hangingPunct="1">
              <a:buFont typeface="Arial" charset="0"/>
              <a:buNone/>
            </a:pPr>
            <a:r>
              <a:rPr lang="ru-RU" sz="2800" b="1" dirty="0" smtClean="0"/>
              <a:t>6.</a:t>
            </a:r>
            <a:r>
              <a:rPr lang="ru-RU" sz="2800" dirty="0" smtClean="0"/>
              <a:t>С помощью </a:t>
            </a:r>
            <a:r>
              <a:rPr lang="ru-RU" sz="2800" b="1" dirty="0" smtClean="0"/>
              <a:t>экономико-математического</a:t>
            </a:r>
            <a:r>
              <a:rPr lang="ru-RU" sz="2800" dirty="0" smtClean="0"/>
              <a:t> анализа выбирается наиболее оптимальный вариант решения экономической задачи, выявляются резервы повышения эффективности производства за счет более полного использования имеющихся ресурсов.</a:t>
            </a:r>
          </a:p>
          <a:p>
            <a:pPr eaLnBrk="1" hangingPunct="1">
              <a:buFont typeface="Arial" charset="0"/>
              <a:buNone/>
            </a:pPr>
            <a:r>
              <a:rPr lang="ru-RU" sz="2400" dirty="0" smtClean="0"/>
              <a:t>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911850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30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По субъектам (пользователям) </a:t>
            </a:r>
            <a:r>
              <a:rPr lang="ru-RU" sz="3000" b="1" u="sng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анализа:</a:t>
            </a:r>
            <a:endParaRPr lang="ru-RU" sz="3000" b="1" u="sng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1.Внутренний анализ- </a:t>
            </a:r>
            <a:r>
              <a:rPr lang="ru-RU" dirty="0" smtClean="0"/>
              <a:t>осуществляется непосредственно на предприятии для нужд оперативного, краткосрочного и долгосрочного управления производственной, коммерческой и финансовой деятельностью.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2.Внешний анализ-</a:t>
            </a:r>
            <a:r>
              <a:rPr lang="ru-RU" dirty="0" smtClean="0"/>
              <a:t> проводится на основании финансовой и статистической отчётности органами хозяйственного управления, финансовыми органами, акционерами, инвесторами.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611560" y="943876"/>
            <a:ext cx="8229600" cy="59118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0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По степени охвата объектов: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1.Сплошной анализ –</a:t>
            </a:r>
            <a:r>
              <a:rPr lang="ru-RU" dirty="0" smtClean="0"/>
              <a:t> выводы делаются после изучения всех объектов.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2.Выборочный анализ – </a:t>
            </a:r>
            <a:r>
              <a:rPr lang="ru-RU" dirty="0" smtClean="0"/>
              <a:t>по результатам обследования только части объектов, что позволяет ускорить аналитический процесс и выработку управленческих решений по результатам анализа.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5546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0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По содержанию программы: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1.Комплексный анализ</a:t>
            </a:r>
            <a:r>
              <a:rPr lang="ru-RU" dirty="0" smtClean="0"/>
              <a:t> охватывает всю хозяйственно-финансовую совокупность данного предприятия или объединения.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/>
              <a:t>2. </a:t>
            </a:r>
            <a:r>
              <a:rPr lang="ru-RU" b="1" dirty="0" smtClean="0"/>
              <a:t>Тематический (локальный), анализ</a:t>
            </a:r>
            <a:r>
              <a:rPr lang="ru-RU" dirty="0" smtClean="0"/>
              <a:t> связан с возникающей необходимостью углубленного изучения того или иного хозяйственного явления, показателя, процесса.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/>
          </p:cNvSpPr>
          <p:nvPr>
            <p:ph type="body" idx="1"/>
          </p:nvPr>
        </p:nvSpPr>
        <p:spPr>
          <a:xfrm>
            <a:off x="467544" y="1412776"/>
            <a:ext cx="8229600" cy="55768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Этапы проведения экономического анализа</a:t>
            </a:r>
          </a:p>
          <a:p>
            <a:pPr eaLnBrk="1" hangingPunct="1"/>
            <a:endParaRPr lang="ru-RU" sz="4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Этапы проведения экономического анализа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0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1. Предварительный этап: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3000" dirty="0" smtClean="0"/>
              <a:t>  </a:t>
            </a:r>
            <a:r>
              <a:rPr lang="ru-RU" sz="2600" dirty="0"/>
              <a:t>Определение цели и задач анализа, определение объектов, составление плана аналитической работы.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600" dirty="0"/>
              <a:t>  Сбор и подготовка информации необходимой для анализа, проверка ее достоверности, точности, и т.д.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600" dirty="0"/>
              <a:t> Отбор, структурирование и группировка данных. 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600" dirty="0"/>
              <a:t> Разработка системы показателей, наиболее полно характеризующих объект анализа, определение нормативных значений показателей</a:t>
            </a:r>
            <a:r>
              <a:rPr lang="ru-RU" sz="2600" dirty="0" smtClean="0"/>
              <a:t>.</a:t>
            </a:r>
          </a:p>
          <a:p>
            <a:pPr eaLnBrk="1" hangingPunct="1"/>
            <a:endParaRPr lang="ru-RU" sz="3000" dirty="0" smtClean="0"/>
          </a:p>
          <a:p>
            <a:pPr eaLnBrk="1" hangingPunct="1"/>
            <a:endParaRPr lang="ru-RU" sz="30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u="sng" dirty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2. Аналитический этап</a:t>
            </a:r>
            <a:r>
              <a:rPr lang="ru-RU" sz="36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/>
            </a:r>
            <a:br>
              <a:rPr lang="ru-RU" sz="36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</a:br>
            <a:endParaRPr lang="ru-RU" sz="3600" b="1" u="sng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340350"/>
          </a:xfrm>
        </p:spPr>
        <p:txBody>
          <a:bodyPr/>
          <a:lstStyle/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sz="2800" dirty="0" smtClean="0"/>
              <a:t>Анализ структуры и динамики изменения показателей.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800" dirty="0" smtClean="0"/>
              <a:t> Сравнение фактических результатов деятельности с запланированными показателями, данными прошлых аналитических периодов, с показателями деятельности других организаций, со среднеотраслевыми показателями и т.д.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800" dirty="0" smtClean="0"/>
              <a:t>Изучение степени влияния факторов на результаты деятельности организации.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sz="2800" dirty="0" smtClean="0"/>
              <a:t> Определение резервов повышения эффективности деятельности организации.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Виды экономического анализа</a:t>
            </a:r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>
          <a:xfrm>
            <a:off x="500063" y="1214438"/>
            <a:ext cx="8229600" cy="4954587"/>
          </a:xfrm>
        </p:spPr>
        <p:txBody>
          <a:bodyPr/>
          <a:lstStyle/>
          <a:p>
            <a:pPr eaLnBrk="1" hangingPunct="1">
              <a:spcBef>
                <a:spcPct val="0"/>
              </a:spcBef>
              <a:buNone/>
            </a:pPr>
            <a:r>
              <a:rPr lang="ru-RU" sz="28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Отраслевой признак: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1.Отраслевой анализ</a:t>
            </a:r>
            <a:r>
              <a:rPr lang="ru-RU" dirty="0" smtClean="0"/>
              <a:t>, методика которого учитывает специфику отдельных отраслей экономики (промышленности, строительства, транспорта и т.д.).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2. Межотраслевой,</a:t>
            </a:r>
            <a:r>
              <a:rPr lang="ru-RU" dirty="0" smtClean="0"/>
              <a:t> который является теоретической и методологической основой экономического анализа во всех отраслях экономики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3. Заключительный этап</a:t>
            </a:r>
            <a:br>
              <a:rPr lang="ru-RU" sz="36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</a:br>
            <a:endParaRPr lang="ru-RU" sz="3600" b="1" u="sng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/>
              <a:t>Общая оценка результатов деятельности организации.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/>
              <a:t> Оценка качества работы менеджмента.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ü"/>
            </a:pPr>
            <a:r>
              <a:rPr lang="ru-RU" dirty="0" smtClean="0"/>
              <a:t> Разработка рекомендаций.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Источники внешней информации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000" smtClean="0"/>
              <a:t>  издания, публикации, сообщения официальных органов власти;</a:t>
            </a:r>
          </a:p>
          <a:p>
            <a:pPr eaLnBrk="1" hangingPunct="1">
              <a:lnSpc>
                <a:spcPct val="90000"/>
              </a:lnSpc>
            </a:pPr>
            <a:r>
              <a:rPr lang="ru-RU" sz="3000" smtClean="0"/>
              <a:t>  отчеты информационно-аналитических агентств и консалтинговых  компаний;</a:t>
            </a:r>
          </a:p>
          <a:p>
            <a:pPr eaLnBrk="1" hangingPunct="1">
              <a:lnSpc>
                <a:spcPct val="90000"/>
              </a:lnSpc>
            </a:pPr>
            <a:r>
              <a:rPr lang="ru-RU" sz="3000" smtClean="0"/>
              <a:t>  средства массовой информации и рекламы (газеты и журналы, телевидение и радио); </a:t>
            </a:r>
          </a:p>
          <a:p>
            <a:pPr eaLnBrk="1" hangingPunct="1">
              <a:lnSpc>
                <a:spcPct val="90000"/>
              </a:lnSpc>
            </a:pPr>
            <a:r>
              <a:rPr lang="ru-RU" sz="3000" smtClean="0"/>
              <a:t>  публикуемые годовые отчеты клиентов, партнеров и контрагентов; </a:t>
            </a:r>
          </a:p>
          <a:p>
            <a:pPr eaLnBrk="1" hangingPunct="1">
              <a:lnSpc>
                <a:spcPct val="90000"/>
              </a:lnSpc>
            </a:pPr>
            <a:r>
              <a:rPr lang="ru-RU" sz="3000" smtClean="0"/>
              <a:t>   личные контакты с клиентурой, партнерами и контрагентами.</a:t>
            </a:r>
          </a:p>
          <a:p>
            <a:pPr eaLnBrk="1" hangingPunct="1">
              <a:lnSpc>
                <a:spcPct val="90000"/>
              </a:lnSpc>
            </a:pPr>
            <a:endParaRPr lang="ru-RU" sz="3000" smtClean="0"/>
          </a:p>
        </p:txBody>
      </p:sp>
    </p:spTree>
    <p:extLst>
      <p:ext uri="{BB962C8B-B14F-4D97-AF65-F5344CB8AC3E}">
        <p14:creationId xmlns:p14="http://schemas.microsoft.com/office/powerpoint/2010/main" val="293656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472488" cy="12747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Источники</a:t>
            </a:r>
            <a:r>
              <a:rPr lang="ru-RU" sz="4000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sz="4000" b="1" dirty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внутренней информации: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 </a:t>
            </a:r>
            <a:r>
              <a:rPr lang="ru-RU" u="sng" dirty="0" smtClean="0"/>
              <a:t>финансовая (бухгалтерская) отчетнос</a:t>
            </a:r>
            <a:r>
              <a:rPr lang="ru-RU" dirty="0" smtClean="0"/>
              <a:t>ть;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 статистическая отчетность;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налоговая отчетность;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оценочные расчеты по проводимым операциям;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результаты внутренних исследований;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акты ревизий и проверок;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 справки, подготовленные соответствующими службами по заданию руководства организации.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20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22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6215062"/>
          </a:xfrm>
        </p:spPr>
        <p:txBody>
          <a:bodyPr/>
          <a:lstStyle/>
          <a:p>
            <a:pPr eaLnBrk="1" hangingPunct="1">
              <a:spcBef>
                <a:spcPct val="0"/>
              </a:spcBef>
              <a:buNone/>
            </a:pPr>
            <a:r>
              <a:rPr lang="ru-RU" sz="28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Признак времени:</a:t>
            </a:r>
          </a:p>
          <a:p>
            <a:pPr eaLnBrk="1" hangingPunct="1">
              <a:buFont typeface="Arial" charset="0"/>
              <a:buNone/>
            </a:pPr>
            <a:r>
              <a:rPr lang="ru-RU" sz="3400" b="1" dirty="0" smtClean="0"/>
              <a:t>1. Перспективный,</a:t>
            </a:r>
            <a:r>
              <a:rPr lang="ru-RU" sz="3400" dirty="0" smtClean="0"/>
              <a:t> прогнозный анализ, непосредственно связанный с ретроспективным, производится с целью выявления тех или иных тенденций и закономерностей в хозяйственно-финансовой деятельности, обоснования плановых заданий на будущий период. Перспективный анализ осуществляется преимущественно работниками планово-экономической службы.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69753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2. Ретроспективный</a:t>
            </a:r>
            <a:r>
              <a:rPr lang="ru-RU" dirty="0" smtClean="0"/>
              <a:t> анализ хозяйственной деятельности предприятия и его подразделений производится за текущий отчетный период (квартал, год). Цель его — экономическая оценка деятельности предприятия за истекший период по всем основным показателям (устанавливаемым сверху и планируемым самим предприятием), выявление недочетов в работе и неиспользованных резервов. Последующий анализ осуществляется преимущественно работниками учетно-финансовой службы и оформляется на практике главным образом в виде объяснительных записок к периодическим отчетам.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/>
          <a:lstStyle/>
          <a:p>
            <a:pPr eaLnBrk="1" hangingPunct="1">
              <a:spcBef>
                <a:spcPct val="0"/>
              </a:spcBef>
              <a:buNone/>
            </a:pPr>
            <a:r>
              <a:rPr lang="ru-RU" sz="28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Пространственный признак: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1. Внутрифирменный анализ </a:t>
            </a:r>
            <a:r>
              <a:rPr lang="ru-RU" dirty="0" smtClean="0"/>
              <a:t>изучает деятельность только исследуемого предприятия.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2.Межфирменный анализ</a:t>
            </a:r>
            <a:r>
              <a:rPr lang="ru-RU" dirty="0" smtClean="0"/>
              <a:t> – сравниваются результаты деятельности двух или более предприятий, что позволяет выявить передовой опыт, резервы, недостатки и на основе этого дать более объективную оценку эффективности деятельности.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57200" y="214313"/>
            <a:ext cx="8686800" cy="6643687"/>
          </a:xfrm>
        </p:spPr>
        <p:txBody>
          <a:bodyPr/>
          <a:lstStyle/>
          <a:p>
            <a:pPr eaLnBrk="1" hangingPunct="1">
              <a:spcBef>
                <a:spcPct val="0"/>
              </a:spcBef>
              <a:buNone/>
            </a:pPr>
            <a:r>
              <a:rPr lang="ru-RU" sz="2800" b="1" u="sng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По аспектам исследования:</a:t>
            </a:r>
          </a:p>
          <a:p>
            <a:pPr eaLnBrk="1" hangingPunct="1">
              <a:buFont typeface="Arial" charset="0"/>
              <a:buNone/>
            </a:pPr>
            <a:r>
              <a:rPr lang="ru-RU" sz="3800" b="1" dirty="0" smtClean="0"/>
              <a:t>1.Финансовый </a:t>
            </a:r>
            <a:r>
              <a:rPr lang="ru-RU" sz="3800" dirty="0" smtClean="0"/>
              <a:t>- который может быть охарактеризован как процесс познания сущности финансового механизма функционирования субъектов хозяйствования. Его основное назначение состоит в изучении, диагностике и прогнозировании финансового состояния предприятия и выявлении резервов повышения его устойчивости.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ru-RU" b="1" dirty="0" smtClean="0"/>
              <a:t>2.  Управленческий</a:t>
            </a:r>
            <a:r>
              <a:rPr lang="ru-RU" b="1" i="1" dirty="0" smtClean="0"/>
              <a:t> </a:t>
            </a:r>
            <a:r>
              <a:rPr lang="ru-RU" b="1" dirty="0" smtClean="0"/>
              <a:t>анализ</a:t>
            </a:r>
            <a:r>
              <a:rPr lang="ru-RU" dirty="0" smtClean="0"/>
              <a:t> проводят все службы предприятия с целью получения информации, необходимой для планирования, Контроля и принятия оптимальных управленческих решений, выработки стратегии и тактики по вопросам финансовой политики, Маркетинговой деятельности, совершенствования техники, технологии и организации производства. Он носит оперативный характер, его результаты являются коммерческой тайной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626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b="1" dirty="0" smtClean="0"/>
              <a:t>3.Социально-экономический</a:t>
            </a:r>
            <a:r>
              <a:rPr lang="ru-RU" i="1" dirty="0" smtClean="0"/>
              <a:t> </a:t>
            </a:r>
            <a:r>
              <a:rPr lang="ru-RU" dirty="0" smtClean="0"/>
              <a:t>анализ изучает взаимосвязь социальных и экономических процессов, их влияние друг на друга и на экономические результаты хозяйственной деятельности. Его проводят экономические службы предприятия и вышестоящих органов управления, социологические лаборатории, статистические органы и т. п.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62865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b="1" dirty="0" smtClean="0"/>
              <a:t>4.</a:t>
            </a:r>
            <a:r>
              <a:rPr lang="ru-RU" sz="2400" b="1" i="1" dirty="0" smtClean="0"/>
              <a:t> </a:t>
            </a:r>
            <a:r>
              <a:rPr lang="ru-RU" sz="2400" b="1" dirty="0" smtClean="0"/>
              <a:t>Экономико-статистический</a:t>
            </a:r>
            <a:r>
              <a:rPr lang="ru-RU" sz="2400" i="1" dirty="0" smtClean="0"/>
              <a:t> </a:t>
            </a:r>
            <a:r>
              <a:rPr lang="ru-RU" sz="2400" dirty="0" smtClean="0"/>
              <a:t>анализ применяется статистическими органами для изучения массовых общественных явлений на разных уровнях управления: предприятия, отрасли, региона.</a:t>
            </a:r>
          </a:p>
          <a:p>
            <a:pPr eaLnBrk="1" hangingPunct="1">
              <a:buFont typeface="Arial" charset="0"/>
              <a:buNone/>
            </a:pPr>
            <a:r>
              <a:rPr lang="ru-RU" sz="2400" b="1" dirty="0" smtClean="0"/>
              <a:t>5.Экономико-экологический</a:t>
            </a:r>
            <a:r>
              <a:rPr lang="ru-RU" sz="2400" i="1" dirty="0" smtClean="0"/>
              <a:t> </a:t>
            </a:r>
            <a:r>
              <a:rPr lang="ru-RU" sz="2400" dirty="0" smtClean="0"/>
              <a:t>анализ проводят органы охраны окружающей среды, экономические службы предприятия с целью исследования взаимодействия экологических и экономических процессов, связанных с сохранением и улучшением окружающей среды и затратами на экологию.</a:t>
            </a:r>
          </a:p>
          <a:p>
            <a:pPr eaLnBrk="1" hangingPunct="1">
              <a:buFont typeface="Arial" charset="0"/>
              <a:buNone/>
            </a:pPr>
            <a:r>
              <a:rPr lang="ru-RU" sz="2400" b="1" dirty="0" smtClean="0"/>
              <a:t>6. Маркетинговый анализ</a:t>
            </a:r>
            <a:r>
              <a:rPr lang="ru-RU" sz="2400" dirty="0" smtClean="0"/>
              <a:t> применяется службой маркетинга предприятия или объединения для изучения внешней среды функционирования предприятия: рынков сырья и сбыта готовой продукции, ее конкурентоспособности, спроса и предложения, коммерческого риска, формирования ценовой политики, </a:t>
            </a:r>
            <a:r>
              <a:rPr lang="ru-RU" sz="2000" dirty="0" smtClean="0"/>
              <a:t>разработки тактики и стратегии маркетинговой деятельности.</a:t>
            </a:r>
          </a:p>
          <a:p>
            <a:pPr eaLnBrk="1" hangingPunct="1"/>
            <a:endParaRPr lang="ru-RU" sz="2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869</Words>
  <Application>Microsoft Office PowerPoint</Application>
  <PresentationFormat>Экран (4:3)</PresentationFormat>
  <Paragraphs>73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Виды экономического анализа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проведения экономического анализа</vt:lpstr>
      <vt:lpstr>2. Аналитический этап </vt:lpstr>
      <vt:lpstr>3. Заключительный этап </vt:lpstr>
      <vt:lpstr>Источники внешней информации:  </vt:lpstr>
      <vt:lpstr> Источники внутренней информации: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проведения экономического анализа</dc:title>
  <dc:creator>2-204-p</dc:creator>
  <cp:lastModifiedBy>User</cp:lastModifiedBy>
  <cp:revision>22</cp:revision>
  <dcterms:created xsi:type="dcterms:W3CDTF">2013-09-05T12:05:28Z</dcterms:created>
  <dcterms:modified xsi:type="dcterms:W3CDTF">2020-09-08T17:47:51Z</dcterms:modified>
</cp:coreProperties>
</file>