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9" r:id="rId2"/>
    <p:sldId id="258" r:id="rId3"/>
    <p:sldId id="260" r:id="rId4"/>
    <p:sldId id="261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96" y="-47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B4DE36-3917-4C36-85C0-D18E61AF23D3}" type="datetimeFigureOut">
              <a:rPr lang="ru-RU" smtClean="0"/>
              <a:t>03.09.2020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29A2CC5F-5BF3-4C0A-9E80-F35F96B998BF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B4DE36-3917-4C36-85C0-D18E61AF23D3}" type="datetimeFigureOut">
              <a:rPr lang="ru-RU" smtClean="0"/>
              <a:t>03.09.2020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2CC5F-5BF3-4C0A-9E80-F35F96B998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B4DE36-3917-4C36-85C0-D18E61AF23D3}" type="datetimeFigureOut">
              <a:rPr lang="ru-RU" smtClean="0"/>
              <a:t>03.09.2020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2CC5F-5BF3-4C0A-9E80-F35F96B998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B4DE36-3917-4C36-85C0-D18E61AF23D3}" type="datetimeFigureOut">
              <a:rPr lang="ru-RU" smtClean="0"/>
              <a:t>03.09.2020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2CC5F-5BF3-4C0A-9E80-F35F96B998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B4DE36-3917-4C36-85C0-D18E61AF23D3}" type="datetimeFigureOut">
              <a:rPr lang="ru-RU" smtClean="0"/>
              <a:t>03.09.2020</a:t>
            </a:fld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2CC5F-5BF3-4C0A-9E80-F35F96B998BF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B4DE36-3917-4C36-85C0-D18E61AF23D3}" type="datetimeFigureOut">
              <a:rPr lang="ru-RU" smtClean="0"/>
              <a:t>03.09.2020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2CC5F-5BF3-4C0A-9E80-F35F96B998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B4DE36-3917-4C36-85C0-D18E61AF23D3}" type="datetimeFigureOut">
              <a:rPr lang="ru-RU" smtClean="0"/>
              <a:t>03.09.2020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2CC5F-5BF3-4C0A-9E80-F35F96B998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B4DE36-3917-4C36-85C0-D18E61AF23D3}" type="datetimeFigureOut">
              <a:rPr lang="ru-RU" smtClean="0"/>
              <a:t>03.09.2020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2CC5F-5BF3-4C0A-9E80-F35F96B998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B4DE36-3917-4C36-85C0-D18E61AF23D3}" type="datetimeFigureOut">
              <a:rPr lang="ru-RU" smtClean="0"/>
              <a:t>03.09.2020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2CC5F-5BF3-4C0A-9E80-F35F96B998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B4DE36-3917-4C36-85C0-D18E61AF23D3}" type="datetimeFigureOut">
              <a:rPr lang="ru-RU" smtClean="0"/>
              <a:t>03.09.2020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2CC5F-5BF3-4C0A-9E80-F35F96B998B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B4DE36-3917-4C36-85C0-D18E61AF23D3}" type="datetimeFigureOut">
              <a:rPr lang="ru-RU" smtClean="0"/>
              <a:t>03.09.2020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2CC5F-5BF3-4C0A-9E80-F35F96B998BF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A7B4DE36-3917-4C36-85C0-D18E61AF23D3}" type="datetimeFigureOut">
              <a:rPr lang="ru-RU" smtClean="0"/>
              <a:t>03.09.2020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29A2CC5F-5BF3-4C0A-9E80-F35F96B998BF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b="1" dirty="0" smtClean="0"/>
              <a:t>Прием абсолютных разниц</a:t>
            </a:r>
            <a:endParaRPr lang="ru-RU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3356992"/>
            <a:ext cx="6629400" cy="1219201"/>
          </a:xfrm>
        </p:spPr>
        <p:txBody>
          <a:bodyPr>
            <a:noAutofit/>
          </a:bodyPr>
          <a:lstStyle/>
          <a:p>
            <a:r>
              <a:rPr lang="ru-RU" sz="3200" dirty="0" smtClean="0"/>
              <a:t>Методы и приемы экономического анализа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936894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Метод элиминирования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1430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Б) </a:t>
            </a:r>
            <a:r>
              <a:rPr lang="ru-RU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прием абсолютных разниц</a:t>
            </a: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применяется для расчета влияния факторов (Х,У) на прирост результативного показателя (А) только в мультипликативных моделях (А = Х1×Х2×Х3…Х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>
              <a:buNone/>
            </a:pPr>
            <a:r>
              <a:rPr lang="ru-RU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1)при определении влияния качественного показателя на конечный результат, абсолютное отклонение качественного показателя умножается на плановый количественный показатель;</a:t>
            </a:r>
          </a:p>
          <a:p>
            <a:pPr marL="11430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2)при определении влияния количественного показателя, абсолютное отклонение количественного показателя умножается на фактический качественный показатель.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0430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16222038"/>
              </p:ext>
            </p:extLst>
          </p:nvPr>
        </p:nvGraphicFramePr>
        <p:xfrm>
          <a:off x="179512" y="1556792"/>
          <a:ext cx="8712968" cy="2472690"/>
        </p:xfrm>
        <a:graphic>
          <a:graphicData uri="http://schemas.openxmlformats.org/drawingml/2006/table">
            <a:tbl>
              <a:tblPr>
                <a:tableStyleId>{0505E3EF-67EA-436B-97B2-0124C06EBD24}</a:tableStyleId>
              </a:tblPr>
              <a:tblGrid>
                <a:gridCol w="3816424"/>
                <a:gridCol w="864096"/>
                <a:gridCol w="1296144"/>
                <a:gridCol w="1440160"/>
                <a:gridCol w="1296144"/>
              </a:tblGrid>
              <a:tr h="51509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Показатели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обозн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Базовый год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Отчетный год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(+, -)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22720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kern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Выпуск продукции, </a:t>
                      </a:r>
                      <a:r>
                        <a:rPr lang="ru-RU" sz="1600" kern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</a:t>
                      </a:r>
                      <a:r>
                        <a:rPr lang="ru-RU" sz="1600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kern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тенге Результат</a:t>
                      </a:r>
                      <a:endParaRPr lang="ru-RU" sz="1600" b="1" kern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56000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60000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24091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Среднегодовая величина ОПФ, тыс. 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тенге Ф1 - кол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ОФ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7000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6800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24091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Фондоотдача на 1 тенге фондов, 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тенге 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Ф2 - </a:t>
                      </a:r>
                      <a:r>
                        <a:rPr lang="ru-RU" sz="16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кач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23528" y="600889"/>
            <a:ext cx="8424936" cy="784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09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данным таблицы записать факторную модель фондоотдачи и определить влияние факторов на изменения фондоотдачи методом </a:t>
            </a: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абсолютные разниц. </a:t>
            </a: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Рассчитать  абсолютное и относительное отклонения от базового года. Вывод.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7740352" y="2276872"/>
            <a:ext cx="864096" cy="320265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3429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4008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9456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indent="0">
              <a:buNone/>
            </a:pPr>
            <a:r>
              <a:rPr lang="ru-RU" altLang="ru-RU" sz="1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+4000</a:t>
            </a:r>
            <a:endParaRPr lang="ru-RU" sz="1800" dirty="0"/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7884368" y="2708920"/>
            <a:ext cx="864096" cy="32026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4008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9456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indent="0">
              <a:buNone/>
            </a:pPr>
            <a:r>
              <a:rPr lang="ru-RU" altLang="ru-RU" sz="1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-200</a:t>
            </a:r>
            <a:endParaRPr lang="ru-RU" sz="1800" dirty="0"/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5004048" y="3501008"/>
            <a:ext cx="864096" cy="32026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4008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9456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indent="0">
              <a:buNone/>
            </a:pPr>
            <a:r>
              <a:rPr lang="ru-RU" altLang="ru-RU" sz="1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8</a:t>
            </a:r>
            <a:endParaRPr lang="ru-RU" sz="1800" dirty="0"/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323528" y="4108430"/>
            <a:ext cx="849694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09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Факторная модель: </a:t>
            </a:r>
            <a:r>
              <a:rPr lang="ru-RU" alt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ВП = ОФ*ФО</a:t>
            </a:r>
            <a:endParaRPr kumimoji="0" lang="ru-RU" alt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Объект 2"/>
          <p:cNvSpPr txBox="1">
            <a:spLocks/>
          </p:cNvSpPr>
          <p:nvPr/>
        </p:nvSpPr>
        <p:spPr>
          <a:xfrm>
            <a:off x="6472200" y="3493778"/>
            <a:ext cx="864096" cy="32026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4008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9456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indent="0">
              <a:buNone/>
            </a:pPr>
            <a:r>
              <a:rPr lang="ru-RU" altLang="ru-RU" sz="1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8,82</a:t>
            </a:r>
            <a:endParaRPr lang="ru-RU" sz="1800" dirty="0"/>
          </a:p>
        </p:txBody>
      </p:sp>
      <p:sp>
        <p:nvSpPr>
          <p:cNvPr id="14" name="Объект 2"/>
          <p:cNvSpPr txBox="1">
            <a:spLocks/>
          </p:cNvSpPr>
          <p:nvPr/>
        </p:nvSpPr>
        <p:spPr>
          <a:xfrm>
            <a:off x="7877471" y="3501008"/>
            <a:ext cx="864096" cy="32026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4008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9456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indent="0">
              <a:buNone/>
            </a:pPr>
            <a:r>
              <a:rPr lang="ru-RU" altLang="ru-RU" sz="1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+0,82</a:t>
            </a:r>
            <a:endParaRPr lang="ru-RU" sz="1800" dirty="0"/>
          </a:p>
        </p:txBody>
      </p:sp>
      <p:sp>
        <p:nvSpPr>
          <p:cNvPr id="15" name="Rectangle 1"/>
          <p:cNvSpPr>
            <a:spLocks noChangeArrowheads="1"/>
          </p:cNvSpPr>
          <p:nvPr/>
        </p:nvSpPr>
        <p:spPr bwMode="auto">
          <a:xfrm>
            <a:off x="244623" y="4293096"/>
            <a:ext cx="849694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09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 = В/ОФ</a:t>
            </a:r>
            <a:endParaRPr kumimoji="0" lang="ru-RU" alt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8613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10789794"/>
              </p:ext>
            </p:extLst>
          </p:nvPr>
        </p:nvGraphicFramePr>
        <p:xfrm>
          <a:off x="179512" y="1556792"/>
          <a:ext cx="8712968" cy="1911096"/>
        </p:xfrm>
        <a:graphic>
          <a:graphicData uri="http://schemas.openxmlformats.org/drawingml/2006/table">
            <a:tbl>
              <a:tblPr>
                <a:tableStyleId>{0505E3EF-67EA-436B-97B2-0124C06EBD24}</a:tableStyleId>
              </a:tblPr>
              <a:tblGrid>
                <a:gridCol w="3816424"/>
                <a:gridCol w="864096"/>
                <a:gridCol w="1296144"/>
                <a:gridCol w="1440160"/>
                <a:gridCol w="1296144"/>
              </a:tblGrid>
              <a:tr h="51509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Показатели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обозн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Базовый год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Отчетный год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(+, -)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22720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kern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Выпуск продукции, </a:t>
                      </a:r>
                      <a:r>
                        <a:rPr lang="ru-RU" sz="1600" kern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</a:t>
                      </a:r>
                      <a:r>
                        <a:rPr lang="ru-RU" sz="1600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тенге</a:t>
                      </a:r>
                      <a:endParaRPr lang="ru-RU" sz="1600" b="1" kern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56000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60000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+4000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24091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Среднегодовая величина ОПФ, тыс. тенге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ОФ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7000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6800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-200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24091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Фондоотдача на 1 тенге фондов, тенге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8,82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+0,82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23528" y="600889"/>
            <a:ext cx="8424936" cy="784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180975" fontAlgn="base">
              <a:spcBef>
                <a:spcPct val="0"/>
              </a:spcBef>
              <a:spcAft>
                <a:spcPct val="0"/>
              </a:spcAft>
            </a:pP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Задача 3. По данным таблицы записать факторную модель фондоотдачи и определить влияние факторов на изменения фондоотдачи методом </a:t>
            </a:r>
            <a:r>
              <a:rPr lang="ru-RU" alt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абсолютные разниц. </a:t>
            </a: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Рассчитать  абсолютное и относительное отклонения от базового года. Вывод.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362944" y="3987494"/>
            <a:ext cx="3838816" cy="455194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3429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4008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9456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indent="0">
              <a:buNone/>
            </a:pPr>
            <a:r>
              <a:rPr lang="el-GR" dirty="0" smtClean="0"/>
              <a:t>Δ</a:t>
            </a:r>
            <a:r>
              <a:rPr lang="ru-RU" dirty="0" smtClean="0"/>
              <a:t>ВП</a:t>
            </a:r>
            <a:r>
              <a:rPr lang="el-GR" dirty="0" smtClean="0"/>
              <a:t> Δ</a:t>
            </a:r>
            <a:r>
              <a:rPr lang="ru-RU" dirty="0" smtClean="0"/>
              <a:t>ОФ =</a:t>
            </a:r>
            <a:r>
              <a:rPr lang="ru-RU" dirty="0" err="1" smtClean="0"/>
              <a:t>абс</a:t>
            </a:r>
            <a:r>
              <a:rPr lang="ru-RU" dirty="0" smtClean="0"/>
              <a:t> </a:t>
            </a:r>
            <a:r>
              <a:rPr lang="el-GR" dirty="0" smtClean="0"/>
              <a:t>Δ</a:t>
            </a:r>
            <a:r>
              <a:rPr lang="ru-RU" dirty="0" smtClean="0"/>
              <a:t>ОФ</a:t>
            </a:r>
            <a:r>
              <a:rPr lang="ru-RU" alt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*ФО </a:t>
            </a:r>
            <a:r>
              <a:rPr lang="ru-RU" altLang="ru-RU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отч</a:t>
            </a:r>
            <a:r>
              <a:rPr lang="ru-RU" alt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endParaRPr lang="ru-RU" dirty="0"/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287524" y="3521064"/>
            <a:ext cx="849694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09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Факторная модель: </a:t>
            </a:r>
            <a:r>
              <a:rPr lang="ru-RU" alt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ВП = ОФ*ФО</a:t>
            </a:r>
            <a:endParaRPr kumimoji="0" lang="ru-RU" alt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4139952" y="3972831"/>
            <a:ext cx="1656184" cy="32026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4008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9456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indent="0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-200* 8,82 = 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5652120" y="3972831"/>
            <a:ext cx="2016224" cy="32026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4008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9456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indent="0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-1764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тенге 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Объект 2"/>
          <p:cNvSpPr txBox="1">
            <a:spLocks/>
          </p:cNvSpPr>
          <p:nvPr/>
        </p:nvSpPr>
        <p:spPr>
          <a:xfrm>
            <a:off x="373272" y="4569408"/>
            <a:ext cx="3838816" cy="455194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3429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4008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9456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indent="0">
              <a:buNone/>
            </a:pPr>
            <a:r>
              <a:rPr lang="el-GR" dirty="0" smtClean="0"/>
              <a:t>Δ</a:t>
            </a:r>
            <a:r>
              <a:rPr lang="ru-RU" dirty="0" smtClean="0"/>
              <a:t>ВП</a:t>
            </a:r>
            <a:r>
              <a:rPr lang="el-GR" dirty="0" smtClean="0"/>
              <a:t> Δ</a:t>
            </a:r>
            <a:r>
              <a:rPr lang="ru-RU" dirty="0" smtClean="0"/>
              <a:t>ФО =</a:t>
            </a:r>
            <a:r>
              <a:rPr lang="ru-RU" dirty="0" err="1" smtClean="0"/>
              <a:t>абс</a:t>
            </a:r>
            <a:r>
              <a:rPr lang="ru-RU" dirty="0" smtClean="0"/>
              <a:t> </a:t>
            </a:r>
            <a:r>
              <a:rPr lang="el-GR" dirty="0" smtClean="0"/>
              <a:t>Δ</a:t>
            </a:r>
            <a:r>
              <a:rPr lang="ru-RU" dirty="0" smtClean="0"/>
              <a:t>ФО</a:t>
            </a:r>
            <a:r>
              <a:rPr lang="ru-RU" alt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*ОФ баз = </a:t>
            </a:r>
            <a:endParaRPr lang="ru-RU" dirty="0"/>
          </a:p>
        </p:txBody>
      </p:sp>
      <p:sp>
        <p:nvSpPr>
          <p:cNvPr id="14" name="Объект 2"/>
          <p:cNvSpPr txBox="1">
            <a:spLocks/>
          </p:cNvSpPr>
          <p:nvPr/>
        </p:nvSpPr>
        <p:spPr>
          <a:xfrm>
            <a:off x="4212088" y="4569408"/>
            <a:ext cx="1656184" cy="32026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4008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9456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indent="0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0,82* 7000 = 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Объект 2"/>
          <p:cNvSpPr txBox="1">
            <a:spLocks/>
          </p:cNvSpPr>
          <p:nvPr/>
        </p:nvSpPr>
        <p:spPr>
          <a:xfrm>
            <a:off x="5674576" y="4569407"/>
            <a:ext cx="2016224" cy="32026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4008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9456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indent="0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5740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тенге 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9907" y="5024602"/>
            <a:ext cx="88921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dirty="0" smtClean="0"/>
              <a:t>ΣΔ</a:t>
            </a:r>
            <a:r>
              <a:rPr lang="ru-RU" dirty="0" smtClean="0"/>
              <a:t>ВП =</a:t>
            </a:r>
            <a:r>
              <a:rPr lang="el-GR" dirty="0" smtClean="0"/>
              <a:t> Δ</a:t>
            </a:r>
            <a:r>
              <a:rPr lang="ru-RU" dirty="0" smtClean="0"/>
              <a:t>ВП</a:t>
            </a:r>
            <a:r>
              <a:rPr lang="el-GR" dirty="0" smtClean="0"/>
              <a:t> Δ</a:t>
            </a:r>
            <a:r>
              <a:rPr lang="ru-RU" dirty="0" smtClean="0"/>
              <a:t>ОФ + </a:t>
            </a:r>
            <a:r>
              <a:rPr lang="el-GR" dirty="0" smtClean="0"/>
              <a:t>Δ</a:t>
            </a:r>
            <a:r>
              <a:rPr lang="ru-RU" dirty="0" smtClean="0"/>
              <a:t>ВП</a:t>
            </a:r>
            <a:r>
              <a:rPr lang="el-GR" dirty="0" smtClean="0"/>
              <a:t> Δ</a:t>
            </a:r>
            <a:r>
              <a:rPr lang="ru-RU" dirty="0" smtClean="0"/>
              <a:t>ФО = -1764+5740 = 3976 </a:t>
            </a:r>
            <a:r>
              <a:rPr lang="ru-RU" dirty="0" err="1" smtClean="0"/>
              <a:t>тыс</a:t>
            </a:r>
            <a:r>
              <a:rPr lang="ru-RU" dirty="0" smtClean="0"/>
              <a:t> тенге ≈ 4000 </a:t>
            </a:r>
            <a:r>
              <a:rPr lang="ru-RU" dirty="0" err="1" smtClean="0"/>
              <a:t>тыс</a:t>
            </a:r>
            <a:r>
              <a:rPr lang="ru-RU" dirty="0" smtClean="0"/>
              <a:t> тенге</a:t>
            </a:r>
            <a:r>
              <a:rPr lang="el-GR" dirty="0" smtClean="0"/>
              <a:t> 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607376" y="5452135"/>
            <a:ext cx="23903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dirty="0" smtClean="0"/>
              <a:t>ΣΔ</a:t>
            </a:r>
            <a:r>
              <a:rPr lang="ru-RU" dirty="0" smtClean="0"/>
              <a:t>ВП = </a:t>
            </a:r>
            <a:r>
              <a:rPr lang="ru-RU" dirty="0" err="1" smtClean="0"/>
              <a:t>абс</a:t>
            </a:r>
            <a:r>
              <a:rPr lang="ru-RU" dirty="0" smtClean="0"/>
              <a:t> </a:t>
            </a:r>
            <a:r>
              <a:rPr lang="ru-RU" dirty="0" err="1" smtClean="0"/>
              <a:t>отклВП</a:t>
            </a:r>
            <a:r>
              <a:rPr lang="el-GR" dirty="0" smtClean="0"/>
              <a:t> 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607376" y="5869596"/>
            <a:ext cx="14895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u="sng" dirty="0" smtClean="0"/>
              <a:t>4000 = 4000</a:t>
            </a:r>
            <a:endParaRPr lang="ru-RU" b="1" u="sng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318817" y="6238928"/>
            <a:ext cx="61398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u="sng" dirty="0" smtClean="0"/>
              <a:t>Вывод - аналогично приему цепных подстановок!</a:t>
            </a:r>
            <a:endParaRPr lang="ru-RU" b="1" u="sng" dirty="0"/>
          </a:p>
        </p:txBody>
      </p:sp>
    </p:spTree>
    <p:extLst>
      <p:ext uri="{BB962C8B-B14F-4D97-AF65-F5344CB8AC3E}">
        <p14:creationId xmlns:p14="http://schemas.microsoft.com/office/powerpoint/2010/main" val="2683441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1" grpId="0"/>
      <p:bldP spid="12" grpId="0"/>
      <p:bldP spid="14" grpId="0"/>
      <p:bldP spid="15" grpId="0"/>
      <p:bldP spid="2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165</TotalTime>
  <Words>333</Words>
  <Application>Microsoft Office PowerPoint</Application>
  <PresentationFormat>Экран (4:3)</PresentationFormat>
  <Paragraphs>64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Аптека</vt:lpstr>
      <vt:lpstr>Методы и приемы экономического анализа</vt:lpstr>
      <vt:lpstr>Метод элиминирования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Методы и приемы экономического анализа</dc:title>
  <dc:creator>User</dc:creator>
  <cp:lastModifiedBy>User</cp:lastModifiedBy>
  <cp:revision>6</cp:revision>
  <dcterms:created xsi:type="dcterms:W3CDTF">2020-08-30T16:27:33Z</dcterms:created>
  <dcterms:modified xsi:type="dcterms:W3CDTF">2020-09-03T07:29:47Z</dcterms:modified>
</cp:coreProperties>
</file>