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256" r:id="rId2"/>
    <p:sldId id="257" r:id="rId3"/>
    <p:sldId id="258" r:id="rId4"/>
    <p:sldId id="275" r:id="rId5"/>
    <p:sldId id="260" r:id="rId6"/>
    <p:sldId id="276" r:id="rId7"/>
    <p:sldId id="277" r:id="rId8"/>
    <p:sldId id="279" r:id="rId9"/>
    <p:sldId id="278" r:id="rId10"/>
    <p:sldId id="27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3" d="100"/>
          <a:sy n="103" d="100"/>
        </p:scale>
        <p:origin x="-12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D4B97F-7D7D-47FA-A16B-BD9C8A2BD6E4}" type="datetimeFigureOut">
              <a:rPr lang="ru-RU" smtClean="0"/>
              <a:t>11.09.2020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B46ABE-4748-4271-8D29-1714966F43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975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55675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55675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55675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55675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15EC8CA6-E920-4B45-9976-FB8163307624}" type="slidenum">
              <a:rPr lang="ru-RU" altLang="ru-RU" sz="1300" smtClean="0"/>
              <a:pPr/>
              <a:t>4</a:t>
            </a:fld>
            <a:endParaRPr lang="ru-RU" altLang="ru-RU" sz="13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11.09.2020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11.09.2020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11.09.2020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11.09.2020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714488"/>
            <a:ext cx="8686800" cy="242889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Анализ производства и реализации продукции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Спасибо за внимание!!!</a:t>
            </a:r>
            <a:endParaRPr lang="ru-RU" sz="4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928670"/>
            <a:ext cx="721523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 Анализ деятельности предприятий начинается с изучения объемов производства и темпов его роста. Основной задачей предприятия является наиболее полное обеспечение спроса населения высококачественной продукцией. 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layer.myshared.ru/19/1215761/slides/slide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EB2A6D-E811-4E58-A071-A3F78B9C02E3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6148" name="Прямоугольник 5"/>
          <p:cNvSpPr>
            <a:spLocks noChangeArrowheads="1"/>
          </p:cNvSpPr>
          <p:nvPr/>
        </p:nvSpPr>
        <p:spPr bwMode="auto">
          <a:xfrm>
            <a:off x="285750" y="357188"/>
            <a:ext cx="8643938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ru-RU" altLang="ru-RU"/>
              <a:t> </a:t>
            </a:r>
            <a:endParaRPr lang="ru-RU" altLang="ru-RU" sz="2800">
              <a:solidFill>
                <a:srgbClr val="0000B8"/>
              </a:solidFill>
            </a:endParaRPr>
          </a:p>
          <a:p>
            <a:pPr eaLnBrk="1" hangingPunct="1">
              <a:buFontTx/>
              <a:buAutoNum type="arabicPeriod"/>
            </a:pPr>
            <a:endParaRPr lang="ru-RU" altLang="ru-RU" sz="2400" b="1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altLang="ru-RU" b="1">
              <a:solidFill>
                <a:srgbClr val="0000B8"/>
              </a:solidFill>
            </a:endParaRPr>
          </a:p>
          <a:p>
            <a:endParaRPr lang="ru-RU" altLang="ru-RU" sz="1800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357188" y="357188"/>
            <a:ext cx="8786812" cy="655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0000B8"/>
                </a:solidFill>
                <a:latin typeface="Times New Roman" pitchFamily="18" charset="0"/>
                <a:cs typeface="Times New Roman" pitchFamily="18" charset="0"/>
              </a:rPr>
              <a:t>Основные показатели объема производства  - 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товарная продукция </a:t>
            </a:r>
            <a:r>
              <a:rPr lang="ru-RU" sz="2800" b="1" dirty="0">
                <a:solidFill>
                  <a:srgbClr val="0000B8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валовая продукция.</a:t>
            </a:r>
          </a:p>
          <a:p>
            <a:pPr>
              <a:defRPr/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Валовая продукция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– стоимость всей продукции и выполненных работ, включая незавершенное производство, выраженная в сопоставимых ценах.</a:t>
            </a:r>
          </a:p>
          <a:p>
            <a:pPr>
              <a:defRPr/>
            </a:pP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Товарная продукция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– валовая продукция за минусом внутризаводского оборота и незавершенного производства.</a:t>
            </a:r>
          </a:p>
          <a:p>
            <a:pPr>
              <a:defRPr/>
            </a:pP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Реализованная продукция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- стоимость реализованной продукции, отгруженной и оплаченной покупателями.</a:t>
            </a:r>
          </a:p>
          <a:p>
            <a:pPr indent="450850" algn="just">
              <a:defRPr/>
            </a:pPr>
            <a:endParaRPr lang="ru-RU" sz="2800" dirty="0">
              <a:solidFill>
                <a:srgbClr val="000000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6072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84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84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4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player.myshared.ru/19/1215761/slides/slide_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sz="3600" b="1">
                <a:latin typeface="Times New Roman" pitchFamily="18" charset="0"/>
              </a:rPr>
              <a:t>Источники информации для анализа: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341438"/>
            <a:ext cx="8229600" cy="525621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2800" dirty="0">
                <a:latin typeface="Times New Roman" pitchFamily="18" charset="0"/>
              </a:rPr>
              <a:t>бухгалтерская отчетность предприятия за несколько лет;</a:t>
            </a:r>
            <a:endParaRPr lang="ru-RU" altLang="ru-RU" sz="2800" b="1" i="1" dirty="0"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ru-RU" altLang="ru-RU" sz="2800" dirty="0">
                <a:latin typeface="Times New Roman" pitchFamily="18" charset="0"/>
              </a:rPr>
              <a:t>данные бухгалтерского учета, расшифровывающие отдельные статьи бухгалтерского баланса предприятия;</a:t>
            </a:r>
            <a:endParaRPr lang="ru-RU" altLang="ru-RU" sz="2800" b="1" i="1" dirty="0"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ru-RU" altLang="ru-RU" sz="2800" dirty="0">
                <a:latin typeface="Times New Roman" pitchFamily="18" charset="0"/>
              </a:rPr>
              <a:t>статистическая отчетность предприятия за несколько лет;</a:t>
            </a:r>
            <a:endParaRPr lang="ru-RU" altLang="ru-RU" sz="2800" b="1" i="1" dirty="0"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ru-RU" altLang="ru-RU" sz="2800" dirty="0">
                <a:latin typeface="Times New Roman" pitchFamily="18" charset="0"/>
              </a:rPr>
              <a:t>все виды планов, содержащие расчет производственной программы предприятия в условно-натуральном и стоимостном выражении, а также информация об их выполнении;</a:t>
            </a:r>
            <a:endParaRPr lang="ru-RU" altLang="ru-RU" sz="2800" b="1" i="1" dirty="0"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ru-RU" altLang="ru-RU" sz="2800" dirty="0">
                <a:latin typeface="Times New Roman" pitchFamily="18" charset="0"/>
              </a:rPr>
              <a:t>баланс производственной мощности предприятия.</a:t>
            </a:r>
          </a:p>
        </p:txBody>
      </p:sp>
    </p:spTree>
    <p:extLst>
      <p:ext uri="{BB962C8B-B14F-4D97-AF65-F5344CB8AC3E}">
        <p14:creationId xmlns:p14="http://schemas.microsoft.com/office/powerpoint/2010/main" val="309299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600" dirty="0">
                <a:solidFill>
                  <a:schemeClr val="tx2"/>
                </a:solidFill>
              </a:rPr>
              <a:t>Задача. Дать обобщающую характеристику выполнения  плана по объему произведенной продукции и определить резервы роста объема производства.</a:t>
            </a:r>
            <a:br>
              <a:rPr lang="ru-RU" sz="1600" dirty="0">
                <a:solidFill>
                  <a:schemeClr val="tx2"/>
                </a:solidFill>
              </a:rPr>
            </a:br>
            <a:r>
              <a:rPr lang="ru-RU" sz="1600" dirty="0">
                <a:solidFill>
                  <a:schemeClr val="tx2"/>
                </a:solidFill>
              </a:rPr>
              <a:t>Производственная мощность </a:t>
            </a:r>
            <a:r>
              <a:rPr lang="ru-RU" sz="1600" dirty="0" smtClean="0">
                <a:solidFill>
                  <a:schemeClr val="tx2"/>
                </a:solidFill>
              </a:rPr>
              <a:t>завода </a:t>
            </a:r>
            <a:r>
              <a:rPr lang="ru-RU" sz="1600" dirty="0">
                <a:solidFill>
                  <a:schemeClr val="tx2"/>
                </a:solidFill>
              </a:rPr>
              <a:t>– 195 млн. </a:t>
            </a:r>
            <a:r>
              <a:rPr lang="ru-RU" sz="1600" dirty="0" smtClean="0">
                <a:solidFill>
                  <a:schemeClr val="tx2"/>
                </a:solidFill>
              </a:rPr>
              <a:t>тенге</a:t>
            </a:r>
            <a:endParaRPr lang="ru-RU" sz="1600" dirty="0">
              <a:solidFill>
                <a:schemeClr val="tx2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2114544"/>
              </p:ext>
            </p:extLst>
          </p:nvPr>
        </p:nvGraphicFramePr>
        <p:xfrm>
          <a:off x="323527" y="1340768"/>
          <a:ext cx="8568952" cy="238198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1194796"/>
                <a:gridCol w="909964"/>
                <a:gridCol w="966931"/>
                <a:gridCol w="966931"/>
                <a:gridCol w="652116"/>
                <a:gridCol w="994664"/>
                <a:gridCol w="994664"/>
                <a:gridCol w="944443"/>
                <a:gridCol w="944443"/>
              </a:tblGrid>
              <a:tr h="456312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Показатели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Прошлый год, </a:t>
                      </a:r>
                      <a:endParaRPr lang="ru-RU" sz="12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2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тыс. тенге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План на отчетный год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Отчёт, </a:t>
                      </a:r>
                      <a:endParaRPr lang="ru-RU" sz="12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2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тыс. тенге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Отклонения от прошлого года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Отклонение от плана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18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Тыс. тенге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% к прошлому году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Тыс. тенге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%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Тыс. тенге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%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659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101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Реализованная продукция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151820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158140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158930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600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Товарная продукция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155400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158490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159870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Валовая продукция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157520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160500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165690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23528" y="3861048"/>
            <a:ext cx="17027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/>
              <a:t>Гр 4 = </a:t>
            </a:r>
            <a:r>
              <a:rPr lang="ru-RU" sz="1200" dirty="0" err="1"/>
              <a:t>гр</a:t>
            </a:r>
            <a:r>
              <a:rPr lang="ru-RU" sz="1200" dirty="0"/>
              <a:t> 3/гр2*100%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411760" y="3861112"/>
            <a:ext cx="119616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/>
              <a:t>Гр 6 = гр5-гр2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923928" y="3861112"/>
            <a:ext cx="16530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/>
              <a:t>Гр 7 = гр5/гр2*100%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724128" y="3861047"/>
            <a:ext cx="11993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/>
              <a:t>Гр 8 = гр5-гр3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308304" y="3861112"/>
            <a:ext cx="16610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/>
              <a:t>Гр 9 = гр5/гр3*100%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4365104"/>
            <a:ext cx="83529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/>
              <a:t>Для проверки обоснованности напряженности планового задания, запланированный объем по Валовой продукции сопоставляется с производственной мощностью предприятия</a:t>
            </a:r>
            <a:endParaRPr lang="ru-RU" sz="1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043608" y="4915747"/>
            <a:ext cx="3464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Загрузка =  </a:t>
            </a:r>
            <a:r>
              <a:rPr lang="ru-RU" dirty="0" err="1" smtClean="0"/>
              <a:t>ВПпл</a:t>
            </a:r>
            <a:r>
              <a:rPr lang="ru-RU" dirty="0" smtClean="0"/>
              <a:t>/ПМ*100</a:t>
            </a:r>
            <a:r>
              <a:rPr lang="ru-RU" dirty="0" smtClean="0"/>
              <a:t>% =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5373216"/>
            <a:ext cx="9573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Вывод: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954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Нереализованная продукция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484784"/>
            <a:ext cx="864096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Если продукция не отгружена или не оплачена, она не считается реализованной, такая продукция будет относиться к нереализованным остаткам. Можно разделить остатки на 4 группы: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dirty="0"/>
              <a:t>готовая продукция на складе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dirty="0"/>
              <a:t>товары, отгруженные с </a:t>
            </a:r>
            <a:r>
              <a:rPr lang="ru-RU" dirty="0" err="1"/>
              <a:t>ненаступившим</a:t>
            </a:r>
            <a:r>
              <a:rPr lang="ru-RU" dirty="0"/>
              <a:t> сроком оплаты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dirty="0"/>
              <a:t>товары, отгруженные с просроченной оплатой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dirty="0"/>
              <a:t>товары, находящиеся на ответственном хранении.</a:t>
            </a:r>
          </a:p>
          <a:p>
            <a:pPr algn="just"/>
            <a:endParaRPr lang="ru-RU" dirty="0" smtClean="0"/>
          </a:p>
          <a:p>
            <a:pPr algn="just"/>
            <a:r>
              <a:rPr lang="ru-RU" b="1" dirty="0" smtClean="0"/>
              <a:t>Первые </a:t>
            </a:r>
            <a:r>
              <a:rPr lang="ru-RU" b="1" dirty="0"/>
              <a:t>две группы </a:t>
            </a:r>
            <a:r>
              <a:rPr lang="ru-RU" dirty="0"/>
              <a:t>остатков подлежат планированию – план складывается из нормативного запаса готовой продукции на складе и возможного банковского кредита под сверхнормативный запас на складе или под документы в пути</a:t>
            </a:r>
            <a:r>
              <a:rPr lang="ru-RU" dirty="0" smtClean="0"/>
              <a:t>.</a:t>
            </a:r>
          </a:p>
          <a:p>
            <a:pPr algn="just"/>
            <a:endParaRPr lang="ru-RU" dirty="0"/>
          </a:p>
          <a:p>
            <a:pPr algn="just"/>
            <a:r>
              <a:rPr lang="ru-RU" b="1" dirty="0" smtClean="0"/>
              <a:t>Третья и четвертая группа </a:t>
            </a:r>
            <a:r>
              <a:rPr lang="ru-RU" dirty="0" smtClean="0"/>
              <a:t>остатков - не планируются.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540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6950064"/>
              </p:ext>
            </p:extLst>
          </p:nvPr>
        </p:nvGraphicFramePr>
        <p:xfrm>
          <a:off x="251520" y="1484784"/>
          <a:ext cx="8640960" cy="20562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4392488"/>
                <a:gridCol w="1327897"/>
                <a:gridCol w="1642768"/>
                <a:gridCol w="1277807"/>
              </a:tblGrid>
              <a:tr h="3520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Показатели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Фактический остаток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Плановый остаток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Сверхплановый остаток</a:t>
                      </a:r>
                      <a:endParaRPr lang="ru-RU" sz="1200" dirty="0"/>
                    </a:p>
                  </a:txBody>
                  <a:tcPr marL="68580" marR="68580" marT="0" marB="0"/>
                </a:tc>
              </a:tr>
              <a:tr h="28231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1. Готовая продукция на складе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220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</a:tr>
              <a:tr h="3520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2.Товары отгруженные с </a:t>
                      </a:r>
                      <a:r>
                        <a:rPr lang="ru-RU" sz="1200" dirty="0" err="1">
                          <a:effectLst/>
                        </a:rPr>
                        <a:t>ненаступившим</a:t>
                      </a:r>
                      <a:r>
                        <a:rPr lang="ru-RU" sz="1200" dirty="0">
                          <a:effectLst/>
                        </a:rPr>
                        <a:t> сроком оплаты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22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22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</a:tr>
              <a:tr h="3520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3. Товары отгруженные с просроченной оплатой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58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–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</a:tr>
              <a:tr h="3520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4. Товары, находящиеся на ответственном хранении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14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–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</a:tr>
              <a:tr h="3520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</a:rPr>
                        <a:t>ИТОГО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23528" y="300228"/>
            <a:ext cx="864096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Определить резервы увеличения объема реализации. Величина остатков нереализованной</a:t>
            </a:r>
            <a:r>
              <a:rPr kumimoji="0" lang="ru-RU" alt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продукции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конец года по отпускным ценам = 523 тыс. тенге.</a:t>
            </a:r>
            <a:endParaRPr kumimoji="0" lang="ru-RU" alt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9670" y="915781"/>
            <a:ext cx="109671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Тыс. тенге</a:t>
            </a:r>
            <a:endParaRPr lang="ru-RU" altLang="ru-RU" sz="105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4855" y="3526269"/>
            <a:ext cx="234179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Доп</a:t>
            </a:r>
            <a:r>
              <a:rPr lang="ru-RU" alt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Q</a:t>
            </a:r>
            <a:r>
              <a:rPr lang="ru-RU" alt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реал = </a:t>
            </a:r>
            <a:r>
              <a:rPr lang="ru-RU" altLang="ru-RU" sz="16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Оспл</a:t>
            </a:r>
            <a:r>
              <a:rPr lang="ru-RU" alt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*</a:t>
            </a:r>
            <a:r>
              <a:rPr lang="ru-RU" altLang="ru-RU" sz="16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Кпер</a:t>
            </a:r>
            <a:endParaRPr lang="ru-RU" altLang="ru-RU" sz="105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3864823"/>
            <a:ext cx="79230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14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Оспл</a:t>
            </a:r>
            <a:r>
              <a:rPr lang="ru-RU" alt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– сверхплановые остатки нереализованной продукции</a:t>
            </a:r>
          </a:p>
          <a:p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Кпер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Коэффициент пересчета, показывающий во сколько раз цена выше себестоимости продукции</a:t>
            </a:r>
            <a:endParaRPr lang="ru-RU" sz="1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41018" y="4312260"/>
            <a:ext cx="15488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Кпер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/Ос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44458" y="4688806"/>
            <a:ext cx="58776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величина остатков нереализованной продукции по отпускным ценам</a:t>
            </a:r>
          </a:p>
          <a:p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 -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величина остатков нереализованной продукции по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себестоимости</a:t>
            </a:r>
            <a:endParaRPr lang="ru-RU" sz="1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211265" y="4319474"/>
            <a:ext cx="12586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523/314=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53481" y="3172326"/>
            <a:ext cx="5309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314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516216" y="3172326"/>
            <a:ext cx="5309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322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7956375" y="1842253"/>
            <a:ext cx="43204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-</a:t>
            </a:r>
            <a:endParaRPr lang="ru-RU" sz="1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7956375" y="2150029"/>
            <a:ext cx="43204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-</a:t>
            </a:r>
            <a:endParaRPr lang="ru-RU" sz="14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7956375" y="2457806"/>
            <a:ext cx="43204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58</a:t>
            </a:r>
            <a:endParaRPr lang="ru-RU" sz="14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7956375" y="2850139"/>
            <a:ext cx="43204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14</a:t>
            </a:r>
            <a:endParaRPr lang="ru-RU" sz="14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7956375" y="3194845"/>
            <a:ext cx="43204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72</a:t>
            </a:r>
            <a:endParaRPr lang="ru-RU" sz="1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380754" y="4319474"/>
            <a:ext cx="5909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1,67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906992" y="3541658"/>
            <a:ext cx="12522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72*1,67=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4119818" y="3548168"/>
            <a:ext cx="18156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120,24тыс тенге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79512" y="5212026"/>
            <a:ext cx="86613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Вывод: сверхплановые остатки нереализованной продукции образовались за счет товаров 3 и 4 групп. Если предприятие примет меры к неплательщикам и найдет покупателей на товары, находящиеся на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ответхранении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то дополнительный объем реализации продукции составит 120,24 тыс. тенге, что и является резервом увеличения объема продукции.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7281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1" grpId="0"/>
      <p:bldP spid="22" grpId="0"/>
      <p:bldP spid="2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130</TotalTime>
  <Words>516</Words>
  <Application>Microsoft Office PowerPoint</Application>
  <PresentationFormat>Экран (4:3)</PresentationFormat>
  <Paragraphs>115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Официальная</vt:lpstr>
      <vt:lpstr>Анализ производства и реализации продукции 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Источники информации для анализа:</vt:lpstr>
      <vt:lpstr>Задача. Дать обобщающую характеристику выполнения  плана по объему произведенной продукции и определить резервы роста объема производства. Производственная мощность завода – 195 млн. тенге</vt:lpstr>
      <vt:lpstr>Нереализованная продукция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производства и реализации продукции</dc:title>
  <dc:creator>1</dc:creator>
  <cp:lastModifiedBy>User</cp:lastModifiedBy>
  <cp:revision>10</cp:revision>
  <dcterms:created xsi:type="dcterms:W3CDTF">2017-03-26T07:47:16Z</dcterms:created>
  <dcterms:modified xsi:type="dcterms:W3CDTF">2020-09-11T05:51:40Z</dcterms:modified>
</cp:coreProperties>
</file>