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A4C"/>
    <a:srgbClr val="68B085"/>
    <a:srgbClr val="C03A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F36FC3-D53D-4CE8-8CF6-62E55893B23B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E3B638-9938-4893-9E77-F1A2E3D867AE}">
      <dgm:prSet phldrT="[Текст]"/>
      <dgm:spPr/>
      <dgm:t>
        <a:bodyPr/>
        <a:lstStyle/>
        <a:p>
          <a:r>
            <a:rPr lang="ru-RU" b="1" i="1" dirty="0" smtClean="0"/>
            <a:t>Неформализованные методы</a:t>
          </a:r>
          <a:r>
            <a:rPr lang="ru-RU" dirty="0" smtClean="0"/>
            <a:t> </a:t>
          </a:r>
          <a:endParaRPr lang="ru-RU" dirty="0"/>
        </a:p>
      </dgm:t>
    </dgm:pt>
    <dgm:pt modelId="{8C08142F-8A35-46A3-B493-5ADD638A0F68}" type="parTrans" cxnId="{F9311196-5961-496D-817E-DC02114231B3}">
      <dgm:prSet/>
      <dgm:spPr/>
      <dgm:t>
        <a:bodyPr/>
        <a:lstStyle/>
        <a:p>
          <a:endParaRPr lang="ru-RU"/>
        </a:p>
      </dgm:t>
    </dgm:pt>
    <dgm:pt modelId="{2AC15044-AB1F-4D82-BCA6-D5A17C98C1E5}" type="sibTrans" cxnId="{F9311196-5961-496D-817E-DC02114231B3}">
      <dgm:prSet/>
      <dgm:spPr/>
      <dgm:t>
        <a:bodyPr/>
        <a:lstStyle/>
        <a:p>
          <a:endParaRPr lang="ru-RU"/>
        </a:p>
      </dgm:t>
    </dgm:pt>
    <dgm:pt modelId="{EC818D05-B22C-4DA5-8C73-824596BD9CF6}">
      <dgm:prSet phldrT="[Текст]"/>
      <dgm:spPr/>
      <dgm:t>
        <a:bodyPr/>
        <a:lstStyle/>
        <a:p>
          <a:r>
            <a:rPr lang="ru-RU" b="1" i="1" dirty="0" smtClean="0"/>
            <a:t>разработка системы показателей</a:t>
          </a:r>
          <a:endParaRPr lang="ru-RU" dirty="0"/>
        </a:p>
      </dgm:t>
    </dgm:pt>
    <dgm:pt modelId="{D171FE07-70D2-49BB-8C58-06B2AD6FF9AD}" type="parTrans" cxnId="{460B68C2-F9D6-4E6B-A164-E0CE93CFB30D}">
      <dgm:prSet/>
      <dgm:spPr/>
      <dgm:t>
        <a:bodyPr/>
        <a:lstStyle/>
        <a:p>
          <a:endParaRPr lang="ru-RU"/>
        </a:p>
      </dgm:t>
    </dgm:pt>
    <dgm:pt modelId="{AC610523-0CD0-4A1E-8F2A-55E38D8B790A}" type="sibTrans" cxnId="{460B68C2-F9D6-4E6B-A164-E0CE93CFB30D}">
      <dgm:prSet/>
      <dgm:spPr/>
      <dgm:t>
        <a:bodyPr/>
        <a:lstStyle/>
        <a:p>
          <a:endParaRPr lang="ru-RU"/>
        </a:p>
      </dgm:t>
    </dgm:pt>
    <dgm:pt modelId="{4A18C529-FE9F-4855-A27A-CD4E717491C4}">
      <dgm:prSet phldrT="[Текст]"/>
      <dgm:spPr/>
      <dgm:t>
        <a:bodyPr/>
        <a:lstStyle/>
        <a:p>
          <a:r>
            <a:rPr lang="ru-RU" b="1" i="1" dirty="0" smtClean="0"/>
            <a:t>метод сравнений</a:t>
          </a:r>
          <a:endParaRPr lang="ru-RU" dirty="0"/>
        </a:p>
      </dgm:t>
    </dgm:pt>
    <dgm:pt modelId="{78C7D692-61FA-464B-92E9-FDDBC01789C4}" type="parTrans" cxnId="{80E2C7E9-C99D-49E9-B889-B31ED29AEBA7}">
      <dgm:prSet/>
      <dgm:spPr/>
      <dgm:t>
        <a:bodyPr/>
        <a:lstStyle/>
        <a:p>
          <a:endParaRPr lang="ru-RU"/>
        </a:p>
      </dgm:t>
    </dgm:pt>
    <dgm:pt modelId="{9C500BBE-6DEB-4DA8-A8F0-E2E80F56F61B}" type="sibTrans" cxnId="{80E2C7E9-C99D-49E9-B889-B31ED29AEBA7}">
      <dgm:prSet/>
      <dgm:spPr/>
      <dgm:t>
        <a:bodyPr/>
        <a:lstStyle/>
        <a:p>
          <a:endParaRPr lang="ru-RU"/>
        </a:p>
      </dgm:t>
    </dgm:pt>
    <dgm:pt modelId="{51BD1B40-B938-4ED1-A6A9-721FAA081EE3}">
      <dgm:prSet/>
      <dgm:spPr/>
      <dgm:t>
        <a:bodyPr/>
        <a:lstStyle/>
        <a:p>
          <a:r>
            <a:rPr lang="ru-RU" b="1" i="1" dirty="0" smtClean="0"/>
            <a:t> построение ана­литических таблиц</a:t>
          </a:r>
          <a:endParaRPr lang="ru-RU" dirty="0"/>
        </a:p>
      </dgm:t>
    </dgm:pt>
    <dgm:pt modelId="{129F7CEE-9E5C-403C-BA03-C5F9278D10A6}" type="parTrans" cxnId="{06F60B9D-98A8-4BD0-8526-8C64A18A5038}">
      <dgm:prSet/>
      <dgm:spPr/>
      <dgm:t>
        <a:bodyPr/>
        <a:lstStyle/>
        <a:p>
          <a:endParaRPr lang="ru-RU"/>
        </a:p>
      </dgm:t>
    </dgm:pt>
    <dgm:pt modelId="{84A21F96-A1BE-4B7D-903F-84414ECD3FB9}" type="sibTrans" cxnId="{06F60B9D-98A8-4BD0-8526-8C64A18A5038}">
      <dgm:prSet/>
      <dgm:spPr/>
      <dgm:t>
        <a:bodyPr/>
        <a:lstStyle/>
        <a:p>
          <a:endParaRPr lang="ru-RU"/>
        </a:p>
      </dgm:t>
    </dgm:pt>
    <dgm:pt modelId="{274CB4F3-0301-4C39-A51C-ADD9A3E513D6}">
      <dgm:prSet/>
      <dgm:spPr/>
      <dgm:t>
        <a:bodyPr/>
        <a:lstStyle/>
        <a:p>
          <a:r>
            <a:rPr lang="ru-RU" b="1" i="1" dirty="0" smtClean="0"/>
            <a:t> прием детализации</a:t>
          </a:r>
          <a:endParaRPr lang="ru-RU" dirty="0"/>
        </a:p>
      </dgm:t>
    </dgm:pt>
    <dgm:pt modelId="{17AA3B8C-9600-4932-90C1-9FFDFBF5D731}" type="parTrans" cxnId="{5C94B6B4-E8DD-4B07-A95F-4317AB1A2603}">
      <dgm:prSet/>
      <dgm:spPr/>
      <dgm:t>
        <a:bodyPr/>
        <a:lstStyle/>
        <a:p>
          <a:endParaRPr lang="ru-RU"/>
        </a:p>
      </dgm:t>
    </dgm:pt>
    <dgm:pt modelId="{9A2366FB-7E68-414D-AD6F-F2DFE60F3C4E}" type="sibTrans" cxnId="{5C94B6B4-E8DD-4B07-A95F-4317AB1A2603}">
      <dgm:prSet/>
      <dgm:spPr/>
      <dgm:t>
        <a:bodyPr/>
        <a:lstStyle/>
        <a:p>
          <a:endParaRPr lang="ru-RU"/>
        </a:p>
      </dgm:t>
    </dgm:pt>
    <dgm:pt modelId="{47888B5B-42F3-4860-87B6-DCF3B045B8A5}">
      <dgm:prSet/>
      <dgm:spPr/>
      <dgm:t>
        <a:bodyPr/>
        <a:lstStyle/>
        <a:p>
          <a:r>
            <a:rPr lang="ru-RU" b="1" i="1" dirty="0" smtClean="0"/>
            <a:t>метод экспертных оценок, </a:t>
          </a:r>
          <a:endParaRPr lang="ru-RU" dirty="0"/>
        </a:p>
      </dgm:t>
    </dgm:pt>
    <dgm:pt modelId="{C651EC1D-331F-4283-AFF4-D4F9077B51F3}" type="parTrans" cxnId="{396D908D-EFCF-400C-B081-31B37D982C54}">
      <dgm:prSet/>
      <dgm:spPr/>
      <dgm:t>
        <a:bodyPr/>
        <a:lstStyle/>
        <a:p>
          <a:endParaRPr lang="ru-RU"/>
        </a:p>
      </dgm:t>
    </dgm:pt>
    <dgm:pt modelId="{D21B8F8C-3E56-47C6-AA7D-906DB17931B4}" type="sibTrans" cxnId="{396D908D-EFCF-400C-B081-31B37D982C54}">
      <dgm:prSet/>
      <dgm:spPr/>
      <dgm:t>
        <a:bodyPr/>
        <a:lstStyle/>
        <a:p>
          <a:endParaRPr lang="ru-RU"/>
        </a:p>
      </dgm:t>
    </dgm:pt>
    <dgm:pt modelId="{C3868B8B-B5D2-46B6-9473-8AFF7D130627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i="1" dirty="0" smtClean="0"/>
            <a:t>методы си­туационного анализа и прогнозирования</a:t>
          </a:r>
          <a:r>
            <a:rPr lang="ru-RU" dirty="0" smtClean="0"/>
            <a:t>.</a:t>
          </a:r>
        </a:p>
        <a:p>
          <a:pPr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BBBCD16F-9D9C-4E27-9461-9EEF0FB66285}" type="parTrans" cxnId="{7CE6B68F-8F49-433A-9F46-7B1667660481}">
      <dgm:prSet/>
      <dgm:spPr/>
      <dgm:t>
        <a:bodyPr/>
        <a:lstStyle/>
        <a:p>
          <a:endParaRPr lang="ru-RU"/>
        </a:p>
      </dgm:t>
    </dgm:pt>
    <dgm:pt modelId="{B68555D0-A2F0-49DE-86CB-1689D53AD367}" type="sibTrans" cxnId="{7CE6B68F-8F49-433A-9F46-7B1667660481}">
      <dgm:prSet/>
      <dgm:spPr/>
      <dgm:t>
        <a:bodyPr/>
        <a:lstStyle/>
        <a:p>
          <a:endParaRPr lang="ru-RU"/>
        </a:p>
      </dgm:t>
    </dgm:pt>
    <dgm:pt modelId="{7033750F-BF4C-4998-A94A-D941860B06E7}" type="pres">
      <dgm:prSet presAssocID="{71F36FC3-D53D-4CE8-8CF6-62E55893B23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FA7F3F-6E6F-440B-9230-2BD2DB27E458}" type="pres">
      <dgm:prSet presAssocID="{ECE3B638-9938-4893-9E77-F1A2E3D867AE}" presName="root1" presStyleCnt="0"/>
      <dgm:spPr/>
    </dgm:pt>
    <dgm:pt modelId="{C4EAD84B-0FB4-420D-B7E3-F42F90EAB523}" type="pres">
      <dgm:prSet presAssocID="{ECE3B638-9938-4893-9E77-F1A2E3D867A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0167B8-CE43-487D-BE2D-F5F41B1D3BC8}" type="pres">
      <dgm:prSet presAssocID="{ECE3B638-9938-4893-9E77-F1A2E3D867AE}" presName="level2hierChild" presStyleCnt="0"/>
      <dgm:spPr/>
    </dgm:pt>
    <dgm:pt modelId="{223575F9-5F71-4540-BF24-4AE83488334F}" type="pres">
      <dgm:prSet presAssocID="{D171FE07-70D2-49BB-8C58-06B2AD6FF9AD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3A644DB2-D274-46EB-BB94-7429F480339F}" type="pres">
      <dgm:prSet presAssocID="{D171FE07-70D2-49BB-8C58-06B2AD6FF9AD}" presName="connTx" presStyleLbl="parChTrans1D2" presStyleIdx="0" presStyleCnt="6"/>
      <dgm:spPr/>
      <dgm:t>
        <a:bodyPr/>
        <a:lstStyle/>
        <a:p>
          <a:endParaRPr lang="ru-RU"/>
        </a:p>
      </dgm:t>
    </dgm:pt>
    <dgm:pt modelId="{AC65AB0E-0C82-4201-A598-A2E90A3A2D7C}" type="pres">
      <dgm:prSet presAssocID="{EC818D05-B22C-4DA5-8C73-824596BD9CF6}" presName="root2" presStyleCnt="0"/>
      <dgm:spPr/>
    </dgm:pt>
    <dgm:pt modelId="{8162FFC4-1696-4EF6-9A2C-BDCDD0F8B5FB}" type="pres">
      <dgm:prSet presAssocID="{EC818D05-B22C-4DA5-8C73-824596BD9CF6}" presName="LevelTwoTextNode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EB6294-D225-4057-8B7C-3E1A13E20F57}" type="pres">
      <dgm:prSet presAssocID="{EC818D05-B22C-4DA5-8C73-824596BD9CF6}" presName="level3hierChild" presStyleCnt="0"/>
      <dgm:spPr/>
    </dgm:pt>
    <dgm:pt modelId="{A645452E-C164-431F-8658-A3ECBCDEAC2D}" type="pres">
      <dgm:prSet presAssocID="{78C7D692-61FA-464B-92E9-FDDBC01789C4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6D8AA16C-AEA0-46E0-BC12-EDF1B228FEBF}" type="pres">
      <dgm:prSet presAssocID="{78C7D692-61FA-464B-92E9-FDDBC01789C4}" presName="connTx" presStyleLbl="parChTrans1D2" presStyleIdx="1" presStyleCnt="6"/>
      <dgm:spPr/>
      <dgm:t>
        <a:bodyPr/>
        <a:lstStyle/>
        <a:p>
          <a:endParaRPr lang="ru-RU"/>
        </a:p>
      </dgm:t>
    </dgm:pt>
    <dgm:pt modelId="{DDB1A000-329D-49A3-8442-8B60C1BC40BF}" type="pres">
      <dgm:prSet presAssocID="{4A18C529-FE9F-4855-A27A-CD4E717491C4}" presName="root2" presStyleCnt="0"/>
      <dgm:spPr/>
    </dgm:pt>
    <dgm:pt modelId="{11BA44B8-A804-42E7-A20E-308CC31CEF39}" type="pres">
      <dgm:prSet presAssocID="{4A18C529-FE9F-4855-A27A-CD4E717491C4}" presName="LevelTwoTextNode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17AD03-1E78-4DD9-8263-DA2449CD982D}" type="pres">
      <dgm:prSet presAssocID="{4A18C529-FE9F-4855-A27A-CD4E717491C4}" presName="level3hierChild" presStyleCnt="0"/>
      <dgm:spPr/>
    </dgm:pt>
    <dgm:pt modelId="{543F903E-3903-48F4-AA8B-C15CAACA98CD}" type="pres">
      <dgm:prSet presAssocID="{129F7CEE-9E5C-403C-BA03-C5F9278D10A6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B2BDFEFA-6A79-460A-8F30-3B05E6CD1CDC}" type="pres">
      <dgm:prSet presAssocID="{129F7CEE-9E5C-403C-BA03-C5F9278D10A6}" presName="connTx" presStyleLbl="parChTrans1D2" presStyleIdx="2" presStyleCnt="6"/>
      <dgm:spPr/>
      <dgm:t>
        <a:bodyPr/>
        <a:lstStyle/>
        <a:p>
          <a:endParaRPr lang="ru-RU"/>
        </a:p>
      </dgm:t>
    </dgm:pt>
    <dgm:pt modelId="{AB903EA5-7A96-4A51-A288-1D955E959CEE}" type="pres">
      <dgm:prSet presAssocID="{51BD1B40-B938-4ED1-A6A9-721FAA081EE3}" presName="root2" presStyleCnt="0"/>
      <dgm:spPr/>
    </dgm:pt>
    <dgm:pt modelId="{85B51B37-5D75-447F-8B61-60A2B5B11344}" type="pres">
      <dgm:prSet presAssocID="{51BD1B40-B938-4ED1-A6A9-721FAA081EE3}" presName="LevelTwoTextNode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FDE4B3-AB98-49AF-85F3-E1762639171E}" type="pres">
      <dgm:prSet presAssocID="{51BD1B40-B938-4ED1-A6A9-721FAA081EE3}" presName="level3hierChild" presStyleCnt="0"/>
      <dgm:spPr/>
    </dgm:pt>
    <dgm:pt modelId="{6F962EC0-86F2-4B3D-8A70-21394D907125}" type="pres">
      <dgm:prSet presAssocID="{17AA3B8C-9600-4932-90C1-9FFDFBF5D731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331B8B3C-C91A-4C91-AE1F-AB6327A39870}" type="pres">
      <dgm:prSet presAssocID="{17AA3B8C-9600-4932-90C1-9FFDFBF5D731}" presName="connTx" presStyleLbl="parChTrans1D2" presStyleIdx="3" presStyleCnt="6"/>
      <dgm:spPr/>
      <dgm:t>
        <a:bodyPr/>
        <a:lstStyle/>
        <a:p>
          <a:endParaRPr lang="ru-RU"/>
        </a:p>
      </dgm:t>
    </dgm:pt>
    <dgm:pt modelId="{82D7F4A6-9178-4D2A-865A-AB850944AB7A}" type="pres">
      <dgm:prSet presAssocID="{274CB4F3-0301-4C39-A51C-ADD9A3E513D6}" presName="root2" presStyleCnt="0"/>
      <dgm:spPr/>
    </dgm:pt>
    <dgm:pt modelId="{A727FDC2-EDD3-459F-AF29-6300B3FE146F}" type="pres">
      <dgm:prSet presAssocID="{274CB4F3-0301-4C39-A51C-ADD9A3E513D6}" presName="LevelTwoTextNode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2D9F96-DCC4-4AAC-838E-9A94021135E8}" type="pres">
      <dgm:prSet presAssocID="{274CB4F3-0301-4C39-A51C-ADD9A3E513D6}" presName="level3hierChild" presStyleCnt="0"/>
      <dgm:spPr/>
    </dgm:pt>
    <dgm:pt modelId="{8EB731BB-BAEF-4989-A6D2-CDB714ECE9B8}" type="pres">
      <dgm:prSet presAssocID="{C651EC1D-331F-4283-AFF4-D4F9077B51F3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5A939AB2-68EC-4891-850C-AA30EFA0F81B}" type="pres">
      <dgm:prSet presAssocID="{C651EC1D-331F-4283-AFF4-D4F9077B51F3}" presName="connTx" presStyleLbl="parChTrans1D2" presStyleIdx="4" presStyleCnt="6"/>
      <dgm:spPr/>
      <dgm:t>
        <a:bodyPr/>
        <a:lstStyle/>
        <a:p>
          <a:endParaRPr lang="ru-RU"/>
        </a:p>
      </dgm:t>
    </dgm:pt>
    <dgm:pt modelId="{CBCCB1F4-F473-4F1E-AE19-070C37589972}" type="pres">
      <dgm:prSet presAssocID="{47888B5B-42F3-4860-87B6-DCF3B045B8A5}" presName="root2" presStyleCnt="0"/>
      <dgm:spPr/>
    </dgm:pt>
    <dgm:pt modelId="{03C4018A-F8C1-4434-9910-0AEE2D87CE9B}" type="pres">
      <dgm:prSet presAssocID="{47888B5B-42F3-4860-87B6-DCF3B045B8A5}" presName="LevelTwoTextNode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85A6D2-47D2-4C9D-A262-F874BFB786FC}" type="pres">
      <dgm:prSet presAssocID="{47888B5B-42F3-4860-87B6-DCF3B045B8A5}" presName="level3hierChild" presStyleCnt="0"/>
      <dgm:spPr/>
    </dgm:pt>
    <dgm:pt modelId="{AC33C561-1785-4EC4-A123-25934DD2C738}" type="pres">
      <dgm:prSet presAssocID="{BBBCD16F-9D9C-4E27-9461-9EEF0FB66285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2ABB831E-4669-442A-A4D7-F19780B594E9}" type="pres">
      <dgm:prSet presAssocID="{BBBCD16F-9D9C-4E27-9461-9EEF0FB66285}" presName="connTx" presStyleLbl="parChTrans1D2" presStyleIdx="5" presStyleCnt="6"/>
      <dgm:spPr/>
      <dgm:t>
        <a:bodyPr/>
        <a:lstStyle/>
        <a:p>
          <a:endParaRPr lang="ru-RU"/>
        </a:p>
      </dgm:t>
    </dgm:pt>
    <dgm:pt modelId="{842B1F5F-6486-4587-98B6-E0820AE3CA7D}" type="pres">
      <dgm:prSet presAssocID="{C3868B8B-B5D2-46B6-9473-8AFF7D130627}" presName="root2" presStyleCnt="0"/>
      <dgm:spPr/>
    </dgm:pt>
    <dgm:pt modelId="{001916AD-2AD1-4699-A812-CB18ED31E880}" type="pres">
      <dgm:prSet presAssocID="{C3868B8B-B5D2-46B6-9473-8AFF7D130627}" presName="LevelTwoTextNode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D17CFE-E720-4380-8984-78753BA509AC}" type="pres">
      <dgm:prSet presAssocID="{C3868B8B-B5D2-46B6-9473-8AFF7D130627}" presName="level3hierChild" presStyleCnt="0"/>
      <dgm:spPr/>
    </dgm:pt>
  </dgm:ptLst>
  <dgm:cxnLst>
    <dgm:cxn modelId="{325F793D-DB1E-4EFF-8817-9020DCC28530}" type="presOf" srcId="{51BD1B40-B938-4ED1-A6A9-721FAA081EE3}" destId="{85B51B37-5D75-447F-8B61-60A2B5B11344}" srcOrd="0" destOrd="0" presId="urn:microsoft.com/office/officeart/2008/layout/HorizontalMultiLevelHierarchy"/>
    <dgm:cxn modelId="{F4148DB5-DF09-4C1E-A3BA-C09392FD8809}" type="presOf" srcId="{129F7CEE-9E5C-403C-BA03-C5F9278D10A6}" destId="{543F903E-3903-48F4-AA8B-C15CAACA98CD}" srcOrd="0" destOrd="0" presId="urn:microsoft.com/office/officeart/2008/layout/HorizontalMultiLevelHierarchy"/>
    <dgm:cxn modelId="{8E6B9A18-9C19-46FA-AC8D-294CD745E63F}" type="presOf" srcId="{129F7CEE-9E5C-403C-BA03-C5F9278D10A6}" destId="{B2BDFEFA-6A79-460A-8F30-3B05E6CD1CDC}" srcOrd="1" destOrd="0" presId="urn:microsoft.com/office/officeart/2008/layout/HorizontalMultiLevelHierarchy"/>
    <dgm:cxn modelId="{97AF75FB-8F9C-4BD6-9551-DD4F6BB73D25}" type="presOf" srcId="{78C7D692-61FA-464B-92E9-FDDBC01789C4}" destId="{A645452E-C164-431F-8658-A3ECBCDEAC2D}" srcOrd="0" destOrd="0" presId="urn:microsoft.com/office/officeart/2008/layout/HorizontalMultiLevelHierarchy"/>
    <dgm:cxn modelId="{5C94B6B4-E8DD-4B07-A95F-4317AB1A2603}" srcId="{ECE3B638-9938-4893-9E77-F1A2E3D867AE}" destId="{274CB4F3-0301-4C39-A51C-ADD9A3E513D6}" srcOrd="3" destOrd="0" parTransId="{17AA3B8C-9600-4932-90C1-9FFDFBF5D731}" sibTransId="{9A2366FB-7E68-414D-AD6F-F2DFE60F3C4E}"/>
    <dgm:cxn modelId="{06F60B9D-98A8-4BD0-8526-8C64A18A5038}" srcId="{ECE3B638-9938-4893-9E77-F1A2E3D867AE}" destId="{51BD1B40-B938-4ED1-A6A9-721FAA081EE3}" srcOrd="2" destOrd="0" parTransId="{129F7CEE-9E5C-403C-BA03-C5F9278D10A6}" sibTransId="{84A21F96-A1BE-4B7D-903F-84414ECD3FB9}"/>
    <dgm:cxn modelId="{5D9A7890-37A3-46CB-A657-68CB5848B125}" type="presOf" srcId="{C3868B8B-B5D2-46B6-9473-8AFF7D130627}" destId="{001916AD-2AD1-4699-A812-CB18ED31E880}" srcOrd="0" destOrd="0" presId="urn:microsoft.com/office/officeart/2008/layout/HorizontalMultiLevelHierarchy"/>
    <dgm:cxn modelId="{5459C3C1-0159-47CE-AB8E-78BDAB47ACA9}" type="presOf" srcId="{274CB4F3-0301-4C39-A51C-ADD9A3E513D6}" destId="{A727FDC2-EDD3-459F-AF29-6300B3FE146F}" srcOrd="0" destOrd="0" presId="urn:microsoft.com/office/officeart/2008/layout/HorizontalMultiLevelHierarchy"/>
    <dgm:cxn modelId="{7CE6B68F-8F49-433A-9F46-7B1667660481}" srcId="{ECE3B638-9938-4893-9E77-F1A2E3D867AE}" destId="{C3868B8B-B5D2-46B6-9473-8AFF7D130627}" srcOrd="5" destOrd="0" parTransId="{BBBCD16F-9D9C-4E27-9461-9EEF0FB66285}" sibTransId="{B68555D0-A2F0-49DE-86CB-1689D53AD367}"/>
    <dgm:cxn modelId="{814543F1-A265-4E04-A0E1-16D8AEF35F40}" type="presOf" srcId="{ECE3B638-9938-4893-9E77-F1A2E3D867AE}" destId="{C4EAD84B-0FB4-420D-B7E3-F42F90EAB523}" srcOrd="0" destOrd="0" presId="urn:microsoft.com/office/officeart/2008/layout/HorizontalMultiLevelHierarchy"/>
    <dgm:cxn modelId="{FC797523-C704-472D-8B43-88A5BF0D9E52}" type="presOf" srcId="{C651EC1D-331F-4283-AFF4-D4F9077B51F3}" destId="{5A939AB2-68EC-4891-850C-AA30EFA0F81B}" srcOrd="1" destOrd="0" presId="urn:microsoft.com/office/officeart/2008/layout/HorizontalMultiLevelHierarchy"/>
    <dgm:cxn modelId="{396D908D-EFCF-400C-B081-31B37D982C54}" srcId="{ECE3B638-9938-4893-9E77-F1A2E3D867AE}" destId="{47888B5B-42F3-4860-87B6-DCF3B045B8A5}" srcOrd="4" destOrd="0" parTransId="{C651EC1D-331F-4283-AFF4-D4F9077B51F3}" sibTransId="{D21B8F8C-3E56-47C6-AA7D-906DB17931B4}"/>
    <dgm:cxn modelId="{460B68C2-F9D6-4E6B-A164-E0CE93CFB30D}" srcId="{ECE3B638-9938-4893-9E77-F1A2E3D867AE}" destId="{EC818D05-B22C-4DA5-8C73-824596BD9CF6}" srcOrd="0" destOrd="0" parTransId="{D171FE07-70D2-49BB-8C58-06B2AD6FF9AD}" sibTransId="{AC610523-0CD0-4A1E-8F2A-55E38D8B790A}"/>
    <dgm:cxn modelId="{8D60207D-88EE-433C-A780-4E5FCC287E13}" type="presOf" srcId="{EC818D05-B22C-4DA5-8C73-824596BD9CF6}" destId="{8162FFC4-1696-4EF6-9A2C-BDCDD0F8B5FB}" srcOrd="0" destOrd="0" presId="urn:microsoft.com/office/officeart/2008/layout/HorizontalMultiLevelHierarchy"/>
    <dgm:cxn modelId="{E5C0DD67-5864-4F01-B2E1-4EE43D54157A}" type="presOf" srcId="{D171FE07-70D2-49BB-8C58-06B2AD6FF9AD}" destId="{223575F9-5F71-4540-BF24-4AE83488334F}" srcOrd="0" destOrd="0" presId="urn:microsoft.com/office/officeart/2008/layout/HorizontalMultiLevelHierarchy"/>
    <dgm:cxn modelId="{99A9E8D0-15AE-478B-A93E-A23E088E0FF7}" type="presOf" srcId="{71F36FC3-D53D-4CE8-8CF6-62E55893B23B}" destId="{7033750F-BF4C-4998-A94A-D941860B06E7}" srcOrd="0" destOrd="0" presId="urn:microsoft.com/office/officeart/2008/layout/HorizontalMultiLevelHierarchy"/>
    <dgm:cxn modelId="{988EB1E6-340C-4975-AA8D-14CAF14FA524}" type="presOf" srcId="{47888B5B-42F3-4860-87B6-DCF3B045B8A5}" destId="{03C4018A-F8C1-4434-9910-0AEE2D87CE9B}" srcOrd="0" destOrd="0" presId="urn:microsoft.com/office/officeart/2008/layout/HorizontalMultiLevelHierarchy"/>
    <dgm:cxn modelId="{C821229F-C5D3-456C-AC8C-8CEB20CEB8BA}" type="presOf" srcId="{C651EC1D-331F-4283-AFF4-D4F9077B51F3}" destId="{8EB731BB-BAEF-4989-A6D2-CDB714ECE9B8}" srcOrd="0" destOrd="0" presId="urn:microsoft.com/office/officeart/2008/layout/HorizontalMultiLevelHierarchy"/>
    <dgm:cxn modelId="{47908546-DD6E-414A-BC2A-510D0D5E38D9}" type="presOf" srcId="{17AA3B8C-9600-4932-90C1-9FFDFBF5D731}" destId="{331B8B3C-C91A-4C91-AE1F-AB6327A39870}" srcOrd="1" destOrd="0" presId="urn:microsoft.com/office/officeart/2008/layout/HorizontalMultiLevelHierarchy"/>
    <dgm:cxn modelId="{789AEED2-F558-4526-B99A-F345AF7165EC}" type="presOf" srcId="{BBBCD16F-9D9C-4E27-9461-9EEF0FB66285}" destId="{AC33C561-1785-4EC4-A123-25934DD2C738}" srcOrd="0" destOrd="0" presId="urn:microsoft.com/office/officeart/2008/layout/HorizontalMultiLevelHierarchy"/>
    <dgm:cxn modelId="{CC1C676E-BC8A-4689-B7DE-AA5382D62A54}" type="presOf" srcId="{D171FE07-70D2-49BB-8C58-06B2AD6FF9AD}" destId="{3A644DB2-D274-46EB-BB94-7429F480339F}" srcOrd="1" destOrd="0" presId="urn:microsoft.com/office/officeart/2008/layout/HorizontalMultiLevelHierarchy"/>
    <dgm:cxn modelId="{E2E31231-16E2-434F-8EC3-051CC2707168}" type="presOf" srcId="{78C7D692-61FA-464B-92E9-FDDBC01789C4}" destId="{6D8AA16C-AEA0-46E0-BC12-EDF1B228FEBF}" srcOrd="1" destOrd="0" presId="urn:microsoft.com/office/officeart/2008/layout/HorizontalMultiLevelHierarchy"/>
    <dgm:cxn modelId="{85E52AD8-A881-4F9A-8911-C5568AB15A07}" type="presOf" srcId="{BBBCD16F-9D9C-4E27-9461-9EEF0FB66285}" destId="{2ABB831E-4669-442A-A4D7-F19780B594E9}" srcOrd="1" destOrd="0" presId="urn:microsoft.com/office/officeart/2008/layout/HorizontalMultiLevelHierarchy"/>
    <dgm:cxn modelId="{C07DF062-078C-4FE8-BCF9-B83430203553}" type="presOf" srcId="{4A18C529-FE9F-4855-A27A-CD4E717491C4}" destId="{11BA44B8-A804-42E7-A20E-308CC31CEF39}" srcOrd="0" destOrd="0" presId="urn:microsoft.com/office/officeart/2008/layout/HorizontalMultiLevelHierarchy"/>
    <dgm:cxn modelId="{F9311196-5961-496D-817E-DC02114231B3}" srcId="{71F36FC3-D53D-4CE8-8CF6-62E55893B23B}" destId="{ECE3B638-9938-4893-9E77-F1A2E3D867AE}" srcOrd="0" destOrd="0" parTransId="{8C08142F-8A35-46A3-B493-5ADD638A0F68}" sibTransId="{2AC15044-AB1F-4D82-BCA6-D5A17C98C1E5}"/>
    <dgm:cxn modelId="{80E2C7E9-C99D-49E9-B889-B31ED29AEBA7}" srcId="{ECE3B638-9938-4893-9E77-F1A2E3D867AE}" destId="{4A18C529-FE9F-4855-A27A-CD4E717491C4}" srcOrd="1" destOrd="0" parTransId="{78C7D692-61FA-464B-92E9-FDDBC01789C4}" sibTransId="{9C500BBE-6DEB-4DA8-A8F0-E2E80F56F61B}"/>
    <dgm:cxn modelId="{13293C5E-FBF3-41C7-BDAC-A6354294CC8F}" type="presOf" srcId="{17AA3B8C-9600-4932-90C1-9FFDFBF5D731}" destId="{6F962EC0-86F2-4B3D-8A70-21394D907125}" srcOrd="0" destOrd="0" presId="urn:microsoft.com/office/officeart/2008/layout/HorizontalMultiLevelHierarchy"/>
    <dgm:cxn modelId="{33C462E9-673D-488F-8364-2BE213C98CAC}" type="presParOf" srcId="{7033750F-BF4C-4998-A94A-D941860B06E7}" destId="{8AFA7F3F-6E6F-440B-9230-2BD2DB27E458}" srcOrd="0" destOrd="0" presId="urn:microsoft.com/office/officeart/2008/layout/HorizontalMultiLevelHierarchy"/>
    <dgm:cxn modelId="{0A67DC9D-C4E4-469F-B7C1-583432637F20}" type="presParOf" srcId="{8AFA7F3F-6E6F-440B-9230-2BD2DB27E458}" destId="{C4EAD84B-0FB4-420D-B7E3-F42F90EAB523}" srcOrd="0" destOrd="0" presId="urn:microsoft.com/office/officeart/2008/layout/HorizontalMultiLevelHierarchy"/>
    <dgm:cxn modelId="{54FC412A-E269-4C1A-85C6-BCCF3B803F3D}" type="presParOf" srcId="{8AFA7F3F-6E6F-440B-9230-2BD2DB27E458}" destId="{7C0167B8-CE43-487D-BE2D-F5F41B1D3BC8}" srcOrd="1" destOrd="0" presId="urn:microsoft.com/office/officeart/2008/layout/HorizontalMultiLevelHierarchy"/>
    <dgm:cxn modelId="{9DAB4AC0-A2C3-4710-9DAE-3F3CD33B9290}" type="presParOf" srcId="{7C0167B8-CE43-487D-BE2D-F5F41B1D3BC8}" destId="{223575F9-5F71-4540-BF24-4AE83488334F}" srcOrd="0" destOrd="0" presId="urn:microsoft.com/office/officeart/2008/layout/HorizontalMultiLevelHierarchy"/>
    <dgm:cxn modelId="{280943C8-D72A-4577-85D4-321297EDC79A}" type="presParOf" srcId="{223575F9-5F71-4540-BF24-4AE83488334F}" destId="{3A644DB2-D274-46EB-BB94-7429F480339F}" srcOrd="0" destOrd="0" presId="urn:microsoft.com/office/officeart/2008/layout/HorizontalMultiLevelHierarchy"/>
    <dgm:cxn modelId="{E860B3AF-7847-44B5-8140-A5D56869BA1F}" type="presParOf" srcId="{7C0167B8-CE43-487D-BE2D-F5F41B1D3BC8}" destId="{AC65AB0E-0C82-4201-A598-A2E90A3A2D7C}" srcOrd="1" destOrd="0" presId="urn:microsoft.com/office/officeart/2008/layout/HorizontalMultiLevelHierarchy"/>
    <dgm:cxn modelId="{D714FC25-4B07-4D8A-BFCA-9B629BA9F2BB}" type="presParOf" srcId="{AC65AB0E-0C82-4201-A598-A2E90A3A2D7C}" destId="{8162FFC4-1696-4EF6-9A2C-BDCDD0F8B5FB}" srcOrd="0" destOrd="0" presId="urn:microsoft.com/office/officeart/2008/layout/HorizontalMultiLevelHierarchy"/>
    <dgm:cxn modelId="{0628ADFE-9BA8-4DBF-B368-584E473759CE}" type="presParOf" srcId="{AC65AB0E-0C82-4201-A598-A2E90A3A2D7C}" destId="{53EB6294-D225-4057-8B7C-3E1A13E20F57}" srcOrd="1" destOrd="0" presId="urn:microsoft.com/office/officeart/2008/layout/HorizontalMultiLevelHierarchy"/>
    <dgm:cxn modelId="{9C335B81-095C-42AF-8D22-FD0FCFC09F5A}" type="presParOf" srcId="{7C0167B8-CE43-487D-BE2D-F5F41B1D3BC8}" destId="{A645452E-C164-431F-8658-A3ECBCDEAC2D}" srcOrd="2" destOrd="0" presId="urn:microsoft.com/office/officeart/2008/layout/HorizontalMultiLevelHierarchy"/>
    <dgm:cxn modelId="{AEDCBEB0-2019-4065-8FB2-FA638B69A3C9}" type="presParOf" srcId="{A645452E-C164-431F-8658-A3ECBCDEAC2D}" destId="{6D8AA16C-AEA0-46E0-BC12-EDF1B228FEBF}" srcOrd="0" destOrd="0" presId="urn:microsoft.com/office/officeart/2008/layout/HorizontalMultiLevelHierarchy"/>
    <dgm:cxn modelId="{DF85B123-4B14-490B-AB88-5F22544F7759}" type="presParOf" srcId="{7C0167B8-CE43-487D-BE2D-F5F41B1D3BC8}" destId="{DDB1A000-329D-49A3-8442-8B60C1BC40BF}" srcOrd="3" destOrd="0" presId="urn:microsoft.com/office/officeart/2008/layout/HorizontalMultiLevelHierarchy"/>
    <dgm:cxn modelId="{FB2A5A0C-1551-4C9D-ACCD-002A3B495960}" type="presParOf" srcId="{DDB1A000-329D-49A3-8442-8B60C1BC40BF}" destId="{11BA44B8-A804-42E7-A20E-308CC31CEF39}" srcOrd="0" destOrd="0" presId="urn:microsoft.com/office/officeart/2008/layout/HorizontalMultiLevelHierarchy"/>
    <dgm:cxn modelId="{785B09DE-4569-4A1F-8807-5325018E76C4}" type="presParOf" srcId="{DDB1A000-329D-49A3-8442-8B60C1BC40BF}" destId="{A217AD03-1E78-4DD9-8263-DA2449CD982D}" srcOrd="1" destOrd="0" presId="urn:microsoft.com/office/officeart/2008/layout/HorizontalMultiLevelHierarchy"/>
    <dgm:cxn modelId="{A2A58DE6-9500-4958-A956-F12B1A4D51A0}" type="presParOf" srcId="{7C0167B8-CE43-487D-BE2D-F5F41B1D3BC8}" destId="{543F903E-3903-48F4-AA8B-C15CAACA98CD}" srcOrd="4" destOrd="0" presId="urn:microsoft.com/office/officeart/2008/layout/HorizontalMultiLevelHierarchy"/>
    <dgm:cxn modelId="{D375F9A2-6941-4338-89DD-CB9D18039645}" type="presParOf" srcId="{543F903E-3903-48F4-AA8B-C15CAACA98CD}" destId="{B2BDFEFA-6A79-460A-8F30-3B05E6CD1CDC}" srcOrd="0" destOrd="0" presId="urn:microsoft.com/office/officeart/2008/layout/HorizontalMultiLevelHierarchy"/>
    <dgm:cxn modelId="{6E1DC778-F278-4624-8309-D322EC9BBA79}" type="presParOf" srcId="{7C0167B8-CE43-487D-BE2D-F5F41B1D3BC8}" destId="{AB903EA5-7A96-4A51-A288-1D955E959CEE}" srcOrd="5" destOrd="0" presId="urn:microsoft.com/office/officeart/2008/layout/HorizontalMultiLevelHierarchy"/>
    <dgm:cxn modelId="{63AD273A-E9EA-449B-870C-33FA9D6918A1}" type="presParOf" srcId="{AB903EA5-7A96-4A51-A288-1D955E959CEE}" destId="{85B51B37-5D75-447F-8B61-60A2B5B11344}" srcOrd="0" destOrd="0" presId="urn:microsoft.com/office/officeart/2008/layout/HorizontalMultiLevelHierarchy"/>
    <dgm:cxn modelId="{5BD43FC3-F230-4653-AECE-7E97D1E11392}" type="presParOf" srcId="{AB903EA5-7A96-4A51-A288-1D955E959CEE}" destId="{B9FDE4B3-AB98-49AF-85F3-E1762639171E}" srcOrd="1" destOrd="0" presId="urn:microsoft.com/office/officeart/2008/layout/HorizontalMultiLevelHierarchy"/>
    <dgm:cxn modelId="{F936B559-C969-46C6-93D3-491F2C1D6861}" type="presParOf" srcId="{7C0167B8-CE43-487D-BE2D-F5F41B1D3BC8}" destId="{6F962EC0-86F2-4B3D-8A70-21394D907125}" srcOrd="6" destOrd="0" presId="urn:microsoft.com/office/officeart/2008/layout/HorizontalMultiLevelHierarchy"/>
    <dgm:cxn modelId="{9920D7BF-5516-4D9B-94CC-1E60FAC2FF33}" type="presParOf" srcId="{6F962EC0-86F2-4B3D-8A70-21394D907125}" destId="{331B8B3C-C91A-4C91-AE1F-AB6327A39870}" srcOrd="0" destOrd="0" presId="urn:microsoft.com/office/officeart/2008/layout/HorizontalMultiLevelHierarchy"/>
    <dgm:cxn modelId="{BE52D71A-318E-46F9-8A03-B5903865DE59}" type="presParOf" srcId="{7C0167B8-CE43-487D-BE2D-F5F41B1D3BC8}" destId="{82D7F4A6-9178-4D2A-865A-AB850944AB7A}" srcOrd="7" destOrd="0" presId="urn:microsoft.com/office/officeart/2008/layout/HorizontalMultiLevelHierarchy"/>
    <dgm:cxn modelId="{D8D24C37-72D2-4D07-BBBA-4CC3EAAB03AF}" type="presParOf" srcId="{82D7F4A6-9178-4D2A-865A-AB850944AB7A}" destId="{A727FDC2-EDD3-459F-AF29-6300B3FE146F}" srcOrd="0" destOrd="0" presId="urn:microsoft.com/office/officeart/2008/layout/HorizontalMultiLevelHierarchy"/>
    <dgm:cxn modelId="{7CF08F9B-6621-4BF8-B9C6-13D641679067}" type="presParOf" srcId="{82D7F4A6-9178-4D2A-865A-AB850944AB7A}" destId="{5C2D9F96-DCC4-4AAC-838E-9A94021135E8}" srcOrd="1" destOrd="0" presId="urn:microsoft.com/office/officeart/2008/layout/HorizontalMultiLevelHierarchy"/>
    <dgm:cxn modelId="{EAE87157-733A-4CCD-839A-0A061D0A3790}" type="presParOf" srcId="{7C0167B8-CE43-487D-BE2D-F5F41B1D3BC8}" destId="{8EB731BB-BAEF-4989-A6D2-CDB714ECE9B8}" srcOrd="8" destOrd="0" presId="urn:microsoft.com/office/officeart/2008/layout/HorizontalMultiLevelHierarchy"/>
    <dgm:cxn modelId="{A6AA042F-FE86-4F38-A5DE-2FC6D5E1A6A5}" type="presParOf" srcId="{8EB731BB-BAEF-4989-A6D2-CDB714ECE9B8}" destId="{5A939AB2-68EC-4891-850C-AA30EFA0F81B}" srcOrd="0" destOrd="0" presId="urn:microsoft.com/office/officeart/2008/layout/HorizontalMultiLevelHierarchy"/>
    <dgm:cxn modelId="{7D28E5D4-CE3A-4DF1-AE52-C81B86F35EFC}" type="presParOf" srcId="{7C0167B8-CE43-487D-BE2D-F5F41B1D3BC8}" destId="{CBCCB1F4-F473-4F1E-AE19-070C37589972}" srcOrd="9" destOrd="0" presId="urn:microsoft.com/office/officeart/2008/layout/HorizontalMultiLevelHierarchy"/>
    <dgm:cxn modelId="{A6197EC0-93F6-4D18-9AD3-780156B0C714}" type="presParOf" srcId="{CBCCB1F4-F473-4F1E-AE19-070C37589972}" destId="{03C4018A-F8C1-4434-9910-0AEE2D87CE9B}" srcOrd="0" destOrd="0" presId="urn:microsoft.com/office/officeart/2008/layout/HorizontalMultiLevelHierarchy"/>
    <dgm:cxn modelId="{4FAF1050-4AF8-4176-A255-4A3738D0322D}" type="presParOf" srcId="{CBCCB1F4-F473-4F1E-AE19-070C37589972}" destId="{1F85A6D2-47D2-4C9D-A262-F874BFB786FC}" srcOrd="1" destOrd="0" presId="urn:microsoft.com/office/officeart/2008/layout/HorizontalMultiLevelHierarchy"/>
    <dgm:cxn modelId="{5EE05A59-033F-4B80-9F17-1A6D633C6B1E}" type="presParOf" srcId="{7C0167B8-CE43-487D-BE2D-F5F41B1D3BC8}" destId="{AC33C561-1785-4EC4-A123-25934DD2C738}" srcOrd="10" destOrd="0" presId="urn:microsoft.com/office/officeart/2008/layout/HorizontalMultiLevelHierarchy"/>
    <dgm:cxn modelId="{F7DB286B-2A73-4B33-975D-1B4EC4F917A0}" type="presParOf" srcId="{AC33C561-1785-4EC4-A123-25934DD2C738}" destId="{2ABB831E-4669-442A-A4D7-F19780B594E9}" srcOrd="0" destOrd="0" presId="urn:microsoft.com/office/officeart/2008/layout/HorizontalMultiLevelHierarchy"/>
    <dgm:cxn modelId="{DCD1E669-4433-4CEB-ACAE-BAB33F4A4AF4}" type="presParOf" srcId="{7C0167B8-CE43-487D-BE2D-F5F41B1D3BC8}" destId="{842B1F5F-6486-4587-98B6-E0820AE3CA7D}" srcOrd="11" destOrd="0" presId="urn:microsoft.com/office/officeart/2008/layout/HorizontalMultiLevelHierarchy"/>
    <dgm:cxn modelId="{BF01543B-D9E4-4C6A-8F5A-572194626CB6}" type="presParOf" srcId="{842B1F5F-6486-4587-98B6-E0820AE3CA7D}" destId="{001916AD-2AD1-4699-A812-CB18ED31E880}" srcOrd="0" destOrd="0" presId="urn:microsoft.com/office/officeart/2008/layout/HorizontalMultiLevelHierarchy"/>
    <dgm:cxn modelId="{B57949DC-DDD1-4DB6-B428-B38AAFE893A0}" type="presParOf" srcId="{842B1F5F-6486-4587-98B6-E0820AE3CA7D}" destId="{BBD17CFE-E720-4380-8984-78753BA509A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F36FC3-D53D-4CE8-8CF6-62E55893B23B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E3B638-9938-4893-9E77-F1A2E3D867AE}">
      <dgm:prSet phldrT="[Текст]"/>
      <dgm:spPr/>
      <dgm:t>
        <a:bodyPr/>
        <a:lstStyle/>
        <a:p>
          <a:r>
            <a:rPr lang="ru-RU" b="1" i="1" dirty="0" smtClean="0"/>
            <a:t>Формализованные методы</a:t>
          </a:r>
          <a:r>
            <a:rPr lang="ru-RU" dirty="0" smtClean="0"/>
            <a:t> </a:t>
          </a:r>
          <a:endParaRPr lang="ru-RU" dirty="0"/>
        </a:p>
      </dgm:t>
    </dgm:pt>
    <dgm:pt modelId="{8C08142F-8A35-46A3-B493-5ADD638A0F68}" type="parTrans" cxnId="{F9311196-5961-496D-817E-DC02114231B3}">
      <dgm:prSet/>
      <dgm:spPr/>
      <dgm:t>
        <a:bodyPr/>
        <a:lstStyle/>
        <a:p>
          <a:endParaRPr lang="ru-RU"/>
        </a:p>
      </dgm:t>
    </dgm:pt>
    <dgm:pt modelId="{2AC15044-AB1F-4D82-BCA6-D5A17C98C1E5}" type="sibTrans" cxnId="{F9311196-5961-496D-817E-DC02114231B3}">
      <dgm:prSet/>
      <dgm:spPr/>
      <dgm:t>
        <a:bodyPr/>
        <a:lstStyle/>
        <a:p>
          <a:endParaRPr lang="ru-RU"/>
        </a:p>
      </dgm:t>
    </dgm:pt>
    <dgm:pt modelId="{EC818D05-B22C-4DA5-8C73-824596BD9CF6}">
      <dgm:prSet phldrT="[Текст]"/>
      <dgm:spPr/>
      <dgm:t>
        <a:bodyPr/>
        <a:lstStyle/>
        <a:p>
          <a:r>
            <a:rPr lang="ru-RU" b="1" i="1" u="sng" dirty="0" smtClean="0"/>
            <a:t>классические</a:t>
          </a:r>
          <a:r>
            <a:rPr lang="ru-RU" dirty="0" smtClean="0"/>
            <a:t> методы экономического анализа (балансовый способ, методы детерминированного факторного анализа, интегральный и логарифмический ме­тоды);</a:t>
          </a:r>
          <a:endParaRPr lang="ru-RU" dirty="0"/>
        </a:p>
      </dgm:t>
    </dgm:pt>
    <dgm:pt modelId="{D171FE07-70D2-49BB-8C58-06B2AD6FF9AD}" type="parTrans" cxnId="{460B68C2-F9D6-4E6B-A164-E0CE93CFB30D}">
      <dgm:prSet/>
      <dgm:spPr/>
      <dgm:t>
        <a:bodyPr/>
        <a:lstStyle/>
        <a:p>
          <a:endParaRPr lang="ru-RU"/>
        </a:p>
      </dgm:t>
    </dgm:pt>
    <dgm:pt modelId="{AC610523-0CD0-4A1E-8F2A-55E38D8B790A}" type="sibTrans" cxnId="{460B68C2-F9D6-4E6B-A164-E0CE93CFB30D}">
      <dgm:prSet/>
      <dgm:spPr/>
      <dgm:t>
        <a:bodyPr/>
        <a:lstStyle/>
        <a:p>
          <a:endParaRPr lang="ru-RU"/>
        </a:p>
      </dgm:t>
    </dgm:pt>
    <dgm:pt modelId="{4A18C529-FE9F-4855-A27A-CD4E717491C4}">
      <dgm:prSet phldrT="[Текст]"/>
      <dgm:spPr/>
      <dgm:t>
        <a:bodyPr/>
        <a:lstStyle/>
        <a:p>
          <a:r>
            <a:rPr lang="ru-RU" b="1" i="1" u="sng" dirty="0" smtClean="0"/>
            <a:t>традиционные</a:t>
          </a:r>
          <a:r>
            <a:rPr lang="ru-RU" dirty="0" smtClean="0"/>
            <a:t> методы экономической статистики (метод средних величин, метод группировок, индексный метод);</a:t>
          </a:r>
          <a:endParaRPr lang="ru-RU" dirty="0"/>
        </a:p>
      </dgm:t>
    </dgm:pt>
    <dgm:pt modelId="{78C7D692-61FA-464B-92E9-FDDBC01789C4}" type="parTrans" cxnId="{80E2C7E9-C99D-49E9-B889-B31ED29AEBA7}">
      <dgm:prSet/>
      <dgm:spPr/>
      <dgm:t>
        <a:bodyPr/>
        <a:lstStyle/>
        <a:p>
          <a:endParaRPr lang="ru-RU"/>
        </a:p>
      </dgm:t>
    </dgm:pt>
    <dgm:pt modelId="{9C500BBE-6DEB-4DA8-A8F0-E2E80F56F61B}" type="sibTrans" cxnId="{80E2C7E9-C99D-49E9-B889-B31ED29AEBA7}">
      <dgm:prSet/>
      <dgm:spPr/>
      <dgm:t>
        <a:bodyPr/>
        <a:lstStyle/>
        <a:p>
          <a:endParaRPr lang="ru-RU"/>
        </a:p>
      </dgm:t>
    </dgm:pt>
    <dgm:pt modelId="{51BD1B40-B938-4ED1-A6A9-721FAA081EE3}">
      <dgm:prSet/>
      <dgm:spPr/>
      <dgm:t>
        <a:bodyPr/>
        <a:lstStyle/>
        <a:p>
          <a:r>
            <a:rPr lang="ru-RU" b="1" i="1" u="sng" dirty="0" smtClean="0"/>
            <a:t>математико-статистические</a:t>
          </a:r>
          <a:r>
            <a:rPr lang="ru-RU" dirty="0" smtClean="0"/>
            <a:t> методы изучения связей (корреляционный, рег­рессионный, дисперсионный, кластерный анализ);</a:t>
          </a:r>
          <a:endParaRPr lang="ru-RU" dirty="0"/>
        </a:p>
      </dgm:t>
    </dgm:pt>
    <dgm:pt modelId="{129F7CEE-9E5C-403C-BA03-C5F9278D10A6}" type="parTrans" cxnId="{06F60B9D-98A8-4BD0-8526-8C64A18A5038}">
      <dgm:prSet/>
      <dgm:spPr/>
      <dgm:t>
        <a:bodyPr/>
        <a:lstStyle/>
        <a:p>
          <a:endParaRPr lang="ru-RU"/>
        </a:p>
      </dgm:t>
    </dgm:pt>
    <dgm:pt modelId="{84A21F96-A1BE-4B7D-903F-84414ECD3FB9}" type="sibTrans" cxnId="{06F60B9D-98A8-4BD0-8526-8C64A18A5038}">
      <dgm:prSet/>
      <dgm:spPr/>
      <dgm:t>
        <a:bodyPr/>
        <a:lstStyle/>
        <a:p>
          <a:endParaRPr lang="ru-RU"/>
        </a:p>
      </dgm:t>
    </dgm:pt>
    <dgm:pt modelId="{7033750F-BF4C-4998-A94A-D941860B06E7}" type="pres">
      <dgm:prSet presAssocID="{71F36FC3-D53D-4CE8-8CF6-62E55893B23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FA7F3F-6E6F-440B-9230-2BD2DB27E458}" type="pres">
      <dgm:prSet presAssocID="{ECE3B638-9938-4893-9E77-F1A2E3D867AE}" presName="root1" presStyleCnt="0"/>
      <dgm:spPr/>
    </dgm:pt>
    <dgm:pt modelId="{C4EAD84B-0FB4-420D-B7E3-F42F90EAB523}" type="pres">
      <dgm:prSet presAssocID="{ECE3B638-9938-4893-9E77-F1A2E3D867A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0167B8-CE43-487D-BE2D-F5F41B1D3BC8}" type="pres">
      <dgm:prSet presAssocID="{ECE3B638-9938-4893-9E77-F1A2E3D867AE}" presName="level2hierChild" presStyleCnt="0"/>
      <dgm:spPr/>
    </dgm:pt>
    <dgm:pt modelId="{223575F9-5F71-4540-BF24-4AE83488334F}" type="pres">
      <dgm:prSet presAssocID="{D171FE07-70D2-49BB-8C58-06B2AD6FF9AD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A644DB2-D274-46EB-BB94-7429F480339F}" type="pres">
      <dgm:prSet presAssocID="{D171FE07-70D2-49BB-8C58-06B2AD6FF9AD}" presName="connTx" presStyleLbl="parChTrans1D2" presStyleIdx="0" presStyleCnt="3"/>
      <dgm:spPr/>
      <dgm:t>
        <a:bodyPr/>
        <a:lstStyle/>
        <a:p>
          <a:endParaRPr lang="ru-RU"/>
        </a:p>
      </dgm:t>
    </dgm:pt>
    <dgm:pt modelId="{AC65AB0E-0C82-4201-A598-A2E90A3A2D7C}" type="pres">
      <dgm:prSet presAssocID="{EC818D05-B22C-4DA5-8C73-824596BD9CF6}" presName="root2" presStyleCnt="0"/>
      <dgm:spPr/>
    </dgm:pt>
    <dgm:pt modelId="{8162FFC4-1696-4EF6-9A2C-BDCDD0F8B5FB}" type="pres">
      <dgm:prSet presAssocID="{EC818D05-B22C-4DA5-8C73-824596BD9CF6}" presName="LevelTwoTextNode" presStyleLbl="node2" presStyleIdx="0" presStyleCnt="3" custScaleY="198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EB6294-D225-4057-8B7C-3E1A13E20F57}" type="pres">
      <dgm:prSet presAssocID="{EC818D05-B22C-4DA5-8C73-824596BD9CF6}" presName="level3hierChild" presStyleCnt="0"/>
      <dgm:spPr/>
    </dgm:pt>
    <dgm:pt modelId="{A645452E-C164-431F-8658-A3ECBCDEAC2D}" type="pres">
      <dgm:prSet presAssocID="{78C7D692-61FA-464B-92E9-FDDBC01789C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6D8AA16C-AEA0-46E0-BC12-EDF1B228FEBF}" type="pres">
      <dgm:prSet presAssocID="{78C7D692-61FA-464B-92E9-FDDBC01789C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DB1A000-329D-49A3-8442-8B60C1BC40BF}" type="pres">
      <dgm:prSet presAssocID="{4A18C529-FE9F-4855-A27A-CD4E717491C4}" presName="root2" presStyleCnt="0"/>
      <dgm:spPr/>
    </dgm:pt>
    <dgm:pt modelId="{11BA44B8-A804-42E7-A20E-308CC31CEF39}" type="pres">
      <dgm:prSet presAssocID="{4A18C529-FE9F-4855-A27A-CD4E717491C4}" presName="LevelTwoTextNode" presStyleLbl="node2" presStyleIdx="1" presStyleCnt="3" custScaleY="1425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17AD03-1E78-4DD9-8263-DA2449CD982D}" type="pres">
      <dgm:prSet presAssocID="{4A18C529-FE9F-4855-A27A-CD4E717491C4}" presName="level3hierChild" presStyleCnt="0"/>
      <dgm:spPr/>
    </dgm:pt>
    <dgm:pt modelId="{543F903E-3903-48F4-AA8B-C15CAACA98CD}" type="pres">
      <dgm:prSet presAssocID="{129F7CEE-9E5C-403C-BA03-C5F9278D10A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B2BDFEFA-6A79-460A-8F30-3B05E6CD1CDC}" type="pres">
      <dgm:prSet presAssocID="{129F7CEE-9E5C-403C-BA03-C5F9278D10A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B903EA5-7A96-4A51-A288-1D955E959CEE}" type="pres">
      <dgm:prSet presAssocID="{51BD1B40-B938-4ED1-A6A9-721FAA081EE3}" presName="root2" presStyleCnt="0"/>
      <dgm:spPr/>
    </dgm:pt>
    <dgm:pt modelId="{85B51B37-5D75-447F-8B61-60A2B5B11344}" type="pres">
      <dgm:prSet presAssocID="{51BD1B40-B938-4ED1-A6A9-721FAA081EE3}" presName="LevelTwoTextNode" presStyleLbl="node2" presStyleIdx="2" presStyleCnt="3" custScaleY="180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FDE4B3-AB98-49AF-85F3-E1762639171E}" type="pres">
      <dgm:prSet presAssocID="{51BD1B40-B938-4ED1-A6A9-721FAA081EE3}" presName="level3hierChild" presStyleCnt="0"/>
      <dgm:spPr/>
    </dgm:pt>
  </dgm:ptLst>
  <dgm:cxnLst>
    <dgm:cxn modelId="{4B077657-593B-4EC1-8208-6FFF0A7189A1}" type="presOf" srcId="{4A18C529-FE9F-4855-A27A-CD4E717491C4}" destId="{11BA44B8-A804-42E7-A20E-308CC31CEF39}" srcOrd="0" destOrd="0" presId="urn:microsoft.com/office/officeart/2008/layout/HorizontalMultiLevelHierarchy"/>
    <dgm:cxn modelId="{881E67F0-6490-4A28-9339-2CE4B9E2362C}" type="presOf" srcId="{D171FE07-70D2-49BB-8C58-06B2AD6FF9AD}" destId="{223575F9-5F71-4540-BF24-4AE83488334F}" srcOrd="0" destOrd="0" presId="urn:microsoft.com/office/officeart/2008/layout/HorizontalMultiLevelHierarchy"/>
    <dgm:cxn modelId="{67C39764-2361-49CC-9278-885D0B50ADD2}" type="presOf" srcId="{71F36FC3-D53D-4CE8-8CF6-62E55893B23B}" destId="{7033750F-BF4C-4998-A94A-D941860B06E7}" srcOrd="0" destOrd="0" presId="urn:microsoft.com/office/officeart/2008/layout/HorizontalMultiLevelHierarchy"/>
    <dgm:cxn modelId="{24196AF0-F19F-418A-A6A9-FA947335B567}" type="presOf" srcId="{D171FE07-70D2-49BB-8C58-06B2AD6FF9AD}" destId="{3A644DB2-D274-46EB-BB94-7429F480339F}" srcOrd="1" destOrd="0" presId="urn:microsoft.com/office/officeart/2008/layout/HorizontalMultiLevelHierarchy"/>
    <dgm:cxn modelId="{F3B8C0E8-E679-444F-8E73-2BA37B0A4746}" type="presOf" srcId="{EC818D05-B22C-4DA5-8C73-824596BD9CF6}" destId="{8162FFC4-1696-4EF6-9A2C-BDCDD0F8B5FB}" srcOrd="0" destOrd="0" presId="urn:microsoft.com/office/officeart/2008/layout/HorizontalMultiLevelHierarchy"/>
    <dgm:cxn modelId="{80E2C7E9-C99D-49E9-B889-B31ED29AEBA7}" srcId="{ECE3B638-9938-4893-9E77-F1A2E3D867AE}" destId="{4A18C529-FE9F-4855-A27A-CD4E717491C4}" srcOrd="1" destOrd="0" parTransId="{78C7D692-61FA-464B-92E9-FDDBC01789C4}" sibTransId="{9C500BBE-6DEB-4DA8-A8F0-E2E80F56F61B}"/>
    <dgm:cxn modelId="{75F61797-9753-4FFC-B1CA-86A2C57523E4}" type="presOf" srcId="{78C7D692-61FA-464B-92E9-FDDBC01789C4}" destId="{6D8AA16C-AEA0-46E0-BC12-EDF1B228FEBF}" srcOrd="1" destOrd="0" presId="urn:microsoft.com/office/officeart/2008/layout/HorizontalMultiLevelHierarchy"/>
    <dgm:cxn modelId="{EACEE8CC-E561-4E89-9D6F-81DCF948FFFD}" type="presOf" srcId="{51BD1B40-B938-4ED1-A6A9-721FAA081EE3}" destId="{85B51B37-5D75-447F-8B61-60A2B5B11344}" srcOrd="0" destOrd="0" presId="urn:microsoft.com/office/officeart/2008/layout/HorizontalMultiLevelHierarchy"/>
    <dgm:cxn modelId="{460B68C2-F9D6-4E6B-A164-E0CE93CFB30D}" srcId="{ECE3B638-9938-4893-9E77-F1A2E3D867AE}" destId="{EC818D05-B22C-4DA5-8C73-824596BD9CF6}" srcOrd="0" destOrd="0" parTransId="{D171FE07-70D2-49BB-8C58-06B2AD6FF9AD}" sibTransId="{AC610523-0CD0-4A1E-8F2A-55E38D8B790A}"/>
    <dgm:cxn modelId="{B091DD0B-8A34-445C-8875-4D7E15ADC7BB}" type="presOf" srcId="{78C7D692-61FA-464B-92E9-FDDBC01789C4}" destId="{A645452E-C164-431F-8658-A3ECBCDEAC2D}" srcOrd="0" destOrd="0" presId="urn:microsoft.com/office/officeart/2008/layout/HorizontalMultiLevelHierarchy"/>
    <dgm:cxn modelId="{125C0626-BF6D-4651-AF66-05A3D998A3FA}" type="presOf" srcId="{ECE3B638-9938-4893-9E77-F1A2E3D867AE}" destId="{C4EAD84B-0FB4-420D-B7E3-F42F90EAB523}" srcOrd="0" destOrd="0" presId="urn:microsoft.com/office/officeart/2008/layout/HorizontalMultiLevelHierarchy"/>
    <dgm:cxn modelId="{51D0D9A0-9B4D-40AE-A2E8-4998AEBD39C2}" type="presOf" srcId="{129F7CEE-9E5C-403C-BA03-C5F9278D10A6}" destId="{B2BDFEFA-6A79-460A-8F30-3B05E6CD1CDC}" srcOrd="1" destOrd="0" presId="urn:microsoft.com/office/officeart/2008/layout/HorizontalMultiLevelHierarchy"/>
    <dgm:cxn modelId="{06F60B9D-98A8-4BD0-8526-8C64A18A5038}" srcId="{ECE3B638-9938-4893-9E77-F1A2E3D867AE}" destId="{51BD1B40-B938-4ED1-A6A9-721FAA081EE3}" srcOrd="2" destOrd="0" parTransId="{129F7CEE-9E5C-403C-BA03-C5F9278D10A6}" sibTransId="{84A21F96-A1BE-4B7D-903F-84414ECD3FB9}"/>
    <dgm:cxn modelId="{F9311196-5961-496D-817E-DC02114231B3}" srcId="{71F36FC3-D53D-4CE8-8CF6-62E55893B23B}" destId="{ECE3B638-9938-4893-9E77-F1A2E3D867AE}" srcOrd="0" destOrd="0" parTransId="{8C08142F-8A35-46A3-B493-5ADD638A0F68}" sibTransId="{2AC15044-AB1F-4D82-BCA6-D5A17C98C1E5}"/>
    <dgm:cxn modelId="{DF656577-1FE1-447E-873B-B715D0C9D5CD}" type="presOf" srcId="{129F7CEE-9E5C-403C-BA03-C5F9278D10A6}" destId="{543F903E-3903-48F4-AA8B-C15CAACA98CD}" srcOrd="0" destOrd="0" presId="urn:microsoft.com/office/officeart/2008/layout/HorizontalMultiLevelHierarchy"/>
    <dgm:cxn modelId="{7F64AA5C-F8E9-45E5-8655-F7D9CCCD9AD3}" type="presParOf" srcId="{7033750F-BF4C-4998-A94A-D941860B06E7}" destId="{8AFA7F3F-6E6F-440B-9230-2BD2DB27E458}" srcOrd="0" destOrd="0" presId="urn:microsoft.com/office/officeart/2008/layout/HorizontalMultiLevelHierarchy"/>
    <dgm:cxn modelId="{AA4DA4B8-3A34-42EE-BB59-829BCEFE90BA}" type="presParOf" srcId="{8AFA7F3F-6E6F-440B-9230-2BD2DB27E458}" destId="{C4EAD84B-0FB4-420D-B7E3-F42F90EAB523}" srcOrd="0" destOrd="0" presId="urn:microsoft.com/office/officeart/2008/layout/HorizontalMultiLevelHierarchy"/>
    <dgm:cxn modelId="{BDBD4F1C-B16C-4B13-A2D1-2871D4085C04}" type="presParOf" srcId="{8AFA7F3F-6E6F-440B-9230-2BD2DB27E458}" destId="{7C0167B8-CE43-487D-BE2D-F5F41B1D3BC8}" srcOrd="1" destOrd="0" presId="urn:microsoft.com/office/officeart/2008/layout/HorizontalMultiLevelHierarchy"/>
    <dgm:cxn modelId="{3B62129F-F694-4825-865F-EF58D2CC7F20}" type="presParOf" srcId="{7C0167B8-CE43-487D-BE2D-F5F41B1D3BC8}" destId="{223575F9-5F71-4540-BF24-4AE83488334F}" srcOrd="0" destOrd="0" presId="urn:microsoft.com/office/officeart/2008/layout/HorizontalMultiLevelHierarchy"/>
    <dgm:cxn modelId="{DAB388D6-C61C-44D3-8086-7C24A31D5F38}" type="presParOf" srcId="{223575F9-5F71-4540-BF24-4AE83488334F}" destId="{3A644DB2-D274-46EB-BB94-7429F480339F}" srcOrd="0" destOrd="0" presId="urn:microsoft.com/office/officeart/2008/layout/HorizontalMultiLevelHierarchy"/>
    <dgm:cxn modelId="{DA9A543B-3586-4A44-BB9A-FBAA17B63510}" type="presParOf" srcId="{7C0167B8-CE43-487D-BE2D-F5F41B1D3BC8}" destId="{AC65AB0E-0C82-4201-A598-A2E90A3A2D7C}" srcOrd="1" destOrd="0" presId="urn:microsoft.com/office/officeart/2008/layout/HorizontalMultiLevelHierarchy"/>
    <dgm:cxn modelId="{AB0D0910-94AF-46D1-9594-2C74202CD5B6}" type="presParOf" srcId="{AC65AB0E-0C82-4201-A598-A2E90A3A2D7C}" destId="{8162FFC4-1696-4EF6-9A2C-BDCDD0F8B5FB}" srcOrd="0" destOrd="0" presId="urn:microsoft.com/office/officeart/2008/layout/HorizontalMultiLevelHierarchy"/>
    <dgm:cxn modelId="{E2899FBF-A424-4A3C-818D-CFB4DB93F32A}" type="presParOf" srcId="{AC65AB0E-0C82-4201-A598-A2E90A3A2D7C}" destId="{53EB6294-D225-4057-8B7C-3E1A13E20F57}" srcOrd="1" destOrd="0" presId="urn:microsoft.com/office/officeart/2008/layout/HorizontalMultiLevelHierarchy"/>
    <dgm:cxn modelId="{1CBDB8C3-7A7C-417D-BE16-068DC40D931F}" type="presParOf" srcId="{7C0167B8-CE43-487D-BE2D-F5F41B1D3BC8}" destId="{A645452E-C164-431F-8658-A3ECBCDEAC2D}" srcOrd="2" destOrd="0" presId="urn:microsoft.com/office/officeart/2008/layout/HorizontalMultiLevelHierarchy"/>
    <dgm:cxn modelId="{C1E9BB66-A236-45BA-8925-A7CC86B2FD75}" type="presParOf" srcId="{A645452E-C164-431F-8658-A3ECBCDEAC2D}" destId="{6D8AA16C-AEA0-46E0-BC12-EDF1B228FEBF}" srcOrd="0" destOrd="0" presId="urn:microsoft.com/office/officeart/2008/layout/HorizontalMultiLevelHierarchy"/>
    <dgm:cxn modelId="{1F42AE8F-6739-4362-85C0-1731F009A14C}" type="presParOf" srcId="{7C0167B8-CE43-487D-BE2D-F5F41B1D3BC8}" destId="{DDB1A000-329D-49A3-8442-8B60C1BC40BF}" srcOrd="3" destOrd="0" presId="urn:microsoft.com/office/officeart/2008/layout/HorizontalMultiLevelHierarchy"/>
    <dgm:cxn modelId="{B683E4C3-4B8F-4A62-89CB-FBFCA649CF96}" type="presParOf" srcId="{DDB1A000-329D-49A3-8442-8B60C1BC40BF}" destId="{11BA44B8-A804-42E7-A20E-308CC31CEF39}" srcOrd="0" destOrd="0" presId="urn:microsoft.com/office/officeart/2008/layout/HorizontalMultiLevelHierarchy"/>
    <dgm:cxn modelId="{98CF36DE-6C12-4D44-86E4-90E3C5E7A88E}" type="presParOf" srcId="{DDB1A000-329D-49A3-8442-8B60C1BC40BF}" destId="{A217AD03-1E78-4DD9-8263-DA2449CD982D}" srcOrd="1" destOrd="0" presId="urn:microsoft.com/office/officeart/2008/layout/HorizontalMultiLevelHierarchy"/>
    <dgm:cxn modelId="{3923C998-4AEC-4E3A-8935-E88C35502F09}" type="presParOf" srcId="{7C0167B8-CE43-487D-BE2D-F5F41B1D3BC8}" destId="{543F903E-3903-48F4-AA8B-C15CAACA98CD}" srcOrd="4" destOrd="0" presId="urn:microsoft.com/office/officeart/2008/layout/HorizontalMultiLevelHierarchy"/>
    <dgm:cxn modelId="{E40B5127-4FF2-4932-9154-F6B0E97BEE3A}" type="presParOf" srcId="{543F903E-3903-48F4-AA8B-C15CAACA98CD}" destId="{B2BDFEFA-6A79-460A-8F30-3B05E6CD1CDC}" srcOrd="0" destOrd="0" presId="urn:microsoft.com/office/officeart/2008/layout/HorizontalMultiLevelHierarchy"/>
    <dgm:cxn modelId="{F64E6A05-CAA9-42A0-ABFA-523EE1C8D1CB}" type="presParOf" srcId="{7C0167B8-CE43-487D-BE2D-F5F41B1D3BC8}" destId="{AB903EA5-7A96-4A51-A288-1D955E959CEE}" srcOrd="5" destOrd="0" presId="urn:microsoft.com/office/officeart/2008/layout/HorizontalMultiLevelHierarchy"/>
    <dgm:cxn modelId="{0407642E-2153-4A53-9DAF-9745E0C8FE08}" type="presParOf" srcId="{AB903EA5-7A96-4A51-A288-1D955E959CEE}" destId="{85B51B37-5D75-447F-8B61-60A2B5B11344}" srcOrd="0" destOrd="0" presId="urn:microsoft.com/office/officeart/2008/layout/HorizontalMultiLevelHierarchy"/>
    <dgm:cxn modelId="{CB850B48-7BE2-4D4B-83C0-F7F031EE7D24}" type="presParOf" srcId="{AB903EA5-7A96-4A51-A288-1D955E959CEE}" destId="{B9FDE4B3-AB98-49AF-85F3-E1762639171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3C561-1785-4EC4-A123-25934DD2C738}">
      <dsp:nvSpPr>
        <dsp:cNvPr id="0" name=""/>
        <dsp:cNvSpPr/>
      </dsp:nvSpPr>
      <dsp:spPr>
        <a:xfrm>
          <a:off x="928420" y="2700300"/>
          <a:ext cx="488414" cy="23266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4207" y="0"/>
              </a:lnTo>
              <a:lnTo>
                <a:pt x="244207" y="2326668"/>
              </a:lnTo>
              <a:lnTo>
                <a:pt x="488414" y="23266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113192" y="3804199"/>
        <a:ext cx="118868" cy="118868"/>
      </dsp:txXfrm>
    </dsp:sp>
    <dsp:sp modelId="{8EB731BB-BAEF-4989-A6D2-CDB714ECE9B8}">
      <dsp:nvSpPr>
        <dsp:cNvPr id="0" name=""/>
        <dsp:cNvSpPr/>
      </dsp:nvSpPr>
      <dsp:spPr>
        <a:xfrm>
          <a:off x="928420" y="2700300"/>
          <a:ext cx="488414" cy="13960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4207" y="0"/>
              </a:lnTo>
              <a:lnTo>
                <a:pt x="244207" y="1396001"/>
              </a:lnTo>
              <a:lnTo>
                <a:pt x="488414" y="13960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35652" y="3361326"/>
        <a:ext cx="73948" cy="73948"/>
      </dsp:txXfrm>
    </dsp:sp>
    <dsp:sp modelId="{6F962EC0-86F2-4B3D-8A70-21394D907125}">
      <dsp:nvSpPr>
        <dsp:cNvPr id="0" name=""/>
        <dsp:cNvSpPr/>
      </dsp:nvSpPr>
      <dsp:spPr>
        <a:xfrm>
          <a:off x="928420" y="2700300"/>
          <a:ext cx="488414" cy="4653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4207" y="0"/>
              </a:lnTo>
              <a:lnTo>
                <a:pt x="244207" y="465333"/>
              </a:lnTo>
              <a:lnTo>
                <a:pt x="488414" y="4653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55762" y="2916101"/>
        <a:ext cx="33729" cy="33729"/>
      </dsp:txXfrm>
    </dsp:sp>
    <dsp:sp modelId="{543F903E-3903-48F4-AA8B-C15CAACA98CD}">
      <dsp:nvSpPr>
        <dsp:cNvPr id="0" name=""/>
        <dsp:cNvSpPr/>
      </dsp:nvSpPr>
      <dsp:spPr>
        <a:xfrm>
          <a:off x="928420" y="2234966"/>
          <a:ext cx="488414" cy="465333"/>
        </a:xfrm>
        <a:custGeom>
          <a:avLst/>
          <a:gdLst/>
          <a:ahLst/>
          <a:cxnLst/>
          <a:rect l="0" t="0" r="0" b="0"/>
          <a:pathLst>
            <a:path>
              <a:moveTo>
                <a:pt x="0" y="465333"/>
              </a:moveTo>
              <a:lnTo>
                <a:pt x="244207" y="465333"/>
              </a:lnTo>
              <a:lnTo>
                <a:pt x="244207" y="0"/>
              </a:lnTo>
              <a:lnTo>
                <a:pt x="48841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55762" y="2450768"/>
        <a:ext cx="33729" cy="33729"/>
      </dsp:txXfrm>
    </dsp:sp>
    <dsp:sp modelId="{A645452E-C164-431F-8658-A3ECBCDEAC2D}">
      <dsp:nvSpPr>
        <dsp:cNvPr id="0" name=""/>
        <dsp:cNvSpPr/>
      </dsp:nvSpPr>
      <dsp:spPr>
        <a:xfrm>
          <a:off x="928420" y="1304298"/>
          <a:ext cx="488414" cy="1396001"/>
        </a:xfrm>
        <a:custGeom>
          <a:avLst/>
          <a:gdLst/>
          <a:ahLst/>
          <a:cxnLst/>
          <a:rect l="0" t="0" r="0" b="0"/>
          <a:pathLst>
            <a:path>
              <a:moveTo>
                <a:pt x="0" y="1396001"/>
              </a:moveTo>
              <a:lnTo>
                <a:pt x="244207" y="1396001"/>
              </a:lnTo>
              <a:lnTo>
                <a:pt x="244207" y="0"/>
              </a:lnTo>
              <a:lnTo>
                <a:pt x="48841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35652" y="1965325"/>
        <a:ext cx="73948" cy="73948"/>
      </dsp:txXfrm>
    </dsp:sp>
    <dsp:sp modelId="{223575F9-5F71-4540-BF24-4AE83488334F}">
      <dsp:nvSpPr>
        <dsp:cNvPr id="0" name=""/>
        <dsp:cNvSpPr/>
      </dsp:nvSpPr>
      <dsp:spPr>
        <a:xfrm>
          <a:off x="928420" y="373631"/>
          <a:ext cx="488414" cy="2326668"/>
        </a:xfrm>
        <a:custGeom>
          <a:avLst/>
          <a:gdLst/>
          <a:ahLst/>
          <a:cxnLst/>
          <a:rect l="0" t="0" r="0" b="0"/>
          <a:pathLst>
            <a:path>
              <a:moveTo>
                <a:pt x="0" y="2326668"/>
              </a:moveTo>
              <a:lnTo>
                <a:pt x="244207" y="2326668"/>
              </a:lnTo>
              <a:lnTo>
                <a:pt x="244207" y="0"/>
              </a:lnTo>
              <a:lnTo>
                <a:pt x="48841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113192" y="1477531"/>
        <a:ext cx="118868" cy="118868"/>
      </dsp:txXfrm>
    </dsp:sp>
    <dsp:sp modelId="{C4EAD84B-0FB4-420D-B7E3-F42F90EAB523}">
      <dsp:nvSpPr>
        <dsp:cNvPr id="0" name=""/>
        <dsp:cNvSpPr/>
      </dsp:nvSpPr>
      <dsp:spPr>
        <a:xfrm rot="16200000">
          <a:off x="-1403146" y="2328033"/>
          <a:ext cx="3918599" cy="7445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i="1" kern="1200" dirty="0" smtClean="0"/>
            <a:t>Неформализованные методы</a:t>
          </a:r>
          <a:r>
            <a:rPr lang="ru-RU" sz="2500" kern="1200" dirty="0" smtClean="0"/>
            <a:t> </a:t>
          </a:r>
          <a:endParaRPr lang="ru-RU" sz="2500" kern="1200" dirty="0"/>
        </a:p>
      </dsp:txBody>
      <dsp:txXfrm>
        <a:off x="-1403146" y="2328033"/>
        <a:ext cx="3918599" cy="744533"/>
      </dsp:txXfrm>
    </dsp:sp>
    <dsp:sp modelId="{8162FFC4-1696-4EF6-9A2C-BDCDD0F8B5FB}">
      <dsp:nvSpPr>
        <dsp:cNvPr id="0" name=""/>
        <dsp:cNvSpPr/>
      </dsp:nvSpPr>
      <dsp:spPr>
        <a:xfrm>
          <a:off x="1416834" y="1364"/>
          <a:ext cx="2442071" cy="7445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1" kern="1200" dirty="0" smtClean="0"/>
            <a:t>разработка системы показателей</a:t>
          </a:r>
          <a:endParaRPr lang="ru-RU" sz="1300" kern="1200" dirty="0"/>
        </a:p>
      </dsp:txBody>
      <dsp:txXfrm>
        <a:off x="1416834" y="1364"/>
        <a:ext cx="2442071" cy="744533"/>
      </dsp:txXfrm>
    </dsp:sp>
    <dsp:sp modelId="{11BA44B8-A804-42E7-A20E-308CC31CEF39}">
      <dsp:nvSpPr>
        <dsp:cNvPr id="0" name=""/>
        <dsp:cNvSpPr/>
      </dsp:nvSpPr>
      <dsp:spPr>
        <a:xfrm>
          <a:off x="1416834" y="932032"/>
          <a:ext cx="2442071" cy="7445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1" kern="1200" dirty="0" smtClean="0"/>
            <a:t>метод сравнений</a:t>
          </a:r>
          <a:endParaRPr lang="ru-RU" sz="1300" kern="1200" dirty="0"/>
        </a:p>
      </dsp:txBody>
      <dsp:txXfrm>
        <a:off x="1416834" y="932032"/>
        <a:ext cx="2442071" cy="744533"/>
      </dsp:txXfrm>
    </dsp:sp>
    <dsp:sp modelId="{85B51B37-5D75-447F-8B61-60A2B5B11344}">
      <dsp:nvSpPr>
        <dsp:cNvPr id="0" name=""/>
        <dsp:cNvSpPr/>
      </dsp:nvSpPr>
      <dsp:spPr>
        <a:xfrm>
          <a:off x="1416834" y="1862699"/>
          <a:ext cx="2442071" cy="7445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1" kern="1200" dirty="0" smtClean="0"/>
            <a:t> построение ана­литических таблиц</a:t>
          </a:r>
          <a:endParaRPr lang="ru-RU" sz="1300" kern="1200" dirty="0"/>
        </a:p>
      </dsp:txBody>
      <dsp:txXfrm>
        <a:off x="1416834" y="1862699"/>
        <a:ext cx="2442071" cy="744533"/>
      </dsp:txXfrm>
    </dsp:sp>
    <dsp:sp modelId="{A727FDC2-EDD3-459F-AF29-6300B3FE146F}">
      <dsp:nvSpPr>
        <dsp:cNvPr id="0" name=""/>
        <dsp:cNvSpPr/>
      </dsp:nvSpPr>
      <dsp:spPr>
        <a:xfrm>
          <a:off x="1416834" y="2793366"/>
          <a:ext cx="2442071" cy="7445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1" kern="1200" dirty="0" smtClean="0"/>
            <a:t> прием детализации</a:t>
          </a:r>
          <a:endParaRPr lang="ru-RU" sz="1300" kern="1200" dirty="0"/>
        </a:p>
      </dsp:txBody>
      <dsp:txXfrm>
        <a:off x="1416834" y="2793366"/>
        <a:ext cx="2442071" cy="744533"/>
      </dsp:txXfrm>
    </dsp:sp>
    <dsp:sp modelId="{03C4018A-F8C1-4434-9910-0AEE2D87CE9B}">
      <dsp:nvSpPr>
        <dsp:cNvPr id="0" name=""/>
        <dsp:cNvSpPr/>
      </dsp:nvSpPr>
      <dsp:spPr>
        <a:xfrm>
          <a:off x="1416834" y="3724034"/>
          <a:ext cx="2442071" cy="7445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1" kern="1200" dirty="0" smtClean="0"/>
            <a:t>метод экспертных оценок, </a:t>
          </a:r>
          <a:endParaRPr lang="ru-RU" sz="1300" kern="1200" dirty="0"/>
        </a:p>
      </dsp:txBody>
      <dsp:txXfrm>
        <a:off x="1416834" y="3724034"/>
        <a:ext cx="2442071" cy="744533"/>
      </dsp:txXfrm>
    </dsp:sp>
    <dsp:sp modelId="{001916AD-2AD1-4699-A812-CB18ED31E880}">
      <dsp:nvSpPr>
        <dsp:cNvPr id="0" name=""/>
        <dsp:cNvSpPr/>
      </dsp:nvSpPr>
      <dsp:spPr>
        <a:xfrm>
          <a:off x="1416834" y="4654701"/>
          <a:ext cx="2442071" cy="7445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b="1" i="1" kern="1200" dirty="0" smtClean="0"/>
            <a:t>методы си­туационного анализа и прогнозирования</a:t>
          </a:r>
          <a:r>
            <a:rPr lang="ru-RU" sz="1300" kern="1200" dirty="0" smtClean="0"/>
            <a:t>.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1416834" y="4654701"/>
        <a:ext cx="2442071" cy="7445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F903E-3903-48F4-AA8B-C15CAACA98CD}">
      <dsp:nvSpPr>
        <dsp:cNvPr id="0" name=""/>
        <dsp:cNvSpPr/>
      </dsp:nvSpPr>
      <dsp:spPr>
        <a:xfrm>
          <a:off x="819563" y="2700300"/>
          <a:ext cx="537058" cy="16010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8529" y="0"/>
              </a:lnTo>
              <a:lnTo>
                <a:pt x="268529" y="1601040"/>
              </a:lnTo>
              <a:lnTo>
                <a:pt x="537058" y="16010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045875" y="3458602"/>
        <a:ext cx="84435" cy="84435"/>
      </dsp:txXfrm>
    </dsp:sp>
    <dsp:sp modelId="{A645452E-C164-431F-8658-A3ECBCDEAC2D}">
      <dsp:nvSpPr>
        <dsp:cNvPr id="0" name=""/>
        <dsp:cNvSpPr/>
      </dsp:nvSpPr>
      <dsp:spPr>
        <a:xfrm>
          <a:off x="819563" y="2654580"/>
          <a:ext cx="53705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8529" y="45720"/>
              </a:lnTo>
              <a:lnTo>
                <a:pt x="268529" y="119344"/>
              </a:lnTo>
              <a:lnTo>
                <a:pt x="537058" y="1193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74541" y="2686747"/>
        <a:ext cx="27104" cy="27104"/>
      </dsp:txXfrm>
    </dsp:sp>
    <dsp:sp modelId="{223575F9-5F71-4540-BF24-4AE83488334F}">
      <dsp:nvSpPr>
        <dsp:cNvPr id="0" name=""/>
        <dsp:cNvSpPr/>
      </dsp:nvSpPr>
      <dsp:spPr>
        <a:xfrm>
          <a:off x="819563" y="1172884"/>
          <a:ext cx="537058" cy="1527415"/>
        </a:xfrm>
        <a:custGeom>
          <a:avLst/>
          <a:gdLst/>
          <a:ahLst/>
          <a:cxnLst/>
          <a:rect l="0" t="0" r="0" b="0"/>
          <a:pathLst>
            <a:path>
              <a:moveTo>
                <a:pt x="0" y="1527415"/>
              </a:moveTo>
              <a:lnTo>
                <a:pt x="268529" y="1527415"/>
              </a:lnTo>
              <a:lnTo>
                <a:pt x="268529" y="0"/>
              </a:lnTo>
              <a:lnTo>
                <a:pt x="53705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47616" y="1896115"/>
        <a:ext cx="80954" cy="80954"/>
      </dsp:txXfrm>
    </dsp:sp>
    <dsp:sp modelId="{C4EAD84B-0FB4-420D-B7E3-F42F90EAB523}">
      <dsp:nvSpPr>
        <dsp:cNvPr id="0" name=""/>
        <dsp:cNvSpPr/>
      </dsp:nvSpPr>
      <dsp:spPr>
        <a:xfrm rot="16200000">
          <a:off x="-1744217" y="2290956"/>
          <a:ext cx="4308877" cy="81868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i="1" kern="1200" dirty="0" smtClean="0"/>
            <a:t>Формализованные методы</a:t>
          </a:r>
          <a:r>
            <a:rPr lang="ru-RU" sz="2700" kern="1200" dirty="0" smtClean="0"/>
            <a:t> </a:t>
          </a:r>
          <a:endParaRPr lang="ru-RU" sz="2700" kern="1200" dirty="0"/>
        </a:p>
      </dsp:txBody>
      <dsp:txXfrm>
        <a:off x="-1744217" y="2290956"/>
        <a:ext cx="4308877" cy="818686"/>
      </dsp:txXfrm>
    </dsp:sp>
    <dsp:sp modelId="{8162FFC4-1696-4EF6-9A2C-BDCDD0F8B5FB}">
      <dsp:nvSpPr>
        <dsp:cNvPr id="0" name=""/>
        <dsp:cNvSpPr/>
      </dsp:nvSpPr>
      <dsp:spPr>
        <a:xfrm>
          <a:off x="1356622" y="360039"/>
          <a:ext cx="2685292" cy="16256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u="sng" kern="1200" dirty="0" smtClean="0"/>
            <a:t>классические</a:t>
          </a:r>
          <a:r>
            <a:rPr lang="ru-RU" sz="1100" kern="1200" dirty="0" smtClean="0"/>
            <a:t> методы экономического анализа (балансовый способ, методы детерминированного факторного анализа, интегральный и логарифмический ме­тоды);</a:t>
          </a:r>
          <a:endParaRPr lang="ru-RU" sz="1100" kern="1200" dirty="0"/>
        </a:p>
      </dsp:txBody>
      <dsp:txXfrm>
        <a:off x="1356622" y="360039"/>
        <a:ext cx="2685292" cy="1625690"/>
      </dsp:txXfrm>
    </dsp:sp>
    <dsp:sp modelId="{11BA44B8-A804-42E7-A20E-308CC31CEF39}">
      <dsp:nvSpPr>
        <dsp:cNvPr id="0" name=""/>
        <dsp:cNvSpPr/>
      </dsp:nvSpPr>
      <dsp:spPr>
        <a:xfrm>
          <a:off x="1356622" y="2190401"/>
          <a:ext cx="2685292" cy="11670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u="sng" kern="1200" dirty="0" smtClean="0"/>
            <a:t>традиционные</a:t>
          </a:r>
          <a:r>
            <a:rPr lang="ru-RU" sz="1100" kern="1200" dirty="0" smtClean="0"/>
            <a:t> методы экономической статистики (метод средних величин, метод группировок, индексный метод);</a:t>
          </a:r>
          <a:endParaRPr lang="ru-RU" sz="1100" kern="1200" dirty="0"/>
        </a:p>
      </dsp:txBody>
      <dsp:txXfrm>
        <a:off x="1356622" y="2190401"/>
        <a:ext cx="2685292" cy="1167046"/>
      </dsp:txXfrm>
    </dsp:sp>
    <dsp:sp modelId="{85B51B37-5D75-447F-8B61-60A2B5B11344}">
      <dsp:nvSpPr>
        <dsp:cNvPr id="0" name=""/>
        <dsp:cNvSpPr/>
      </dsp:nvSpPr>
      <dsp:spPr>
        <a:xfrm>
          <a:off x="1356622" y="3562119"/>
          <a:ext cx="2685292" cy="147844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>
          <a:glow rad="50800">
            <a:schemeClr val="accent1">
              <a:hueOff val="0"/>
              <a:satOff val="0"/>
              <a:lumOff val="0"/>
              <a:alphaOff val="0"/>
              <a:tint val="68000"/>
              <a:shade val="93000"/>
              <a:alpha val="37000"/>
              <a:satMod val="250000"/>
            </a:schemeClr>
          </a:glow>
        </a:effectLst>
        <a:scene3d>
          <a:camera prst="orthographicFront">
            <a:rot lat="0" lon="0" rev="0"/>
          </a:camera>
          <a:lightRig rig="glow" dir="t">
            <a:rot lat="0" lon="0" rev="1800000"/>
          </a:lightRig>
        </a:scene3d>
        <a:sp3d contourW="10160" prstMaterial="dkEdge">
          <a:bevelT w="20320" h="1905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u="sng" kern="1200" dirty="0" smtClean="0"/>
            <a:t>математико-статистические</a:t>
          </a:r>
          <a:r>
            <a:rPr lang="ru-RU" sz="1100" kern="1200" dirty="0" smtClean="0"/>
            <a:t> методы изучения связей (корреляционный, рег­рессионный, дисперсионный, кластерный анализ);</a:t>
          </a:r>
          <a:endParaRPr lang="ru-RU" sz="1100" kern="1200" dirty="0"/>
        </a:p>
      </dsp:txBody>
      <dsp:txXfrm>
        <a:off x="1356622" y="3562119"/>
        <a:ext cx="2685292" cy="14784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94675B-B370-4FCC-B6C7-E9EC7830179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038285B-B4D1-407F-833E-39D3778945D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Методы и приемы экономического анализа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978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788380"/>
          </a:xfrm>
        </p:spPr>
        <p:txBody>
          <a:bodyPr/>
          <a:lstStyle/>
          <a:p>
            <a:r>
              <a:rPr lang="ru-RU" dirty="0" smtClean="0"/>
              <a:t>Методы факторного анализа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70000" lnSpcReduction="20000"/>
          </a:bodyPr>
          <a:lstStyle/>
          <a:p>
            <a:pPr marL="114300" indent="0" algn="just">
              <a:buNone/>
            </a:pPr>
            <a:r>
              <a:rPr lang="ru-RU" sz="2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элиминирования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при изучении функциональной зависимости, при которой последовательно </a:t>
            </a:r>
            <a:r>
              <a:rPr lang="ru-RU" sz="2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выявляется влияния одного фактора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исключается влияние всех остальных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430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dirty="0"/>
              <a:t>А) </a:t>
            </a:r>
            <a:r>
              <a:rPr lang="ru-RU" b="1" i="1" u="sng" dirty="0"/>
              <a:t>прием цепных подстановок</a:t>
            </a:r>
            <a:r>
              <a:rPr lang="ru-RU" dirty="0"/>
              <a:t> – используется в случаях, когда связь между показателями можно выразить математической формулой. </a:t>
            </a:r>
          </a:p>
          <a:p>
            <a:pPr marL="114300" indent="0" algn="just"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 marL="11430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Суть </a:t>
            </a:r>
            <a:r>
              <a:rPr lang="ru-RU" b="1" i="1" dirty="0">
                <a:solidFill>
                  <a:srgbClr val="FF0000"/>
                </a:solidFill>
              </a:rPr>
              <a:t>данного метода </a:t>
            </a:r>
            <a:r>
              <a:rPr lang="ru-RU" dirty="0"/>
              <a:t>- последовательная замена базисной (плановой) величины </a:t>
            </a:r>
            <a:r>
              <a:rPr lang="ru-RU" dirty="0" smtClean="0"/>
              <a:t>показателя</a:t>
            </a:r>
            <a:r>
              <a:rPr lang="ru-RU" dirty="0"/>
              <a:t>, фактической его величиной (производить подстановки), все остальные показатели при этом остаются неизменными. </a:t>
            </a:r>
            <a:endParaRPr lang="ru-RU" dirty="0" smtClean="0"/>
          </a:p>
          <a:p>
            <a:pPr marL="114300" indent="0" algn="just">
              <a:buNone/>
            </a:pPr>
            <a:r>
              <a:rPr lang="ru-RU" dirty="0" smtClean="0"/>
              <a:t>	Степень </a:t>
            </a:r>
            <a:r>
              <a:rPr lang="ru-RU" dirty="0"/>
              <a:t>влияния того или иного </a:t>
            </a:r>
            <a:r>
              <a:rPr lang="ru-RU" dirty="0" smtClean="0"/>
              <a:t>показателя (фактора) </a:t>
            </a:r>
            <a:r>
              <a:rPr lang="ru-RU" dirty="0"/>
              <a:t>выявляется последовательным вычитанием: из </a:t>
            </a:r>
            <a:r>
              <a:rPr lang="ru-RU" dirty="0" smtClean="0"/>
              <a:t>второй подстановки вычитается первая, </a:t>
            </a:r>
            <a:r>
              <a:rPr lang="ru-RU" dirty="0"/>
              <a:t>из </a:t>
            </a:r>
            <a:r>
              <a:rPr lang="ru-RU" dirty="0" smtClean="0"/>
              <a:t>третьей </a:t>
            </a:r>
            <a:r>
              <a:rPr lang="ru-RU" dirty="0"/>
              <a:t>– </a:t>
            </a:r>
            <a:r>
              <a:rPr lang="ru-RU" dirty="0" smtClean="0"/>
              <a:t>вторая </a:t>
            </a:r>
            <a:r>
              <a:rPr lang="ru-RU" dirty="0"/>
              <a:t>и т.д. </a:t>
            </a:r>
            <a:endParaRPr lang="ru-RU" dirty="0" smtClean="0"/>
          </a:p>
          <a:p>
            <a:pPr marL="11430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В </a:t>
            </a:r>
            <a:r>
              <a:rPr lang="ru-RU" dirty="0"/>
              <a:t>первом расчете все величины (факторы) базисные (плановые), в последнем – фактические. Отсюда вытекает правило, заключающееся в том, что число расчетов на единицу больше, чем число показателей расчетной модели.</a:t>
            </a:r>
          </a:p>
          <a:p>
            <a:pPr marL="114300" indent="0" algn="just">
              <a:buNone/>
            </a:pPr>
            <a:r>
              <a:rPr lang="ru-RU" dirty="0" smtClean="0"/>
              <a:t>	При </a:t>
            </a:r>
            <a:r>
              <a:rPr lang="ru-RU" dirty="0"/>
              <a:t>использовании метода цепных подстановок очень важно обеспечить строгую </a:t>
            </a:r>
            <a:r>
              <a:rPr lang="ru-RU" b="1" u="sng" dirty="0"/>
              <a:t>последовательность</a:t>
            </a:r>
            <a:r>
              <a:rPr lang="ru-RU" dirty="0"/>
              <a:t> </a:t>
            </a:r>
            <a:r>
              <a:rPr lang="ru-RU" dirty="0" smtClean="0"/>
              <a:t>подстановки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b="1" u="sng" dirty="0" smtClean="0"/>
              <a:t>в </a:t>
            </a:r>
            <a:r>
              <a:rPr lang="ru-RU" b="1" u="sng" dirty="0"/>
              <a:t>первую очередь выявляется влияние количественных показателей, а потом – качественных.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8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8977784"/>
              </p:ext>
            </p:extLst>
          </p:nvPr>
        </p:nvGraphicFramePr>
        <p:xfrm>
          <a:off x="245408" y="1556792"/>
          <a:ext cx="8712968" cy="207185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398600"/>
                <a:gridCol w="1112939"/>
                <a:gridCol w="975293"/>
                <a:gridCol w="864096"/>
                <a:gridCol w="1362040"/>
              </a:tblGrid>
              <a:tr h="304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Показатели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Усл. ед.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Факт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Times New Roman"/>
                          <a:ea typeface="Times New Roman"/>
                        </a:rPr>
                        <a:t>Абс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 отклонение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36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Среднечасовая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выработка 1 раб.,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тенге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04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Среднесписочная численность, чел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640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отработанных дней 1 рабочим за год, день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208,3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200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продолжительность смены, час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200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Объем выпуска продукции, тыс. тенге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519063"/>
            <a:ext cx="849694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1. По данным таблицы рассчитать объем выпуска продукции, записать факторную модель объема выпуска продукции, определить влияние факторов на изменение объема продукции методом цепных подстановок. Вывод.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3705999"/>
            <a:ext cx="84969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Факторная модель: 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 = Ч*П*Д*ЧВ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78584" y="4237030"/>
            <a:ext cx="53735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ВПплан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ЧВпл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100*8*200*3,2 = 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18400" y="4759072"/>
            <a:ext cx="4945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</a:t>
            </a:r>
            <a:r>
              <a:rPr lang="en-US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Чф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ЧВпл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120*8*200*3,2 = 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17048" y="4237030"/>
            <a:ext cx="1872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512000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тенге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30866" y="4758762"/>
            <a:ext cx="1872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614400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тенге</a:t>
            </a:r>
            <a:endParaRPr lang="ru-RU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18400" y="5280804"/>
            <a:ext cx="5089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</a:t>
            </a:r>
            <a:r>
              <a:rPr lang="en-US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’’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Чф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Пф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ЧВпл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120*7,5*200*3,2 = 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9608" y="5280494"/>
            <a:ext cx="1872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576000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тенге</a:t>
            </a:r>
            <a:endParaRPr lang="ru-RU" dirty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83328" y="5739008"/>
            <a:ext cx="52687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</a:t>
            </a:r>
            <a:r>
              <a:rPr lang="en-US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’’’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Чф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Пф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Дф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ЧВпл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120*7,5*208,3*3,2 = 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17048" y="5752912"/>
            <a:ext cx="1815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599904тыс тенге</a:t>
            </a:r>
            <a:endParaRPr lang="ru-RU" dirty="0"/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18400" y="6128488"/>
            <a:ext cx="52687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ВПф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Чф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Пф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Дф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ЧВф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120*7,5*208,3*3,6 =  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32848" y="6128488"/>
            <a:ext cx="1872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674892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тенге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56494" y="1844824"/>
            <a:ext cx="675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+0,4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817957" y="2189890"/>
            <a:ext cx="675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+20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56494" y="2636912"/>
            <a:ext cx="675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+8,3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856494" y="2944689"/>
            <a:ext cx="675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-0,5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44602" y="328324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512000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765104" y="329350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674892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817956" y="3291071"/>
            <a:ext cx="10745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+162892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46512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2944" y="3525376"/>
            <a:ext cx="3838816" cy="455194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/>
              <a:t> </a:t>
            </a:r>
            <a:r>
              <a:rPr lang="el-GR" dirty="0" smtClean="0"/>
              <a:t>Δ</a:t>
            </a:r>
            <a:r>
              <a:rPr lang="ru-RU" dirty="0" smtClean="0"/>
              <a:t>Ч = ВП</a:t>
            </a:r>
            <a:r>
              <a:rPr lang="en-US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’</a:t>
            </a:r>
            <a:r>
              <a:rPr lang="ru-RU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ВПпл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1136" y="287550"/>
            <a:ext cx="849694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1. По данным таблицы рассчитать объем выпуска продукции, записать факторную модель объема выпуска продукции, определить влияние факторов на изменение объема продукции методом цепных подстановок. Вывод.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1128" y="3501008"/>
            <a:ext cx="2045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614400 – 512000 =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67957" y="3501008"/>
            <a:ext cx="1872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102400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тенге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28232" y="4003050"/>
            <a:ext cx="3692088" cy="4551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/>
              <a:t>П</a:t>
            </a:r>
            <a:r>
              <a:rPr lang="ru-RU" dirty="0" smtClean="0"/>
              <a:t> =</a:t>
            </a:r>
            <a:r>
              <a:rPr lang="ru-RU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ВП</a:t>
            </a:r>
            <a:r>
              <a:rPr lang="en-US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’’</a:t>
            </a:r>
            <a:r>
              <a:rPr lang="ru-RU" dirty="0" smtClean="0"/>
              <a:t> - ВП</a:t>
            </a:r>
            <a:r>
              <a:rPr lang="en-US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’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94792" y="4003050"/>
            <a:ext cx="2007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576000 - 614400 =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56881" y="4003050"/>
            <a:ext cx="1892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- 38400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тенге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13424" y="4458244"/>
            <a:ext cx="3826528" cy="4551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Д =</a:t>
            </a:r>
            <a:r>
              <a:rPr lang="ru-RU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ВП</a:t>
            </a:r>
            <a:r>
              <a:rPr lang="en-US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’</a:t>
            </a:r>
            <a:r>
              <a:rPr lang="en-US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’’</a:t>
            </a:r>
            <a:r>
              <a:rPr lang="ru-RU" dirty="0" smtClean="0"/>
              <a:t> - ВП</a:t>
            </a:r>
            <a:r>
              <a:rPr lang="en-US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20320" y="4501175"/>
            <a:ext cx="2007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599904 - 576000=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825665" y="4501175"/>
            <a:ext cx="1757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23904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тенге</a:t>
            </a:r>
            <a:endParaRPr lang="ru-RU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289273" y="4945649"/>
            <a:ext cx="3840808" cy="4551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ЧВ =</a:t>
            </a:r>
            <a:r>
              <a:rPr lang="ru-RU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 ф - ВП</a:t>
            </a:r>
            <a:r>
              <a:rPr lang="en-US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’’’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3"/>
          <a:stretch/>
        </p:blipFill>
        <p:spPr bwMode="auto">
          <a:xfrm>
            <a:off x="480050" y="1340768"/>
            <a:ext cx="8059407" cy="1995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Круговая стрелка 16"/>
          <p:cNvSpPr/>
          <p:nvPr/>
        </p:nvSpPr>
        <p:spPr>
          <a:xfrm rot="16200000">
            <a:off x="778646" y="1377010"/>
            <a:ext cx="445315" cy="474687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16200000">
            <a:off x="626245" y="1806459"/>
            <a:ext cx="445315" cy="474687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руговая стрелка 19"/>
          <p:cNvSpPr/>
          <p:nvPr/>
        </p:nvSpPr>
        <p:spPr>
          <a:xfrm rot="16200000">
            <a:off x="494736" y="2251773"/>
            <a:ext cx="445315" cy="474687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16200000">
            <a:off x="303959" y="2697087"/>
            <a:ext cx="445315" cy="474687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73544" y="4988580"/>
            <a:ext cx="2007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674892 - 599904 =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867145" y="4988580"/>
            <a:ext cx="1757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74988 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тенге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34189" y="5426489"/>
            <a:ext cx="9025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ΣΔ</a:t>
            </a:r>
            <a:r>
              <a:rPr lang="ru-RU" dirty="0" smtClean="0"/>
              <a:t>ВП =</a:t>
            </a:r>
            <a:r>
              <a:rPr lang="el-GR" dirty="0" smtClean="0"/>
              <a:t> 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Ч + </a:t>
            </a: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П +</a:t>
            </a:r>
            <a:r>
              <a:rPr lang="el-GR" dirty="0" smtClean="0"/>
              <a:t> 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Д + </a:t>
            </a:r>
            <a:r>
              <a:rPr lang="el-GR" dirty="0" smtClean="0"/>
              <a:t>Δ</a:t>
            </a:r>
            <a:r>
              <a:rPr lang="ru-RU" dirty="0" smtClean="0"/>
              <a:t>ВП</a:t>
            </a:r>
            <a:r>
              <a:rPr lang="el-GR" dirty="0" smtClean="0"/>
              <a:t> Δ</a:t>
            </a:r>
            <a:r>
              <a:rPr lang="ru-RU" dirty="0" smtClean="0"/>
              <a:t>ЧВ = 102400+(-38400)+23904+74988</a:t>
            </a:r>
            <a:r>
              <a:rPr lang="el-GR" dirty="0" smtClean="0"/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80050" y="5795821"/>
            <a:ext cx="2930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ΣΔ</a:t>
            </a:r>
            <a:r>
              <a:rPr lang="ru-RU" dirty="0" smtClean="0"/>
              <a:t>ВП =</a:t>
            </a:r>
            <a:r>
              <a:rPr lang="el-GR" dirty="0" smtClean="0"/>
              <a:t> </a:t>
            </a:r>
            <a:r>
              <a:rPr lang="ru-RU" dirty="0" smtClean="0"/>
              <a:t>162892 </a:t>
            </a:r>
            <a:r>
              <a:rPr lang="ru-RU" dirty="0" err="1" smtClean="0"/>
              <a:t>тыс</a:t>
            </a:r>
            <a:r>
              <a:rPr lang="ru-RU" dirty="0" smtClean="0"/>
              <a:t> тенге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595720" y="5821467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ΣΔ</a:t>
            </a:r>
            <a:r>
              <a:rPr lang="ru-RU" dirty="0" smtClean="0"/>
              <a:t>ВП = </a:t>
            </a:r>
            <a:r>
              <a:rPr lang="ru-RU" dirty="0" err="1" smtClean="0"/>
              <a:t>абс</a:t>
            </a:r>
            <a:r>
              <a:rPr lang="ru-RU" dirty="0" smtClean="0"/>
              <a:t> </a:t>
            </a:r>
            <a:r>
              <a:rPr lang="ru-RU" dirty="0" err="1" smtClean="0"/>
              <a:t>отклВП</a:t>
            </a:r>
            <a:r>
              <a:rPr lang="el-GR" dirty="0" smtClean="0"/>
              <a:t>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751177" y="6197944"/>
            <a:ext cx="1991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/>
              <a:t>162892 = 162892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322492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dirty="0" smtClean="0"/>
              <a:t>Вывод: Объем выпуска продукции увеличился по сравнению с планом на 162892 </a:t>
            </a:r>
            <a:r>
              <a:rPr lang="ru-RU" dirty="0" err="1" smtClean="0"/>
              <a:t>тыс</a:t>
            </a:r>
            <a:r>
              <a:rPr lang="ru-RU" dirty="0" smtClean="0"/>
              <a:t> тенге, за счет влияния факторов:</a:t>
            </a:r>
          </a:p>
          <a:p>
            <a:pPr marL="571500" indent="-457200">
              <a:buAutoNum type="arabicPeriod"/>
            </a:pPr>
            <a:r>
              <a:rPr lang="ru-RU" dirty="0" smtClean="0"/>
              <a:t>из-за увеличения численности на 20 чел., объем ВП возрос на 102400 </a:t>
            </a:r>
            <a:r>
              <a:rPr lang="ru-RU" dirty="0" err="1" smtClean="0"/>
              <a:t>тыс</a:t>
            </a:r>
            <a:r>
              <a:rPr lang="ru-RU" dirty="0" smtClean="0"/>
              <a:t> тенге</a:t>
            </a:r>
          </a:p>
          <a:p>
            <a:pPr marL="571500" indent="-457200">
              <a:buAutoNum type="arabicPeriod"/>
            </a:pPr>
            <a:r>
              <a:rPr lang="ru-RU" dirty="0" smtClean="0"/>
              <a:t>Из-за сокращения продолжительности рабочего дня, объем ВП снизился на 38400 </a:t>
            </a:r>
            <a:r>
              <a:rPr lang="ru-RU" dirty="0" err="1" smtClean="0"/>
              <a:t>тыс</a:t>
            </a:r>
            <a:r>
              <a:rPr lang="ru-RU" dirty="0" smtClean="0"/>
              <a:t> тенге</a:t>
            </a:r>
          </a:p>
          <a:p>
            <a:pPr marL="571500" indent="-457200">
              <a:buAutoNum type="arabicPeriod"/>
            </a:pPr>
            <a:r>
              <a:rPr lang="ru-RU" dirty="0" smtClean="0"/>
              <a:t>Из-за увеличения количества отработанных дней, объем ВП повысился на 23904 </a:t>
            </a:r>
            <a:r>
              <a:rPr lang="ru-RU" dirty="0" err="1" smtClean="0"/>
              <a:t>тыс</a:t>
            </a:r>
            <a:r>
              <a:rPr lang="ru-RU" dirty="0" smtClean="0"/>
              <a:t> тенге</a:t>
            </a:r>
          </a:p>
          <a:p>
            <a:pPr marL="571500" indent="-457200">
              <a:buAutoNum type="arabicPeriod"/>
            </a:pPr>
            <a:r>
              <a:rPr lang="ru-RU" dirty="0" smtClean="0"/>
              <a:t>Из-за повышения среднечасовой выработки, объем ВП вырос на 74988 </a:t>
            </a:r>
            <a:r>
              <a:rPr lang="ru-RU" dirty="0" err="1" smtClean="0"/>
              <a:t>тыс</a:t>
            </a:r>
            <a:r>
              <a:rPr lang="ru-RU" dirty="0" smtClean="0"/>
              <a:t> тенге</a:t>
            </a:r>
          </a:p>
          <a:p>
            <a:pPr marL="114300" indent="0">
              <a:buNone/>
            </a:pPr>
            <a:r>
              <a:rPr lang="ru-RU" dirty="0" smtClean="0"/>
              <a:t>Суммарное влияние факторов составило 162892 </a:t>
            </a:r>
            <a:r>
              <a:rPr lang="ru-RU" dirty="0" err="1" smtClean="0"/>
              <a:t>тыс</a:t>
            </a:r>
            <a:r>
              <a:rPr lang="ru-RU" dirty="0" smtClean="0"/>
              <a:t> тенге.</a:t>
            </a:r>
            <a:endParaRPr lang="ru-RU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26128" y="466419"/>
            <a:ext cx="82606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1. По данным таблицы рассчитать объем выпуска продукции, записать факторную модель объема выпуска продукции, определить влияние факторов на изменение объема продукции методом цепных подстановок. Вывод.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24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5881012"/>
              </p:ext>
            </p:extLst>
          </p:nvPr>
        </p:nvGraphicFramePr>
        <p:xfrm>
          <a:off x="251520" y="1700808"/>
          <a:ext cx="8784975" cy="197622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4044503"/>
                <a:gridCol w="1512585"/>
                <a:gridCol w="1628306"/>
                <a:gridCol w="1599581"/>
              </a:tblGrid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Усл.  обознач.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Базовый год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Отчётный год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производства продукции, единиц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Трудоемкость 1 ед. продукции, чел/час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Tp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40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за 1 чел/час, тенге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40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зар.платы, тыс тенге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ФЗП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9552" y="526036"/>
            <a:ext cx="8208912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2. На основании приведенных данных определить фонд оплаты труда, записать факторную модель фонда </a:t>
            </a:r>
            <a:r>
              <a:rPr kumimoji="0" lang="ru-RU" alt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зар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платы и рассчитать влияние факторов на изменение её суммы методом цепных подстановок. Вывод.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3705998"/>
            <a:ext cx="84969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Факторная модель: 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ФЗП = 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</a:t>
            </a:r>
            <a:r>
              <a:rPr lang="ru-RU" alt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*Оп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62946" y="5074151"/>
            <a:ext cx="820891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Самостоятельное решение задачи – 15 минут!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82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Метод экономического анализа</a:t>
            </a:r>
            <a:r>
              <a:rPr lang="ru-RU" dirty="0"/>
              <a:t> представляет системное комплексное изу­чение, выявление, измерение и обобщение влияния факторов на результаты дея­тельности организации путем обработки системы показателей специальными приемами.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51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Классификация методов</a:t>
            </a:r>
            <a:r>
              <a:rPr lang="ru-RU" sz="2400" dirty="0"/>
              <a:t> экономического анализа </a:t>
            </a:r>
            <a:r>
              <a:rPr lang="ru-RU" sz="2400" dirty="0" smtClean="0"/>
              <a:t>следующая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6145245"/>
              </p:ext>
            </p:extLst>
          </p:nvPr>
        </p:nvGraphicFramePr>
        <p:xfrm>
          <a:off x="457200" y="1196752"/>
          <a:ext cx="404279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8986668"/>
              </p:ext>
            </p:extLst>
          </p:nvPr>
        </p:nvGraphicFramePr>
        <p:xfrm>
          <a:off x="4716016" y="1196752"/>
          <a:ext cx="404279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5196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5865515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rgbClr val="7030A0"/>
                </a:solidFill>
              </a:rPr>
              <a:t>Под</a:t>
            </a:r>
            <a:r>
              <a:rPr lang="ru-RU" i="1" dirty="0">
                <a:solidFill>
                  <a:srgbClr val="7030A0"/>
                </a:solidFill>
              </a:rPr>
              <a:t> </a:t>
            </a:r>
            <a:r>
              <a:rPr lang="ru-RU" b="1" i="1" dirty="0">
                <a:solidFill>
                  <a:srgbClr val="7030A0"/>
                </a:solidFill>
              </a:rPr>
              <a:t>факторным анализом</a:t>
            </a:r>
            <a:r>
              <a:rPr lang="ru-RU" dirty="0">
                <a:solidFill>
                  <a:srgbClr val="7030A0"/>
                </a:solidFill>
              </a:rPr>
              <a:t> понимается методика комплексного и системно­го изучения и измерения воздействия факторов на величину результативного </a:t>
            </a:r>
            <a:r>
              <a:rPr lang="ru-RU" dirty="0" smtClean="0">
                <a:solidFill>
                  <a:srgbClr val="7030A0"/>
                </a:solidFill>
              </a:rPr>
              <a:t>по­казателя.</a:t>
            </a:r>
          </a:p>
          <a:p>
            <a:pPr marL="114300" indent="0"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 marL="114300" indent="0">
              <a:buNone/>
            </a:pPr>
            <a:r>
              <a:rPr lang="ru-RU" b="1" i="1" dirty="0">
                <a:solidFill>
                  <a:srgbClr val="C00000"/>
                </a:solidFill>
              </a:rPr>
              <a:t>Основными задачами факторного анализа</a:t>
            </a:r>
            <a:r>
              <a:rPr lang="ru-RU" dirty="0">
                <a:solidFill>
                  <a:srgbClr val="C00000"/>
                </a:solidFill>
              </a:rPr>
              <a:t> являются:</a:t>
            </a:r>
          </a:p>
          <a:p>
            <a:pPr marL="114300" indent="0">
              <a:buNone/>
            </a:pPr>
            <a:r>
              <a:rPr lang="ru-RU" sz="2000" dirty="0">
                <a:solidFill>
                  <a:srgbClr val="0070C0"/>
                </a:solidFill>
              </a:rPr>
              <a:t>1 отбор факторов для анализа исследуемых показателей;</a:t>
            </a:r>
          </a:p>
          <a:p>
            <a:pPr marL="114300" indent="0">
              <a:buNone/>
            </a:pPr>
            <a:r>
              <a:rPr lang="ru-RU" sz="2000" dirty="0">
                <a:solidFill>
                  <a:srgbClr val="0070C0"/>
                </a:solidFill>
              </a:rPr>
              <a:t>2 классификация и систематизация факторов с целью обеспечения системного подхода;</a:t>
            </a:r>
          </a:p>
          <a:p>
            <a:pPr marL="114300" indent="0">
              <a:buNone/>
            </a:pPr>
            <a:r>
              <a:rPr lang="ru-RU" sz="2000" dirty="0">
                <a:solidFill>
                  <a:srgbClr val="0070C0"/>
                </a:solidFill>
              </a:rPr>
              <a:t>3 моделирование взаимосвязей между результативными и факторными показате­лями;</a:t>
            </a:r>
          </a:p>
          <a:p>
            <a:pPr marL="114300" indent="0">
              <a:buNone/>
            </a:pPr>
            <a:r>
              <a:rPr lang="ru-RU" sz="2000" dirty="0">
                <a:solidFill>
                  <a:srgbClr val="0070C0"/>
                </a:solidFill>
              </a:rPr>
              <a:t>4 расчет влияния факторов и оценка роли каждого из них в изменении величины результативного показателя;</a:t>
            </a:r>
          </a:p>
          <a:p>
            <a:pPr marL="114300" indent="0">
              <a:buNone/>
            </a:pPr>
            <a:r>
              <a:rPr lang="ru-RU" sz="2000" dirty="0">
                <a:solidFill>
                  <a:srgbClr val="0070C0"/>
                </a:solidFill>
              </a:rPr>
              <a:t>5 работа с факторной моделью, т.е. ее практическое использование для управле­ния экономическими процессами.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050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/>
              <a:t>Факторные модели: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579296" cy="596280"/>
          </a:xfrm>
        </p:spPr>
        <p:txBody>
          <a:bodyPr/>
          <a:lstStyle/>
          <a:p>
            <a:pPr marL="11430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1</a:t>
            </a:r>
            <a:r>
              <a:rPr lang="ru-RU" dirty="0">
                <a:solidFill>
                  <a:srgbClr val="0070C0"/>
                </a:solidFill>
              </a:rPr>
              <a:t>. </a:t>
            </a:r>
            <a:r>
              <a:rPr lang="ru-RU" b="1" dirty="0">
                <a:solidFill>
                  <a:srgbClr val="0070C0"/>
                </a:solidFill>
              </a:rPr>
              <a:t>Мультипликативные</a:t>
            </a:r>
            <a:r>
              <a:rPr lang="ru-RU" dirty="0">
                <a:solidFill>
                  <a:srgbClr val="0070C0"/>
                </a:solidFill>
              </a:rPr>
              <a:t>: 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 = Выработка ×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348880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2. </a:t>
            </a:r>
            <a:r>
              <a:rPr lang="ru-RU" sz="2800" b="1" dirty="0" smtClean="0">
                <a:solidFill>
                  <a:srgbClr val="FF0000"/>
                </a:solidFill>
              </a:rPr>
              <a:t>Аддитивные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(прибыль = цена-с/с)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67544" y="3068960"/>
                <a:ext cx="8496944" cy="10997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14300" indent="0">
                  <a:buNone/>
                </a:pPr>
                <a:r>
                  <a:rPr lang="ru-RU" sz="2400" dirty="0" smtClean="0">
                    <a:solidFill>
                      <a:srgbClr val="7030A0"/>
                    </a:solidFill>
                  </a:rPr>
                  <a:t>3. </a:t>
                </a:r>
                <a:r>
                  <a:rPr lang="ru-RU" sz="2400" b="1" dirty="0" smtClean="0">
                    <a:solidFill>
                      <a:srgbClr val="7030A0"/>
                    </a:solidFill>
                  </a:rPr>
                  <a:t>Кратные</a:t>
                </a:r>
                <a:r>
                  <a:rPr lang="ru-RU" sz="2400" dirty="0" smtClean="0">
                    <a:solidFill>
                      <a:srgbClr val="7030A0"/>
                    </a:solidFill>
                  </a:rPr>
                  <a:t>: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/>
                      </a:rPr>
                      <m:t>𝑦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𝑏</m:t>
                        </m:r>
                      </m:den>
                    </m:f>
                  </m:oMath>
                </a14:m>
                <a:r>
                  <a:rPr lang="ru-RU" sz="2400" dirty="0" smtClean="0">
                    <a:solidFill>
                      <a:srgbClr val="7030A0"/>
                    </a:solidFill>
                  </a:rPr>
                  <a:t> </a:t>
                </a:r>
                <a:r>
                  <a:rPr lang="ru-RU" sz="2400" baseline="-25000" dirty="0" smtClean="0">
                    <a:solidFill>
                      <a:srgbClr val="7030A0"/>
                    </a:solidFill>
                  </a:rPr>
                  <a:t>                       </a:t>
                </a:r>
                <a:r>
                  <a:rPr lang="ru-RU" sz="3200" baseline="-25000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(ФО = Объем продукции/ОФ)</a:t>
                </a:r>
                <a:r>
                  <a:rPr lang="ru-RU" sz="3200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114300" indent="0">
                  <a:buNone/>
                </a:pPr>
                <a:endPara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068960"/>
                <a:ext cx="8496944" cy="10997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269776" y="3933056"/>
                <a:ext cx="8874224" cy="976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14300" indent="0">
                  <a:buNone/>
                </a:pPr>
                <a:r>
                  <a:rPr lang="ru-RU" sz="2000" dirty="0" smtClean="0">
                    <a:solidFill>
                      <a:schemeClr val="accent2"/>
                    </a:solidFill>
                  </a:rPr>
                  <a:t>4. </a:t>
                </a:r>
                <a:r>
                  <a:rPr lang="ru-RU" sz="2400" b="1" dirty="0" smtClean="0">
                    <a:solidFill>
                      <a:schemeClr val="accent2"/>
                    </a:solidFill>
                  </a:rPr>
                  <a:t>Смешанные</a:t>
                </a:r>
                <a:r>
                  <a:rPr lang="ru-RU" sz="2000" dirty="0" smtClean="0">
                    <a:solidFill>
                      <a:schemeClr val="accent2"/>
                    </a:solidFill>
                  </a:rPr>
                  <a:t>: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accent2"/>
                        </a:solidFill>
                        <a:latin typeface="Cambria Math"/>
                      </a:rPr>
                      <m:t>𝑦</m:t>
                    </m:r>
                    <m:r>
                      <a:rPr lang="en-US" sz="2800" b="0" i="1" smtClean="0">
                        <a:solidFill>
                          <a:schemeClr val="accent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𝑎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sz="2800" b="0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800" b="0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𝑐</m:t>
                        </m:r>
                      </m:den>
                    </m:f>
                  </m:oMath>
                </a14:m>
                <a:r>
                  <a:rPr lang="ru-RU" sz="2800" dirty="0" smtClean="0">
                    <a:solidFill>
                      <a:schemeClr val="accent2"/>
                    </a:solidFill>
                  </a:rPr>
                  <a:t> </a:t>
                </a:r>
                <a:r>
                  <a:rPr lang="en-US" sz="2800" dirty="0" smtClean="0">
                    <a:solidFill>
                      <a:schemeClr val="accent2"/>
                    </a:solidFill>
                  </a:rPr>
                  <a:t>  </a:t>
                </a:r>
                <a:r>
                  <a:rPr lang="ru-RU" sz="3200" baseline="-250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3200" baseline="-250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sz="3200" baseline="-250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пред</a:t>
                </a:r>
                <a:r>
                  <a:rPr lang="en-US" sz="3200" baseline="-250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3200" baseline="-25000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</a:t>
                </a:r>
                <a:r>
                  <a:rPr lang="ru-RU" sz="3200" baseline="-250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/(</a:t>
                </a:r>
                <a:r>
                  <a:rPr lang="ru-RU" sz="3200" baseline="-25000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ОФ+ОбСнорм</a:t>
                </a:r>
                <a:r>
                  <a:rPr lang="ru-RU" sz="3200" baseline="-25000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)*100%)</a:t>
                </a:r>
                <a:endParaRPr lang="ru-RU" sz="3200" dirty="0" smtClean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14300" indent="0">
                  <a:buNone/>
                </a:pP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776" y="3933056"/>
                <a:ext cx="8874224" cy="97661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537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сравнения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5040560"/>
          </a:xfrm>
        </p:spPr>
        <p:txBody>
          <a:bodyPr>
            <a:noAutofit/>
          </a:bodyPr>
          <a:lstStyle/>
          <a:p>
            <a:pPr marL="114300" lvl="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сравнения – сравнивают результаты:</a:t>
            </a: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 периода и предыдущего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дает возможность оценить темпы изменения изучаемых показателей и определить тенденции и закономерности развития.</a:t>
            </a: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фактических и плановых показателей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показывают степень выполнения плана.</a:t>
            </a: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утвержденными нормами расхода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для выявления экономии или перерасхода ресурсов на производство продукции, для оценки эффективности их использования и определения утерянных возможностей увеличения выпуска продукции и снижения с/с.</a:t>
            </a: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межхозяйственный сравнительный анализ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сопоставление показателей анализируемого предприятия с показателями ведущих предприятий, имеющих лучшие результаты при равных исходных условиях хозяйствования.</a:t>
            </a: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Д) </a:t>
            </a:r>
            <a:r>
              <a:rPr lang="ru-RU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абсолютные и относительные </a:t>
            </a:r>
            <a:r>
              <a:rPr lang="ru-RU" sz="1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величины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абсолютные величины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рассчитываются как разница между двумя показателями, выражаются в натуральных, стоимостных, трудовых измерителях (штуки, метры, тенге, нормо-часы и др.);</a:t>
            </a: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относительные величины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отражают степень изменения показателя во времени, рассчитываются как отношение между двумя экономическими показателями, выражаются в долях, процентах, коэффициентах.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19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виды сравнительного анализа</a:t>
            </a:r>
            <a:r>
              <a:rPr lang="ru-RU" dirty="0"/>
              <a:t>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71500" indent="-457200">
              <a:buAutoNum type="arabicParenR"/>
            </a:pPr>
            <a:r>
              <a:rPr lang="ru-RU" b="1" dirty="0" smtClean="0">
                <a:solidFill>
                  <a:srgbClr val="0070C0"/>
                </a:solidFill>
              </a:rPr>
              <a:t>горизонтальный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(временной) анализ - используется для определения абсолютных и относительных отклонений фактического уровня исследуемых показателей от базового, планового, среднего уровня и др., т.е. это сравнение каждой позиции с предыдущей </a:t>
            </a:r>
            <a:endParaRPr lang="ru-RU" dirty="0" smtClean="0">
              <a:solidFill>
                <a:srgbClr val="0070C0"/>
              </a:solidFill>
            </a:endParaRPr>
          </a:p>
          <a:p>
            <a:pPr marL="114300" indent="0">
              <a:buNone/>
            </a:pPr>
            <a:endParaRPr lang="ru-RU" dirty="0">
              <a:solidFill>
                <a:srgbClr val="0070C0"/>
              </a:solidFill>
            </a:endParaRPr>
          </a:p>
          <a:p>
            <a:pPr marL="622300" indent="-508000">
              <a:buNone/>
            </a:pPr>
            <a:r>
              <a:rPr lang="ru-RU" dirty="0" smtClean="0">
                <a:solidFill>
                  <a:schemeClr val="accent2"/>
                </a:solidFill>
              </a:rPr>
              <a:t>2) </a:t>
            </a:r>
            <a:r>
              <a:rPr lang="ru-RU" b="1" dirty="0" smtClean="0">
                <a:solidFill>
                  <a:schemeClr val="accent2"/>
                </a:solidFill>
              </a:rPr>
              <a:t>вертикальный</a:t>
            </a:r>
            <a:r>
              <a:rPr lang="ru-RU" dirty="0" smtClean="0">
                <a:solidFill>
                  <a:schemeClr val="accent2"/>
                </a:solidFill>
              </a:rPr>
              <a:t> (структурный) анализ - определение структуры итоговых показателей, определение доли, удельного веса частей в итоговом показателе. </a:t>
            </a:r>
          </a:p>
          <a:p>
            <a:pPr marL="114300" indent="0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622300" indent="-508000">
              <a:buNone/>
            </a:pPr>
            <a:r>
              <a:rPr lang="ru-RU" dirty="0" smtClean="0">
                <a:solidFill>
                  <a:srgbClr val="386A4C"/>
                </a:solidFill>
              </a:rPr>
              <a:t>3</a:t>
            </a:r>
            <a:r>
              <a:rPr lang="ru-RU" dirty="0">
                <a:solidFill>
                  <a:srgbClr val="386A4C"/>
                </a:solidFill>
              </a:rPr>
              <a:t>) </a:t>
            </a:r>
            <a:r>
              <a:rPr lang="ru-RU" b="1" dirty="0">
                <a:solidFill>
                  <a:srgbClr val="386A4C"/>
                </a:solidFill>
              </a:rPr>
              <a:t>трендовый</a:t>
            </a:r>
            <a:r>
              <a:rPr lang="ru-RU" dirty="0">
                <a:solidFill>
                  <a:srgbClr val="386A4C"/>
                </a:solidFill>
              </a:rPr>
              <a:t> анализ - сравнение каждого изучаемого показателя с рядом предшествующих периодов и определение тренда, т.е. основной тенденции динамики показателя. С помощью тренда формируются возможные значения показателей в будущем, а следовательно ведётся перспективный, прогнозный анализ.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58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группировки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– деление массы изучаемой совокупности объектов на количественно однородные группы по соответствующим признакам.</a:t>
            </a:r>
          </a:p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типологические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группы населения по роду деятельности, группы предприятий по форме собственности.</a:t>
            </a:r>
          </a:p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структурные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помогают изучать внутреннее строение показателей, соотношения в нем отдельных частей (состав рабочих по профессиям, стажу, состав с/с продукции по статьям и т.п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аналитические </a:t>
            </a:r>
            <a:endPara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1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Балансовый и графический методы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Балансовый метод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служит для отражения соотношений, пропорций 2х групп взаимосвязанных экономических показателей, итоги которых должны быть равны. Для проверки правильности определения влияния различных факторов на прирост величины результативного показателя.</a:t>
            </a:r>
          </a:p>
          <a:p>
            <a:pPr marL="114300" indent="0" algn="just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ru-RU" i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Графический метод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масштабное изображение показателей, чисел с помощью линий, диаграмм, что дает обобщающий рисунок положения или развития изучаемого явления, позволяет зрительно заметить те закономерности, которые содержит числовая информация.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97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329</TotalTime>
  <Words>1244</Words>
  <Application>Microsoft Office PowerPoint</Application>
  <PresentationFormat>Экран (4:3)</PresentationFormat>
  <Paragraphs>151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Аптека</vt:lpstr>
      <vt:lpstr>Методы и приемы экономического анализа</vt:lpstr>
      <vt:lpstr>Презентация PowerPoint</vt:lpstr>
      <vt:lpstr>Классификация методов экономического анализа следующая </vt:lpstr>
      <vt:lpstr>Презентация PowerPoint</vt:lpstr>
      <vt:lpstr>Факторные модели: </vt:lpstr>
      <vt:lpstr>Метод сравнения</vt:lpstr>
      <vt:lpstr>виды сравнительного анализа:  </vt:lpstr>
      <vt:lpstr>Метод группировки</vt:lpstr>
      <vt:lpstr>Балансовый и графический методы</vt:lpstr>
      <vt:lpstr>Методы факторного анализа</vt:lpstr>
      <vt:lpstr>Презентация PowerPoint</vt:lpstr>
      <vt:lpstr>Презентация PowerPoint</vt:lpstr>
      <vt:lpstr>Задача 1. По данным таблицы рассчитать объем выпуска продукции, записать факторную модель объема выпуска продукции, определить влияние факторов на изменение объема продукции методом цепных подстановок. Вывод.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приемы экономического анализа</dc:title>
  <dc:creator>User</dc:creator>
  <cp:lastModifiedBy>User</cp:lastModifiedBy>
  <cp:revision>16</cp:revision>
  <dcterms:created xsi:type="dcterms:W3CDTF">2020-08-30T14:13:55Z</dcterms:created>
  <dcterms:modified xsi:type="dcterms:W3CDTF">2020-09-02T05:55:42Z</dcterms:modified>
</cp:coreProperties>
</file>