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3" r:id="rId2"/>
    <p:sldId id="296" r:id="rId3"/>
    <p:sldId id="298" r:id="rId4"/>
    <p:sldId id="274" r:id="rId5"/>
    <p:sldId id="297" r:id="rId6"/>
    <p:sldId id="275" r:id="rId7"/>
    <p:sldId id="277" r:id="rId8"/>
    <p:sldId id="278" r:id="rId9"/>
    <p:sldId id="286" r:id="rId10"/>
    <p:sldId id="280" r:id="rId11"/>
    <p:sldId id="288" r:id="rId12"/>
    <p:sldId id="295" r:id="rId13"/>
    <p:sldId id="289" r:id="rId14"/>
    <p:sldId id="265" r:id="rId15"/>
    <p:sldId id="281" r:id="rId16"/>
    <p:sldId id="283" r:id="rId17"/>
    <p:sldId id="284" r:id="rId18"/>
    <p:sldId id="285" r:id="rId19"/>
    <p:sldId id="261" r:id="rId20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FF0000"/>
    <a:srgbClr val="66CCFF"/>
    <a:srgbClr val="E8FAFC"/>
    <a:srgbClr val="0066CC"/>
    <a:srgbClr val="005AB4"/>
    <a:srgbClr val="0180FF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56" autoAdjust="0"/>
    <p:restoredTop sz="94775" autoAdjust="0"/>
  </p:normalViewPr>
  <p:slideViewPr>
    <p:cSldViewPr>
      <p:cViewPr>
        <p:scale>
          <a:sx n="66" d="100"/>
          <a:sy n="66" d="100"/>
        </p:scale>
        <p:origin x="-1794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463460A-8A6F-4517-9385-981D99BF28FE}" type="datetimeFigureOut">
              <a:rPr lang="ru-RU"/>
              <a:pPr>
                <a:defRPr/>
              </a:pPr>
              <a:t>22.10.2020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A3BE8DA-5792-4ECA-82DC-67A2528DE8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8290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9EFB0-8701-4C73-8729-309855B29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282783"/>
      </p:ext>
    </p:extLst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AF77F-F566-4C8A-BBE8-FB49B9C4E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701731"/>
      </p:ext>
    </p:extLst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3796C-FCC3-409A-AA9F-0902CAD2EB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270658"/>
      </p:ext>
    </p:extLst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A3E22-1454-4315-ABA8-1A3EBA4BE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423904"/>
      </p:ext>
    </p:extLst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4478D-C7ED-48BC-B352-B0E4F4F48B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901424"/>
      </p:ext>
    </p:extLst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E2B41-0045-4345-86BF-DDF68D31F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917779"/>
      </p:ext>
    </p:extLst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00C12-E7FD-4EE4-A799-0019CE29DF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937870"/>
      </p:ext>
    </p:extLst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C6D5E-9B76-4EA3-ACCD-C42C050C7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849313"/>
      </p:ext>
    </p:extLst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A9DF07-01E8-463C-B937-5B93D79707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>
    <p:wedge/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/>
          </p:cNvSpPr>
          <p:nvPr/>
        </p:nvSpPr>
        <p:spPr bwMode="auto">
          <a:xfrm>
            <a:off x="107950" y="2924175"/>
            <a:ext cx="901223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sz="3600" u="sng">
                <a:solidFill>
                  <a:schemeClr val="bg1"/>
                </a:solidFill>
              </a:rPr>
              <a:t>Основные понятия баз данных. Создание базы данных в СУБД </a:t>
            </a:r>
            <a:r>
              <a:rPr lang="en-US" sz="3600" u="sng">
                <a:solidFill>
                  <a:schemeClr val="bg1"/>
                </a:solidFill>
              </a:rPr>
              <a:t>Microsoft Access</a:t>
            </a:r>
            <a:r>
              <a:rPr lang="ru-RU" sz="3600" u="sng">
                <a:solidFill>
                  <a:schemeClr val="bg1"/>
                </a:solidFill>
              </a:rPr>
              <a:t> 2013</a:t>
            </a:r>
            <a:endParaRPr lang="ru-RU" sz="3600">
              <a:solidFill>
                <a:schemeClr val="bg1"/>
              </a:solidFill>
            </a:endParaRPr>
          </a:p>
        </p:txBody>
      </p:sp>
      <p:pic>
        <p:nvPicPr>
          <p:cNvPr id="2051" name="Picture 6" descr="https://cf.ppt-online.org/files1/slide/r/ROMemVxtfdKHDS72rpE0N5uJZoF3va4w1sIYQ86Ch/slide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1" t="67204" r="59200" b="6174"/>
          <a:stretch>
            <a:fillRect/>
          </a:stretch>
        </p:blipFill>
        <p:spPr bwMode="auto">
          <a:xfrm>
            <a:off x="6156325" y="4208463"/>
            <a:ext cx="2963863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8" descr="https://cf.ppt-online.org/files1/slide/r/ROMemVxtfdKHDS72rpE0N5uJZoF3va4w1sIYQ86Ch/slide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61" t="63612" r="3677" b="4204"/>
          <a:stretch>
            <a:fillRect/>
          </a:stretch>
        </p:blipFill>
        <p:spPr bwMode="auto">
          <a:xfrm>
            <a:off x="26988" y="908050"/>
            <a:ext cx="33210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2"/>
          <p:cNvSpPr>
            <a:spLocks/>
          </p:cNvSpPr>
          <p:nvPr/>
        </p:nvSpPr>
        <p:spPr bwMode="auto">
          <a:xfrm>
            <a:off x="539750" y="188913"/>
            <a:ext cx="81470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Запросы на выборку данных </a:t>
            </a:r>
          </a:p>
        </p:txBody>
      </p:sp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468313" y="836613"/>
            <a:ext cx="842486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19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ru-RU" sz="2200" b="1" i="1"/>
              <a:t>Запрос</a:t>
            </a:r>
            <a:r>
              <a:rPr lang="ru-RU" sz="2200"/>
              <a:t> или </a:t>
            </a:r>
            <a:r>
              <a:rPr lang="ru-RU" sz="2200" b="1" i="1"/>
              <a:t>справка</a:t>
            </a:r>
            <a:r>
              <a:rPr lang="ru-RU" sz="2200"/>
              <a:t> - таблица, содержащая интересующие пользователя сведения, извлечённые из базы данных.</a:t>
            </a:r>
          </a:p>
        </p:txBody>
      </p:sp>
      <p:sp>
        <p:nvSpPr>
          <p:cNvPr id="11268" name="Text Box 8"/>
          <p:cNvSpPr txBox="1">
            <a:spLocks noChangeArrowheads="1"/>
          </p:cNvSpPr>
          <p:nvPr/>
        </p:nvSpPr>
        <p:spPr bwMode="auto">
          <a:xfrm>
            <a:off x="468313" y="1733550"/>
            <a:ext cx="842486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19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ru-RU" sz="2200" b="1" i="1"/>
              <a:t>Условия выбора </a:t>
            </a:r>
            <a:r>
              <a:rPr lang="ru-RU" sz="2200"/>
              <a:t>записываются в форме логических выражений, в которых имена полей и их значения связаны операциями отношений. </a:t>
            </a:r>
          </a:p>
        </p:txBody>
      </p:sp>
      <p:graphicFrame>
        <p:nvGraphicFramePr>
          <p:cNvPr id="27722" name="Group 74"/>
          <p:cNvGraphicFramePr>
            <a:graphicFrameLocks noGrp="1"/>
          </p:cNvGraphicFramePr>
          <p:nvPr/>
        </p:nvGraphicFramePr>
        <p:xfrm>
          <a:off x="1619250" y="2955925"/>
          <a:ext cx="6096000" cy="318770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Знак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Обозначение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=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равно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&lt;&gt;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 равно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Меньше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&gt;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больше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&lt;=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меньше или равно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&gt;=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больше или равно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14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708275"/>
            <a:ext cx="8353425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320" name="Group 32"/>
          <p:cNvGraphicFramePr>
            <a:graphicFrameLocks noGrp="1"/>
          </p:cNvGraphicFramePr>
          <p:nvPr/>
        </p:nvGraphicFramePr>
        <p:xfrm>
          <a:off x="900113" y="836613"/>
          <a:ext cx="7699375" cy="1433512"/>
        </p:xfrm>
        <a:graphic>
          <a:graphicData uri="http://schemas.openxmlformats.org/drawingml/2006/table">
            <a:tbl>
              <a:tblPr/>
              <a:tblGrid>
                <a:gridCol w="2730500"/>
                <a:gridCol w="1873250"/>
                <a:gridCol w="1439862"/>
                <a:gridCol w="1655763"/>
              </a:tblGrid>
              <a:tr h="7018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marT="45730" marB="4573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65841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Рост ученика не превышает 160 см</a:t>
                      </a:r>
                    </a:p>
                  </a:txBody>
                  <a:tcPr marT="45730" marB="4573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РОСТ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&lt;= 160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11" name="Text Box 247"/>
          <p:cNvSpPr txBox="1">
            <a:spLocks noChangeArrowheads="1"/>
          </p:cNvSpPr>
          <p:nvPr/>
        </p:nvSpPr>
        <p:spPr bwMode="auto">
          <a:xfrm>
            <a:off x="571500" y="0"/>
            <a:ext cx="82089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Условия выбора </a:t>
            </a:r>
          </a:p>
        </p:txBody>
      </p:sp>
      <p:cxnSp>
        <p:nvCxnSpPr>
          <p:cNvPr id="73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4292600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4868863"/>
            <a:ext cx="7929562" cy="1587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23" name="Text Box 35"/>
          <p:cNvSpPr txBox="1">
            <a:spLocks noChangeArrowheads="1"/>
          </p:cNvSpPr>
          <p:nvPr/>
        </p:nvSpPr>
        <p:spPr bwMode="auto">
          <a:xfrm>
            <a:off x="6948488" y="1484313"/>
            <a:ext cx="12239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2324" name="Text Box 36"/>
          <p:cNvSpPr txBox="1">
            <a:spLocks noChangeArrowheads="1"/>
          </p:cNvSpPr>
          <p:nvPr/>
        </p:nvSpPr>
        <p:spPr bwMode="auto">
          <a:xfrm>
            <a:off x="7019925" y="1844675"/>
            <a:ext cx="12239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  <p:graphicFrame>
        <p:nvGraphicFramePr>
          <p:cNvPr id="12325" name="Group 37"/>
          <p:cNvGraphicFramePr>
            <a:graphicFrameLocks noGrp="1"/>
          </p:cNvGraphicFramePr>
          <p:nvPr/>
        </p:nvGraphicFramePr>
        <p:xfrm>
          <a:off x="900113" y="836613"/>
          <a:ext cx="7699375" cy="1433513"/>
        </p:xfrm>
        <a:graphic>
          <a:graphicData uri="http://schemas.openxmlformats.org/drawingml/2006/table">
            <a:tbl>
              <a:tblPr/>
              <a:tblGrid>
                <a:gridCol w="2730500"/>
                <a:gridCol w="1873250"/>
                <a:gridCol w="1439862"/>
                <a:gridCol w="1655763"/>
              </a:tblGrid>
              <a:tr h="7010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66713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Ученик увлекается футболом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УВЛЕЧЕНИЕ =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‘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футбол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’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4292600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4508500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47" name="Text Box 59"/>
          <p:cNvSpPr txBox="1">
            <a:spLocks noChangeArrowheads="1"/>
          </p:cNvSpPr>
          <p:nvPr/>
        </p:nvSpPr>
        <p:spPr bwMode="auto">
          <a:xfrm>
            <a:off x="6948488" y="1484313"/>
            <a:ext cx="12239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2348" name="Text Box 60"/>
          <p:cNvSpPr txBox="1">
            <a:spLocks noChangeArrowheads="1"/>
          </p:cNvSpPr>
          <p:nvPr/>
        </p:nvSpPr>
        <p:spPr bwMode="auto">
          <a:xfrm>
            <a:off x="7019925" y="1844675"/>
            <a:ext cx="12239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  <p:graphicFrame>
        <p:nvGraphicFramePr>
          <p:cNvPr id="12377" name="Group 89"/>
          <p:cNvGraphicFramePr>
            <a:graphicFrameLocks noGrp="1"/>
          </p:cNvGraphicFramePr>
          <p:nvPr/>
        </p:nvGraphicFramePr>
        <p:xfrm>
          <a:off x="900113" y="836613"/>
          <a:ext cx="7699375" cy="1432200"/>
        </p:xfrm>
        <a:graphic>
          <a:graphicData uri="http://schemas.openxmlformats.org/drawingml/2006/table">
            <a:tbl>
              <a:tblPr/>
              <a:tblGrid>
                <a:gridCol w="2730500"/>
                <a:gridCol w="1873250"/>
                <a:gridCol w="1439862"/>
                <a:gridCol w="1655763"/>
              </a:tblGrid>
              <a:tr h="7007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marT="45660" marB="4566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65575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Фамилия ученика – Патрина</a:t>
                      </a:r>
                    </a:p>
                  </a:txBody>
                  <a:tcPr marT="45660" marB="4566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ФАМИЛИЯ =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‘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Патрина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’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5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4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4292600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5300663"/>
            <a:ext cx="7929562" cy="1587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74" name="Text Box 86"/>
          <p:cNvSpPr txBox="1">
            <a:spLocks noChangeArrowheads="1"/>
          </p:cNvSpPr>
          <p:nvPr/>
        </p:nvSpPr>
        <p:spPr bwMode="auto">
          <a:xfrm>
            <a:off x="6948488" y="1484313"/>
            <a:ext cx="12239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2375" name="Text Box 87"/>
          <p:cNvSpPr txBox="1">
            <a:spLocks noChangeArrowheads="1"/>
          </p:cNvSpPr>
          <p:nvPr/>
        </p:nvSpPr>
        <p:spPr bwMode="auto">
          <a:xfrm>
            <a:off x="7019925" y="1844675"/>
            <a:ext cx="12239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  <p:graphicFrame>
        <p:nvGraphicFramePr>
          <p:cNvPr id="12403" name="Group 115"/>
          <p:cNvGraphicFramePr>
            <a:graphicFrameLocks noGrp="1"/>
          </p:cNvGraphicFramePr>
          <p:nvPr/>
        </p:nvGraphicFramePr>
        <p:xfrm>
          <a:off x="900113" y="836613"/>
          <a:ext cx="7699375" cy="1432200"/>
        </p:xfrm>
        <a:graphic>
          <a:graphicData uri="http://schemas.openxmlformats.org/drawingml/2006/table">
            <a:tbl>
              <a:tblPr/>
              <a:tblGrid>
                <a:gridCol w="2730500"/>
                <a:gridCol w="1873250"/>
                <a:gridCol w="1439862"/>
                <a:gridCol w="1655763"/>
              </a:tblGrid>
              <a:tr h="7007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marT="45660" marB="4566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65575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Ученик не увлекается танцами</a:t>
                      </a:r>
                    </a:p>
                  </a:txBody>
                  <a:tcPr marT="45660" marB="4566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УВЛЕЧЕНИЕ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&lt;&gt;’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танцы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’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5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6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4508500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4292600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425" name="Text Box 137"/>
          <p:cNvSpPr txBox="1">
            <a:spLocks noChangeArrowheads="1"/>
          </p:cNvSpPr>
          <p:nvPr/>
        </p:nvSpPr>
        <p:spPr bwMode="auto">
          <a:xfrm>
            <a:off x="6948488" y="1484313"/>
            <a:ext cx="12239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2426" name="Text Box 138"/>
          <p:cNvSpPr txBox="1">
            <a:spLocks noChangeArrowheads="1"/>
          </p:cNvSpPr>
          <p:nvPr/>
        </p:nvSpPr>
        <p:spPr bwMode="auto">
          <a:xfrm>
            <a:off x="7019925" y="1844675"/>
            <a:ext cx="12239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  <p:cxnSp>
        <p:nvCxnSpPr>
          <p:cNvPr id="8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5734050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6092825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429" name="Text Box 141"/>
          <p:cNvSpPr txBox="1">
            <a:spLocks noChangeArrowheads="1"/>
          </p:cNvSpPr>
          <p:nvPr/>
        </p:nvSpPr>
        <p:spPr bwMode="auto">
          <a:xfrm>
            <a:off x="6948488" y="1484313"/>
            <a:ext cx="12239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2430" name="Text Box 142"/>
          <p:cNvSpPr txBox="1">
            <a:spLocks noChangeArrowheads="1"/>
          </p:cNvSpPr>
          <p:nvPr/>
        </p:nvSpPr>
        <p:spPr bwMode="auto">
          <a:xfrm>
            <a:off x="7019925" y="1844675"/>
            <a:ext cx="12239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  <p:graphicFrame>
        <p:nvGraphicFramePr>
          <p:cNvPr id="12454" name="Group 166"/>
          <p:cNvGraphicFramePr>
            <a:graphicFrameLocks noGrp="1"/>
          </p:cNvGraphicFramePr>
          <p:nvPr/>
        </p:nvGraphicFramePr>
        <p:xfrm>
          <a:off x="900113" y="836613"/>
          <a:ext cx="7699375" cy="1432200"/>
        </p:xfrm>
        <a:graphic>
          <a:graphicData uri="http://schemas.openxmlformats.org/drawingml/2006/table">
            <a:tbl>
              <a:tblPr/>
              <a:tblGrid>
                <a:gridCol w="2730500"/>
                <a:gridCol w="1873250"/>
                <a:gridCol w="1439862"/>
                <a:gridCol w="1655763"/>
              </a:tblGrid>
              <a:tr h="7007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marT="45660" marB="4566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65575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Ученик родился в 1996 году</a:t>
                      </a:r>
                    </a:p>
                  </a:txBody>
                  <a:tcPr marT="45660" marB="4566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ДАТА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&gt;#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31.12.95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#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5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5516563"/>
            <a:ext cx="7929562" cy="1587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5876925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457" name="Text Box 169"/>
          <p:cNvSpPr txBox="1">
            <a:spLocks noChangeArrowheads="1"/>
          </p:cNvSpPr>
          <p:nvPr/>
        </p:nvSpPr>
        <p:spPr bwMode="auto">
          <a:xfrm>
            <a:off x="7092950" y="1484313"/>
            <a:ext cx="1223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2458" name="Text Box 170"/>
          <p:cNvSpPr txBox="1">
            <a:spLocks noChangeArrowheads="1"/>
          </p:cNvSpPr>
          <p:nvPr/>
        </p:nvSpPr>
        <p:spPr bwMode="auto">
          <a:xfrm>
            <a:off x="7019925" y="1916113"/>
            <a:ext cx="1223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  <p:graphicFrame>
        <p:nvGraphicFramePr>
          <p:cNvPr id="12459" name="Group 171"/>
          <p:cNvGraphicFramePr>
            <a:graphicFrameLocks noGrp="1"/>
          </p:cNvGraphicFramePr>
          <p:nvPr/>
        </p:nvGraphicFramePr>
        <p:xfrm>
          <a:off x="900113" y="765175"/>
          <a:ext cx="7699375" cy="1616076"/>
        </p:xfrm>
        <a:graphic>
          <a:graphicData uri="http://schemas.openxmlformats.org/drawingml/2006/table">
            <a:tbl>
              <a:tblPr/>
              <a:tblGrid>
                <a:gridCol w="2730500"/>
                <a:gridCol w="1873250"/>
                <a:gridCol w="1439862"/>
                <a:gridCol w="1655763"/>
              </a:tblGrid>
              <a:tr h="70131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marT="45738" marB="45738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marT="45738" marB="4573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marT="45738" marB="4573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marT="45738" marB="4573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65904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Ученик имеет персональный компьютер</a:t>
                      </a:r>
                    </a:p>
                  </a:txBody>
                  <a:tcPr marT="45738" marB="45738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НАЛИЧИЕ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ПК =1</a:t>
                      </a:r>
                    </a:p>
                  </a:txBody>
                  <a:tcPr marT="45738" marB="4573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8" marB="4573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8" marB="4573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8" marB="4573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8" marB="4573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2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2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2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2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2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2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12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12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2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3" grpId="0"/>
      <p:bldP spid="12323" grpId="1"/>
      <p:bldP spid="12324" grpId="0"/>
      <p:bldP spid="12324" grpId="1"/>
      <p:bldP spid="12347" grpId="0"/>
      <p:bldP spid="12347" grpId="1"/>
      <p:bldP spid="12348" grpId="0"/>
      <p:bldP spid="12348" grpId="1"/>
      <p:bldP spid="12374" grpId="0"/>
      <p:bldP spid="12374" grpId="1"/>
      <p:bldP spid="12375" grpId="0"/>
      <p:bldP spid="12375" grpId="1"/>
      <p:bldP spid="12425" grpId="0"/>
      <p:bldP spid="12425" grpId="1"/>
      <p:bldP spid="12426" grpId="0"/>
      <p:bldP spid="12426" grpId="1"/>
      <p:bldP spid="12429" grpId="0"/>
      <p:bldP spid="12429" grpId="1"/>
      <p:bldP spid="12430" grpId="0"/>
      <p:bldP spid="12430" grpId="1"/>
      <p:bldP spid="12457" grpId="0"/>
      <p:bldP spid="124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73"/>
          <p:cNvSpPr txBox="1">
            <a:spLocks noChangeArrowheads="1"/>
          </p:cNvSpPr>
          <p:nvPr/>
        </p:nvSpPr>
        <p:spPr bwMode="auto">
          <a:xfrm>
            <a:off x="539750" y="908050"/>
            <a:ext cx="8353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19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ru-RU" sz="2200"/>
              <a:t>При сравнении дат одна дата считается меньше другой, если она относится к более раннему времени.</a:t>
            </a:r>
          </a:p>
        </p:txBody>
      </p:sp>
      <p:graphicFrame>
        <p:nvGraphicFramePr>
          <p:cNvPr id="34957" name="Group 141"/>
          <p:cNvGraphicFramePr>
            <a:graphicFrameLocks noGrp="1"/>
          </p:cNvGraphicFramePr>
          <p:nvPr/>
        </p:nvGraphicFramePr>
        <p:xfrm>
          <a:off x="2124075" y="2205038"/>
          <a:ext cx="5400675" cy="3557589"/>
        </p:xfrm>
        <a:graphic>
          <a:graphicData uri="http://schemas.openxmlformats.org/drawingml/2006/table">
            <a:tbl>
              <a:tblPr/>
              <a:tblGrid>
                <a:gridCol w="3414713"/>
                <a:gridCol w="1985962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01.11.95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02.11.95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12.01.97 &gt; 31.03.98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29.11.95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02.12.95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9.11.95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01.11.96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06.12.99 &lt; 12.01.98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14.06.98 &gt; 05.09.99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41" name="Text Box 247"/>
          <p:cNvSpPr txBox="1">
            <a:spLocks noChangeArrowheads="1"/>
          </p:cNvSpPr>
          <p:nvPr/>
        </p:nvSpPr>
        <p:spPr bwMode="auto">
          <a:xfrm>
            <a:off x="571500" y="0"/>
            <a:ext cx="82089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Условия выбора даты</a:t>
            </a:r>
          </a:p>
        </p:txBody>
      </p:sp>
      <p:sp>
        <p:nvSpPr>
          <p:cNvPr id="34948" name="Text Box 132"/>
          <p:cNvSpPr txBox="1">
            <a:spLocks noChangeArrowheads="1"/>
          </p:cNvSpPr>
          <p:nvPr/>
        </p:nvSpPr>
        <p:spPr bwMode="auto">
          <a:xfrm>
            <a:off x="5651500" y="2852738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34954" name="Text Box 138"/>
          <p:cNvSpPr txBox="1">
            <a:spLocks noChangeArrowheads="1"/>
          </p:cNvSpPr>
          <p:nvPr/>
        </p:nvSpPr>
        <p:spPr bwMode="auto">
          <a:xfrm>
            <a:off x="5651500" y="3860800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34955" name="Text Box 139"/>
          <p:cNvSpPr txBox="1">
            <a:spLocks noChangeArrowheads="1"/>
          </p:cNvSpPr>
          <p:nvPr/>
        </p:nvSpPr>
        <p:spPr bwMode="auto">
          <a:xfrm>
            <a:off x="5651500" y="4365625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34958" name="Text Box 142"/>
          <p:cNvSpPr txBox="1">
            <a:spLocks noChangeArrowheads="1"/>
          </p:cNvSpPr>
          <p:nvPr/>
        </p:nvSpPr>
        <p:spPr bwMode="auto">
          <a:xfrm>
            <a:off x="5867400" y="3357563"/>
            <a:ext cx="1223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</a:rPr>
              <a:t>Ложь</a:t>
            </a:r>
            <a:r>
              <a:rPr lang="ru-RU" b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4959" name="Text Box 143"/>
          <p:cNvSpPr txBox="1">
            <a:spLocks noChangeArrowheads="1"/>
          </p:cNvSpPr>
          <p:nvPr/>
        </p:nvSpPr>
        <p:spPr bwMode="auto">
          <a:xfrm>
            <a:off x="5867400" y="4797425"/>
            <a:ext cx="1223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</a:rPr>
              <a:t>Ложь</a:t>
            </a:r>
            <a:r>
              <a:rPr lang="ru-RU" b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4960" name="Text Box 144"/>
          <p:cNvSpPr txBox="1">
            <a:spLocks noChangeArrowheads="1"/>
          </p:cNvSpPr>
          <p:nvPr/>
        </p:nvSpPr>
        <p:spPr bwMode="auto">
          <a:xfrm>
            <a:off x="5867400" y="5300663"/>
            <a:ext cx="1223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</a:rPr>
              <a:t>Ложь</a:t>
            </a:r>
            <a:r>
              <a:rPr lang="ru-RU" b="1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48" grpId="0"/>
      <p:bldP spid="34954" grpId="0"/>
      <p:bldP spid="34955" grpId="0"/>
      <p:bldP spid="34958" grpId="0"/>
      <p:bldP spid="34959" grpId="0"/>
      <p:bldP spid="349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07" name="Group 47"/>
          <p:cNvGraphicFramePr>
            <a:graphicFrameLocks noGrp="1"/>
          </p:cNvGraphicFramePr>
          <p:nvPr/>
        </p:nvGraphicFramePr>
        <p:xfrm>
          <a:off x="611188" y="765175"/>
          <a:ext cx="8208962" cy="1616075"/>
        </p:xfrm>
        <a:graphic>
          <a:graphicData uri="http://schemas.openxmlformats.org/drawingml/2006/table">
            <a:tbl>
              <a:tblPr/>
              <a:tblGrid>
                <a:gridCol w="2911475"/>
                <a:gridCol w="2227262"/>
                <a:gridCol w="1304925"/>
                <a:gridCol w="1765300"/>
              </a:tblGrid>
              <a:tr h="7016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12738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Рост ученика больше 160 см, и ученик увлекается плаванием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РОСТ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&gt; 160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И УВЛЕЧЕНИЕ =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‘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плавание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’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58" name="Text Box 81"/>
          <p:cNvSpPr txBox="1">
            <a:spLocks noChangeArrowheads="1"/>
          </p:cNvSpPr>
          <p:nvPr/>
        </p:nvSpPr>
        <p:spPr bwMode="auto">
          <a:xfrm>
            <a:off x="539750" y="5805488"/>
            <a:ext cx="81359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14359" name="Text Box 247"/>
          <p:cNvSpPr txBox="1">
            <a:spLocks noChangeArrowheads="1"/>
          </p:cNvSpPr>
          <p:nvPr/>
        </p:nvSpPr>
        <p:spPr bwMode="auto">
          <a:xfrm>
            <a:off x="571500" y="0"/>
            <a:ext cx="82089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Сложные условия выбора </a:t>
            </a:r>
          </a:p>
        </p:txBody>
      </p:sp>
      <p:sp>
        <p:nvSpPr>
          <p:cNvPr id="15412" name="Text Box 52"/>
          <p:cNvSpPr txBox="1">
            <a:spLocks noChangeArrowheads="1"/>
          </p:cNvSpPr>
          <p:nvPr/>
        </p:nvSpPr>
        <p:spPr bwMode="auto">
          <a:xfrm>
            <a:off x="7092950" y="1484313"/>
            <a:ext cx="1223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5413" name="Text Box 53"/>
          <p:cNvSpPr txBox="1">
            <a:spLocks noChangeArrowheads="1"/>
          </p:cNvSpPr>
          <p:nvPr/>
        </p:nvSpPr>
        <p:spPr bwMode="auto">
          <a:xfrm>
            <a:off x="7092950" y="1916113"/>
            <a:ext cx="1223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  <p:pic>
        <p:nvPicPr>
          <p:cNvPr id="15414" name="Picture 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708275"/>
            <a:ext cx="8353425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3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4868863"/>
            <a:ext cx="7929562" cy="1587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6092825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5417" name="Group 57"/>
          <p:cNvGraphicFramePr>
            <a:graphicFrameLocks noGrp="1"/>
          </p:cNvGraphicFramePr>
          <p:nvPr/>
        </p:nvGraphicFramePr>
        <p:xfrm>
          <a:off x="611188" y="765175"/>
          <a:ext cx="8208962" cy="1616075"/>
        </p:xfrm>
        <a:graphic>
          <a:graphicData uri="http://schemas.openxmlformats.org/drawingml/2006/table">
            <a:tbl>
              <a:tblPr/>
              <a:tblGrid>
                <a:gridCol w="2911475"/>
                <a:gridCol w="2227262"/>
                <a:gridCol w="1304925"/>
                <a:gridCol w="1765300"/>
              </a:tblGrid>
              <a:tr h="7016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12738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Рост ученика больше 160 см или ученик увлекается плаванием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РОСТ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&gt; 160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ИЛИ УВЛЕЧЕНИЕ =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`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плавание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`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6092825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4292600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39" name="Text Box 79"/>
          <p:cNvSpPr txBox="1">
            <a:spLocks noChangeArrowheads="1"/>
          </p:cNvSpPr>
          <p:nvPr/>
        </p:nvSpPr>
        <p:spPr bwMode="auto">
          <a:xfrm>
            <a:off x="7092950" y="1484313"/>
            <a:ext cx="1223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5440" name="Text Box 80"/>
          <p:cNvSpPr txBox="1">
            <a:spLocks noChangeArrowheads="1"/>
          </p:cNvSpPr>
          <p:nvPr/>
        </p:nvSpPr>
        <p:spPr bwMode="auto">
          <a:xfrm>
            <a:off x="7092950" y="1916113"/>
            <a:ext cx="1223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  <p:graphicFrame>
        <p:nvGraphicFramePr>
          <p:cNvPr id="15468" name="Group 108"/>
          <p:cNvGraphicFramePr>
            <a:graphicFrameLocks noGrp="1"/>
          </p:cNvGraphicFramePr>
          <p:nvPr/>
        </p:nvGraphicFramePr>
        <p:xfrm>
          <a:off x="611188" y="765175"/>
          <a:ext cx="8208962" cy="1433513"/>
        </p:xfrm>
        <a:graphic>
          <a:graphicData uri="http://schemas.openxmlformats.org/drawingml/2006/table">
            <a:tbl>
              <a:tblPr/>
              <a:tblGrid>
                <a:gridCol w="2911475"/>
                <a:gridCol w="2344737"/>
                <a:gridCol w="1187450"/>
                <a:gridCol w="1765300"/>
              </a:tblGrid>
              <a:tr h="70183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marT="45730" marB="4573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65841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День рождения Ольги не 09.05.96</a:t>
                      </a:r>
                    </a:p>
                  </a:txBody>
                  <a:tcPr marT="45730" marB="4573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ИМЯ =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`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Ольга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`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И ДАТА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&lt;&gt;#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09.05.96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#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4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4868863"/>
            <a:ext cx="7929562" cy="1587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5516563"/>
            <a:ext cx="7929562" cy="1587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63" name="Text Box 103"/>
          <p:cNvSpPr txBox="1">
            <a:spLocks noChangeArrowheads="1"/>
          </p:cNvSpPr>
          <p:nvPr/>
        </p:nvSpPr>
        <p:spPr bwMode="auto">
          <a:xfrm>
            <a:off x="7092950" y="1484313"/>
            <a:ext cx="1223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5464" name="Text Box 104"/>
          <p:cNvSpPr txBox="1">
            <a:spLocks noChangeArrowheads="1"/>
          </p:cNvSpPr>
          <p:nvPr/>
        </p:nvSpPr>
        <p:spPr bwMode="auto">
          <a:xfrm>
            <a:off x="7092950" y="1844675"/>
            <a:ext cx="12239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5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12" grpId="0"/>
      <p:bldP spid="15412" grpId="1"/>
      <p:bldP spid="15413" grpId="0"/>
      <p:bldP spid="15413" grpId="1"/>
      <p:bldP spid="15439" grpId="0"/>
      <p:bldP spid="15439" grpId="1"/>
      <p:bldP spid="15440" grpId="0"/>
      <p:bldP spid="15440" grpId="1"/>
      <p:bldP spid="15463" grpId="0"/>
      <p:bldP spid="154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2"/>
          <p:cNvSpPr>
            <a:spLocks/>
          </p:cNvSpPr>
          <p:nvPr/>
        </p:nvSpPr>
        <p:spPr bwMode="auto">
          <a:xfrm>
            <a:off x="1547813" y="188913"/>
            <a:ext cx="72104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Самое главное</a:t>
            </a:r>
          </a:p>
        </p:txBody>
      </p:sp>
      <p:sp>
        <p:nvSpPr>
          <p:cNvPr id="15363" name="Text Box 126"/>
          <p:cNvSpPr txBox="1">
            <a:spLocks noChangeArrowheads="1"/>
          </p:cNvSpPr>
          <p:nvPr/>
        </p:nvSpPr>
        <p:spPr bwMode="auto">
          <a:xfrm>
            <a:off x="323850" y="908050"/>
            <a:ext cx="8569325" cy="404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19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40000"/>
              </a:spcBef>
            </a:pPr>
            <a:r>
              <a:rPr lang="ru-RU" sz="2200" b="1" i="1"/>
              <a:t>Система управления базами данных (СУБД)</a:t>
            </a:r>
            <a:r>
              <a:rPr lang="ru-RU" sz="2200"/>
              <a:t> - программное обеспечение для создания баз данных, хранения и поиска в них необходимой информации называется</a:t>
            </a:r>
          </a:p>
          <a:p>
            <a:pPr algn="just" eaLnBrk="1" hangingPunct="1">
              <a:lnSpc>
                <a:spcPct val="110000"/>
              </a:lnSpc>
              <a:spcBef>
                <a:spcPct val="40000"/>
              </a:spcBef>
            </a:pPr>
            <a:r>
              <a:rPr lang="ru-RU" sz="2200" b="1" i="1"/>
              <a:t>Таблицы, формы, запросы, отчёты</a:t>
            </a:r>
            <a:r>
              <a:rPr lang="ru-RU" sz="2200"/>
              <a:t> - основные объекты СУБД. </a:t>
            </a:r>
          </a:p>
          <a:p>
            <a:pPr algn="just" eaLnBrk="1" hangingPunct="1">
              <a:lnSpc>
                <a:spcPct val="110000"/>
              </a:lnSpc>
              <a:spcBef>
                <a:spcPct val="40000"/>
              </a:spcBef>
            </a:pPr>
            <a:r>
              <a:rPr lang="ru-RU" sz="2200"/>
              <a:t>С помощью </a:t>
            </a:r>
            <a:r>
              <a:rPr lang="ru-RU" sz="2200" b="1" i="1"/>
              <a:t>запросов на выборку данных</a:t>
            </a:r>
            <a:r>
              <a:rPr lang="ru-RU" sz="2200"/>
              <a:t>, удовлетворяющих заданным условиям (условиям выбора), пользователь получает из базы данных только те записи и их поля, которые ему нужны. В командах СУБД условия выбора записываются в форме логических выражений.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2"/>
          <p:cNvSpPr>
            <a:spLocks/>
          </p:cNvSpPr>
          <p:nvPr/>
        </p:nvSpPr>
        <p:spPr bwMode="auto">
          <a:xfrm>
            <a:off x="1042988" y="188913"/>
            <a:ext cx="764381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ru-RU" sz="4400" b="1">
                <a:solidFill>
                  <a:schemeClr val="tx2"/>
                </a:solidFill>
                <a:latin typeface="Calibri" pitchFamily="34" charset="0"/>
              </a:rPr>
              <a:t>Вопросы и задания</a:t>
            </a:r>
          </a:p>
        </p:txBody>
      </p:sp>
      <p:sp>
        <p:nvSpPr>
          <p:cNvPr id="29076" name="Text Box 404"/>
          <p:cNvSpPr txBox="1">
            <a:spLocks noChangeArrowheads="1"/>
          </p:cNvSpPr>
          <p:nvPr/>
        </p:nvSpPr>
        <p:spPr bwMode="auto">
          <a:xfrm>
            <a:off x="395288" y="2060575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Что такое СУБД?</a:t>
            </a:r>
          </a:p>
        </p:txBody>
      </p:sp>
      <p:sp>
        <p:nvSpPr>
          <p:cNvPr id="29077" name="Text Box 405"/>
          <p:cNvSpPr txBox="1">
            <a:spLocks noChangeArrowheads="1"/>
          </p:cNvSpPr>
          <p:nvPr/>
        </p:nvSpPr>
        <p:spPr bwMode="auto">
          <a:xfrm>
            <a:off x="395288" y="2060575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Какая СУБД установлена на компьютерах в вашем классе?</a:t>
            </a:r>
          </a:p>
        </p:txBody>
      </p:sp>
      <p:sp>
        <p:nvSpPr>
          <p:cNvPr id="29078" name="Text Box 406"/>
          <p:cNvSpPr txBox="1">
            <a:spLocks noChangeArrowheads="1"/>
          </p:cNvSpPr>
          <p:nvPr/>
        </p:nvSpPr>
        <p:spPr bwMode="auto">
          <a:xfrm>
            <a:off x="395288" y="2060575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С чего начинается создание БД?</a:t>
            </a:r>
          </a:p>
        </p:txBody>
      </p:sp>
      <p:sp>
        <p:nvSpPr>
          <p:cNvPr id="29079" name="Text Box 407"/>
          <p:cNvSpPr txBox="1">
            <a:spLocks noChangeArrowheads="1"/>
          </p:cNvSpPr>
          <p:nvPr/>
        </p:nvSpPr>
        <p:spPr bwMode="auto">
          <a:xfrm>
            <a:off x="395288" y="2060575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Перечислите основные объекты СУБД.</a:t>
            </a:r>
          </a:p>
          <a:p>
            <a:pPr eaLnBrk="1" hangingPunct="1"/>
            <a:r>
              <a:rPr lang="ru-RU" sz="2400"/>
              <a:t>Какие функции они выполняют?</a:t>
            </a:r>
          </a:p>
        </p:txBody>
      </p:sp>
      <p:sp>
        <p:nvSpPr>
          <p:cNvPr id="29080" name="Text Box 408"/>
          <p:cNvSpPr txBox="1">
            <a:spLocks noChangeArrowheads="1"/>
          </p:cNvSpPr>
          <p:nvPr/>
        </p:nvSpPr>
        <p:spPr bwMode="auto">
          <a:xfrm>
            <a:off x="468313" y="981075"/>
            <a:ext cx="867568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В табличной форме представлены характеристики ноутбуков, имеющихся в продаже в компьютерном салоне:</a:t>
            </a:r>
          </a:p>
        </p:txBody>
      </p:sp>
      <p:graphicFrame>
        <p:nvGraphicFramePr>
          <p:cNvPr id="29202" name="Group 530"/>
          <p:cNvGraphicFramePr>
            <a:graphicFrameLocks noGrp="1"/>
          </p:cNvGraphicFramePr>
          <p:nvPr/>
        </p:nvGraphicFramePr>
        <p:xfrm>
          <a:off x="684213" y="1916113"/>
          <a:ext cx="8064500" cy="3063877"/>
        </p:xfrm>
        <a:graphic>
          <a:graphicData uri="http://schemas.openxmlformats.org/drawingml/2006/table">
            <a:tbl>
              <a:tblPr/>
              <a:tblGrid>
                <a:gridCol w="720725"/>
                <a:gridCol w="3209925"/>
                <a:gridCol w="2068512"/>
                <a:gridCol w="2065338"/>
              </a:tblGrid>
              <a:tr h="57918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№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Название 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Жёсткий диск (ГБ)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Оперативная память (МБ)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4143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Sony Vaio AW2X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4096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Lenovo S10e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3072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Asus F70SL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2048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9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Aser F525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2048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Samsung NC20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1024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Roverbook V212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1024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203" name="Text Box 531"/>
          <p:cNvSpPr txBox="1">
            <a:spLocks noChangeArrowheads="1"/>
          </p:cNvSpPr>
          <p:nvPr/>
        </p:nvSpPr>
        <p:spPr bwMode="auto">
          <a:xfrm>
            <a:off x="468313" y="5229225"/>
            <a:ext cx="83534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 Какую строку будет занимать запись, содержащая сведения о ноутбуке Asus F70SL, после сортировки по возрастанию значений поля НАЗВАНИЕ?</a:t>
            </a:r>
          </a:p>
        </p:txBody>
      </p:sp>
      <p:sp>
        <p:nvSpPr>
          <p:cNvPr id="29204" name="Text Box 532"/>
          <p:cNvSpPr txBox="1">
            <a:spLocks noChangeArrowheads="1"/>
          </p:cNvSpPr>
          <p:nvPr/>
        </p:nvSpPr>
        <p:spPr bwMode="auto">
          <a:xfrm>
            <a:off x="539750" y="5229225"/>
            <a:ext cx="83534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 Какую строку будет занимать запись, содержащая сведения о ноутбуке Asus F70SL, после сортировки по убыванию значений поля</a:t>
            </a:r>
            <a:r>
              <a:rPr lang="en-US" sz="2400"/>
              <a:t> </a:t>
            </a:r>
            <a:r>
              <a:rPr lang="ru-RU" sz="2400"/>
              <a:t>ЖЁСТКИЙ ДИСК?</a:t>
            </a:r>
          </a:p>
        </p:txBody>
      </p:sp>
      <p:sp>
        <p:nvSpPr>
          <p:cNvPr id="29205" name="Text Box 533"/>
          <p:cNvSpPr txBox="1">
            <a:spLocks noChangeArrowheads="1"/>
          </p:cNvSpPr>
          <p:nvPr/>
        </p:nvSpPr>
        <p:spPr bwMode="auto">
          <a:xfrm>
            <a:off x="468313" y="5229225"/>
            <a:ext cx="835342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200"/>
              <a:t>Какую строку будет занимать запись, содержащая сведения о ноутбуке Asus F70SL, после сортировки сначала по убыванию значений поля ОПЕРАТИВНАЯ ПАМЯТЬ, затем по возрастанию значений поля</a:t>
            </a:r>
            <a:r>
              <a:rPr lang="en-US" sz="2200"/>
              <a:t> </a:t>
            </a:r>
            <a:r>
              <a:rPr lang="ru-RU" sz="2200"/>
              <a:t>ЖЁСТКИЙ ДИСК?</a:t>
            </a:r>
          </a:p>
        </p:txBody>
      </p:sp>
      <p:sp>
        <p:nvSpPr>
          <p:cNvPr id="29206" name="Text Box 534"/>
          <p:cNvSpPr txBox="1">
            <a:spLocks noChangeArrowheads="1"/>
          </p:cNvSpPr>
          <p:nvPr/>
        </p:nvSpPr>
        <p:spPr bwMode="auto">
          <a:xfrm>
            <a:off x="395288" y="2060575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Какова цель запроса на выборку?</a:t>
            </a:r>
          </a:p>
        </p:txBody>
      </p:sp>
      <p:sp>
        <p:nvSpPr>
          <p:cNvPr id="29207" name="Text Box 535"/>
          <p:cNvSpPr txBox="1">
            <a:spLocks noChangeArrowheads="1"/>
          </p:cNvSpPr>
          <p:nvPr/>
        </p:nvSpPr>
        <p:spPr bwMode="auto">
          <a:xfrm>
            <a:off x="539750" y="981075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В табличной форме представлен фрагмент базы данных с годовыми оценками учащихся:</a:t>
            </a:r>
          </a:p>
        </p:txBody>
      </p:sp>
      <p:graphicFrame>
        <p:nvGraphicFramePr>
          <p:cNvPr id="29208" name="Group 536"/>
          <p:cNvGraphicFramePr>
            <a:graphicFrameLocks noGrp="1"/>
          </p:cNvGraphicFramePr>
          <p:nvPr/>
        </p:nvGraphicFramePr>
        <p:xfrm>
          <a:off x="539750" y="1844675"/>
          <a:ext cx="8353425" cy="2952751"/>
        </p:xfrm>
        <a:graphic>
          <a:graphicData uri="http://schemas.openxmlformats.org/drawingml/2006/table">
            <a:tbl>
              <a:tblPr/>
              <a:tblGrid>
                <a:gridCol w="1392238"/>
                <a:gridCol w="841375"/>
                <a:gridCol w="1295400"/>
                <a:gridCol w="1584325"/>
                <a:gridCol w="1944687"/>
                <a:gridCol w="1295400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Фамилия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Пол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Алгебра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Геометрия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Информатика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Физика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Алексеев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Воронин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Ильин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Костин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Сизова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Школина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266" name="Text Box 594"/>
          <p:cNvSpPr txBox="1">
            <a:spLocks noChangeArrowheads="1"/>
          </p:cNvSpPr>
          <p:nvPr/>
        </p:nvSpPr>
        <p:spPr bwMode="auto">
          <a:xfrm>
            <a:off x="395288" y="5084763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Сколько записей в данном фрагменте удовлетворяет следующему условию?</a:t>
            </a:r>
          </a:p>
        </p:txBody>
      </p:sp>
      <p:sp>
        <p:nvSpPr>
          <p:cNvPr id="29267" name="Text Box 595"/>
          <p:cNvSpPr txBox="1">
            <a:spLocks noChangeArrowheads="1"/>
          </p:cNvSpPr>
          <p:nvPr/>
        </p:nvSpPr>
        <p:spPr bwMode="auto">
          <a:xfrm>
            <a:off x="250825" y="5949950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 АЛГЕБРА&gt;3 И ИНФОРМАТИКА&gt;4 И ПОЛ=</a:t>
            </a:r>
            <a:r>
              <a:rPr lang="en-US" sz="2400"/>
              <a:t>`</a:t>
            </a:r>
            <a:r>
              <a:rPr lang="ru-RU" sz="2400"/>
              <a:t>М</a:t>
            </a:r>
            <a:r>
              <a:rPr lang="en-US" sz="2400"/>
              <a:t>`</a:t>
            </a:r>
            <a:endParaRPr lang="ru-RU" sz="2400"/>
          </a:p>
        </p:txBody>
      </p:sp>
      <p:sp>
        <p:nvSpPr>
          <p:cNvPr id="29268" name="Text Box 596"/>
          <p:cNvSpPr txBox="1">
            <a:spLocks noChangeArrowheads="1"/>
          </p:cNvSpPr>
          <p:nvPr/>
        </p:nvSpPr>
        <p:spPr bwMode="auto">
          <a:xfrm>
            <a:off x="395288" y="6021388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(АЛГЕБРА&gt;4 ИЛИ ИНФОРМАТИКА&gt;4) И ПОЛ=</a:t>
            </a:r>
            <a:r>
              <a:rPr lang="en-US" sz="2400"/>
              <a:t>`</a:t>
            </a:r>
            <a:r>
              <a:rPr lang="ru-RU" sz="2400"/>
              <a:t>Ж</a:t>
            </a:r>
            <a:r>
              <a:rPr lang="en-US" sz="2400"/>
              <a:t>`</a:t>
            </a:r>
            <a:endParaRPr lang="ru-RU" sz="2400"/>
          </a:p>
        </p:txBody>
      </p:sp>
      <p:sp>
        <p:nvSpPr>
          <p:cNvPr id="29269" name="Text Box 597"/>
          <p:cNvSpPr txBox="1">
            <a:spLocks noChangeArrowheads="1"/>
          </p:cNvSpPr>
          <p:nvPr/>
        </p:nvSpPr>
        <p:spPr bwMode="auto">
          <a:xfrm>
            <a:off x="468313" y="6035675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 ФИЗИКА=3 ИЛИ АЛГЕБРА=3 ИЛИ ГЕОМЕТРИЯ=3 ИЛИ</a:t>
            </a:r>
          </a:p>
          <a:p>
            <a:pPr eaLnBrk="1" hangingPunct="1"/>
            <a:r>
              <a:rPr lang="ru-RU" sz="2400"/>
              <a:t>ИНФОРМАТИКА=3</a:t>
            </a:r>
          </a:p>
        </p:txBody>
      </p:sp>
      <p:sp>
        <p:nvSpPr>
          <p:cNvPr id="29270" name="Text Box 598"/>
          <p:cNvSpPr txBox="1">
            <a:spLocks noChangeArrowheads="1"/>
          </p:cNvSpPr>
          <p:nvPr/>
        </p:nvSpPr>
        <p:spPr bwMode="auto">
          <a:xfrm>
            <a:off x="468313" y="6035675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(ФИЗИКА=3 ИЛИ АЛГЕБРА=3) И (ГЕОМЕТРИЯ=3 ИЛИ</a:t>
            </a:r>
          </a:p>
          <a:p>
            <a:pPr eaLnBrk="1" hangingPunct="1"/>
            <a:r>
              <a:rPr lang="ru-RU" sz="2400"/>
              <a:t>ИНФОРМАТИКА=3)</a:t>
            </a:r>
          </a:p>
        </p:txBody>
      </p:sp>
      <p:sp>
        <p:nvSpPr>
          <p:cNvPr id="29271" name="Text Box 599"/>
          <p:cNvSpPr txBox="1">
            <a:spLocks noChangeArrowheads="1"/>
          </p:cNvSpPr>
          <p:nvPr/>
        </p:nvSpPr>
        <p:spPr bwMode="auto">
          <a:xfrm>
            <a:off x="468313" y="981075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В табличной форме представлен фрагмент базы данных с результатами олимпиады по информатике:</a:t>
            </a:r>
          </a:p>
        </p:txBody>
      </p:sp>
      <p:graphicFrame>
        <p:nvGraphicFramePr>
          <p:cNvPr id="29272" name="Group 600"/>
          <p:cNvGraphicFramePr>
            <a:graphicFrameLocks noGrp="1"/>
          </p:cNvGraphicFramePr>
          <p:nvPr/>
        </p:nvGraphicFramePr>
        <p:xfrm>
          <a:off x="755650" y="1989138"/>
          <a:ext cx="7920038" cy="3170240"/>
        </p:xfrm>
        <a:graphic>
          <a:graphicData uri="http://schemas.openxmlformats.org/drawingml/2006/table">
            <a:tbl>
              <a:tblPr/>
              <a:tblGrid>
                <a:gridCol w="1871663"/>
                <a:gridCol w="768350"/>
                <a:gridCol w="1320800"/>
                <a:gridCol w="1319212"/>
                <a:gridCol w="1319213"/>
                <a:gridCol w="1320800"/>
              </a:tblGrid>
              <a:tr h="39628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Фамилия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Пол 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Задача 1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Задача 2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Задача 3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Сумма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Жариков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Костин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Кузнецов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Михайлова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Сизова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Старовойтова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Школина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337" name="Text Box 665"/>
          <p:cNvSpPr txBox="1">
            <a:spLocks noChangeArrowheads="1"/>
          </p:cNvSpPr>
          <p:nvPr/>
        </p:nvSpPr>
        <p:spPr bwMode="auto">
          <a:xfrm>
            <a:off x="395288" y="5300663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Сколько записей в данном фрагменте удовлетворяет следующему условию?</a:t>
            </a:r>
          </a:p>
        </p:txBody>
      </p:sp>
      <p:sp>
        <p:nvSpPr>
          <p:cNvPr id="29338" name="Text Box 666"/>
          <p:cNvSpPr txBox="1">
            <a:spLocks noChangeArrowheads="1"/>
          </p:cNvSpPr>
          <p:nvPr/>
        </p:nvSpPr>
        <p:spPr bwMode="auto">
          <a:xfrm>
            <a:off x="468313" y="6092825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 ПОЛ=</a:t>
            </a:r>
            <a:r>
              <a:rPr lang="en-US" sz="2400"/>
              <a:t>‘</a:t>
            </a:r>
            <a:r>
              <a:rPr lang="ru-RU" sz="2400"/>
              <a:t>М</a:t>
            </a:r>
            <a:r>
              <a:rPr lang="en-US" sz="2400"/>
              <a:t>’</a:t>
            </a:r>
            <a:r>
              <a:rPr lang="ru-RU" sz="2400"/>
              <a:t> И СУММА&gt;55</a:t>
            </a:r>
          </a:p>
        </p:txBody>
      </p:sp>
      <p:sp>
        <p:nvSpPr>
          <p:cNvPr id="29339" name="Text Box 667"/>
          <p:cNvSpPr txBox="1">
            <a:spLocks noChangeArrowheads="1"/>
          </p:cNvSpPr>
          <p:nvPr/>
        </p:nvSpPr>
        <p:spPr bwMode="auto">
          <a:xfrm>
            <a:off x="468313" y="6165850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(ЗАДАЧА1&lt;ЗАДАЧА2) И (ЗАДАЧА2&lt;ЗАДАЧА3)</a:t>
            </a:r>
          </a:p>
        </p:txBody>
      </p:sp>
      <p:sp>
        <p:nvSpPr>
          <p:cNvPr id="29340" name="Text Box 668"/>
          <p:cNvSpPr txBox="1">
            <a:spLocks noChangeArrowheads="1"/>
          </p:cNvSpPr>
          <p:nvPr/>
        </p:nvSpPr>
        <p:spPr bwMode="auto">
          <a:xfrm>
            <a:off x="611188" y="6092825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ЗАДАЧА1=30 ИЛИ ЗАДАЧА2=30 ИЛИ ЗАДАЧА3=30</a:t>
            </a:r>
          </a:p>
        </p:txBody>
      </p:sp>
      <p:sp>
        <p:nvSpPr>
          <p:cNvPr id="29341" name="Text Box 669"/>
          <p:cNvSpPr txBox="1">
            <a:spLocks noChangeArrowheads="1"/>
          </p:cNvSpPr>
          <p:nvPr/>
        </p:nvSpPr>
        <p:spPr bwMode="auto">
          <a:xfrm>
            <a:off x="539750" y="6237288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ЗАДАЧА1=30 И ЗАДАЧА2=30 И ЗАДАЧА3=30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9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76" grpId="0"/>
      <p:bldP spid="29076" grpId="1"/>
      <p:bldP spid="29077" grpId="0"/>
      <p:bldP spid="29077" grpId="1"/>
      <p:bldP spid="29078" grpId="0"/>
      <p:bldP spid="29078" grpId="1"/>
      <p:bldP spid="29080" grpId="0"/>
      <p:bldP spid="29080" grpId="1"/>
      <p:bldP spid="29206" grpId="0"/>
      <p:bldP spid="29206" grpId="1"/>
      <p:bldP spid="29207" grpId="0"/>
      <p:bldP spid="29207" grpId="1"/>
      <p:bldP spid="29266" grpId="0"/>
      <p:bldP spid="29266" grpId="1"/>
      <p:bldP spid="29267" grpId="0"/>
      <p:bldP spid="29267" grpId="1"/>
      <p:bldP spid="29268" grpId="0"/>
      <p:bldP spid="29268" grpId="1"/>
      <p:bldP spid="29269" grpId="0"/>
      <p:bldP spid="29269" grpId="1"/>
      <p:bldP spid="29270" grpId="0"/>
      <p:bldP spid="29270" grpId="1"/>
      <p:bldP spid="29271" grpId="0"/>
      <p:bldP spid="29271" grpId="1"/>
      <p:bldP spid="29337" grpId="0"/>
      <p:bldP spid="29337" grpId="1"/>
      <p:bldP spid="29338" grpId="0"/>
      <p:bldP spid="29338" grpId="1"/>
      <p:bldP spid="29339" grpId="0"/>
      <p:bldP spid="29339" grpId="1"/>
      <p:bldP spid="29340" grpId="0"/>
      <p:bldP spid="29340" grpId="1"/>
      <p:bldP spid="29341" grpId="0"/>
      <p:bldP spid="2934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62" name="Text Box 874"/>
          <p:cNvSpPr txBox="1">
            <a:spLocks noChangeArrowheads="1"/>
          </p:cNvSpPr>
          <p:nvPr/>
        </p:nvSpPr>
        <p:spPr bwMode="auto">
          <a:xfrm>
            <a:off x="539750" y="476250"/>
            <a:ext cx="83534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Как будет выглядеть список (фамилия, имя) учеников</a:t>
            </a:r>
            <a:endParaRPr lang="en-US" sz="2400"/>
          </a:p>
          <a:p>
            <a:pPr eaLnBrk="1" hangingPunct="1"/>
            <a:r>
              <a:rPr lang="ru-RU" sz="2400"/>
              <a:t>после сортировки по возрастанию значений поля</a:t>
            </a:r>
          </a:p>
          <a:p>
            <a:pPr eaLnBrk="1" hangingPunct="1"/>
            <a:r>
              <a:rPr lang="ru-RU" sz="2400"/>
              <a:t> ДАТА РОЖДЕНИЯ базы данных «Наш класс» ?</a:t>
            </a: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773238"/>
            <a:ext cx="7991475" cy="341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76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611188" y="4221163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Укажите все записи базы данных «Наш класс», для</a:t>
            </a:r>
            <a:endParaRPr lang="en-US" sz="2400"/>
          </a:p>
          <a:p>
            <a:pPr eaLnBrk="1" hangingPunct="1"/>
            <a:r>
              <a:rPr lang="ru-RU" sz="2400"/>
              <a:t>которых будет истинным простое логическое выражение</a:t>
            </a: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755650" y="5300663"/>
            <a:ext cx="8208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Рост </a:t>
            </a:r>
            <a:r>
              <a:rPr lang="en-US" sz="2400"/>
              <a:t>&lt;=160</a:t>
            </a:r>
            <a:endParaRPr lang="ru-RU" sz="2400"/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755650" y="5373688"/>
            <a:ext cx="8208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УВЛЕЧЕНИЕ=</a:t>
            </a:r>
            <a:r>
              <a:rPr lang="en-US" sz="2400"/>
              <a:t>`</a:t>
            </a:r>
            <a:r>
              <a:rPr lang="ru-RU" sz="2400"/>
              <a:t>футбол</a:t>
            </a:r>
            <a:r>
              <a:rPr lang="en-US" sz="2400"/>
              <a:t>`</a:t>
            </a:r>
            <a:endParaRPr lang="ru-RU" sz="2400"/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755650" y="5373688"/>
            <a:ext cx="8208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ФАМИЛИЯ=</a:t>
            </a:r>
            <a:r>
              <a:rPr lang="en-US" sz="2400"/>
              <a:t>`</a:t>
            </a:r>
            <a:r>
              <a:rPr lang="ru-RU" sz="2400"/>
              <a:t>Патрина</a:t>
            </a:r>
            <a:r>
              <a:rPr lang="en-US" sz="2400"/>
              <a:t>`</a:t>
            </a:r>
            <a:endParaRPr lang="ru-RU" sz="2400"/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684213" y="5373688"/>
            <a:ext cx="8208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УВЛЕЧЕНИЕ=</a:t>
            </a:r>
            <a:r>
              <a:rPr lang="en-US" sz="2400"/>
              <a:t>`</a:t>
            </a:r>
            <a:r>
              <a:rPr lang="ru-RU" sz="2400"/>
              <a:t>танцы</a:t>
            </a:r>
            <a:r>
              <a:rPr lang="en-US" sz="2400"/>
              <a:t>`</a:t>
            </a:r>
            <a:endParaRPr lang="ru-RU" sz="2400"/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684213" y="5300663"/>
            <a:ext cx="8208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ДАТА</a:t>
            </a:r>
            <a:r>
              <a:rPr lang="en-US" sz="2400"/>
              <a:t>&gt;#31.12.95#</a:t>
            </a:r>
            <a:endParaRPr lang="ru-RU" sz="2400"/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755650" y="5373688"/>
            <a:ext cx="8208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НАЛИЧИЕ ПК=1</a:t>
            </a:r>
          </a:p>
        </p:txBody>
      </p:sp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836613"/>
            <a:ext cx="7848600" cy="335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 build="allAtOnce"/>
      <p:bldP spid="38920" grpId="0"/>
      <p:bldP spid="38920" grpId="1"/>
      <p:bldP spid="38922" grpId="0"/>
      <p:bldP spid="38922" grpId="1"/>
      <p:bldP spid="38923" grpId="0"/>
      <p:bldP spid="38923" grpId="1"/>
      <p:bldP spid="38924" grpId="0"/>
      <p:bldP spid="38924" grpId="1"/>
      <p:bldP spid="38925" grpId="0"/>
      <p:bldP spid="38925" grpId="1"/>
      <p:bldP spid="38926" grpId="0"/>
      <p:bldP spid="3892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611188" y="4221163"/>
            <a:ext cx="83534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Укажите все записи базы данных «Наш класс», для</a:t>
            </a:r>
            <a:endParaRPr lang="en-US" sz="2400"/>
          </a:p>
          <a:p>
            <a:pPr eaLnBrk="1" hangingPunct="1"/>
            <a:r>
              <a:rPr lang="ru-RU" sz="2400"/>
              <a:t>которых будет истинным сложное логическое выражение</a:t>
            </a: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900113" y="5373688"/>
            <a:ext cx="7704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РОСТ</a:t>
            </a:r>
            <a:r>
              <a:rPr lang="en-US" sz="2400"/>
              <a:t>&gt;160 </a:t>
            </a:r>
            <a:r>
              <a:rPr lang="ru-RU" sz="2400"/>
              <a:t>И УВЛЕЧЕНИЕ=</a:t>
            </a:r>
            <a:r>
              <a:rPr lang="en-US" sz="2400"/>
              <a:t>`</a:t>
            </a:r>
            <a:r>
              <a:rPr lang="ru-RU" sz="2400"/>
              <a:t>плавание</a:t>
            </a:r>
            <a:r>
              <a:rPr lang="en-US" sz="2400"/>
              <a:t>`</a:t>
            </a:r>
            <a:endParaRPr lang="ru-RU" sz="2400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1042988" y="5373688"/>
            <a:ext cx="7704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РОСТ</a:t>
            </a:r>
            <a:r>
              <a:rPr lang="en-US" sz="2400"/>
              <a:t>&gt;160 </a:t>
            </a:r>
            <a:r>
              <a:rPr lang="ru-RU" sz="2400"/>
              <a:t>ИЛИ УВЛЕЧЕНИЕ=</a:t>
            </a:r>
            <a:r>
              <a:rPr lang="en-US" sz="2400"/>
              <a:t>`</a:t>
            </a:r>
            <a:r>
              <a:rPr lang="ru-RU" sz="2400"/>
              <a:t>плавание</a:t>
            </a:r>
            <a:r>
              <a:rPr lang="en-US" sz="2400"/>
              <a:t>`</a:t>
            </a:r>
            <a:endParaRPr lang="ru-RU" sz="2400"/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827088" y="5373688"/>
            <a:ext cx="7704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ИМЯ=</a:t>
            </a:r>
            <a:r>
              <a:rPr lang="en-US" sz="2400"/>
              <a:t>`</a:t>
            </a:r>
            <a:r>
              <a:rPr lang="ru-RU" sz="2400"/>
              <a:t>Ольга</a:t>
            </a:r>
            <a:r>
              <a:rPr lang="en-US" sz="2400"/>
              <a:t>`</a:t>
            </a:r>
            <a:r>
              <a:rPr lang="ru-RU" sz="2400"/>
              <a:t> И ДАТА</a:t>
            </a:r>
            <a:r>
              <a:rPr lang="en-US" sz="2400"/>
              <a:t>#09.05.96#</a:t>
            </a:r>
            <a:endParaRPr lang="ru-RU" sz="2400"/>
          </a:p>
        </p:txBody>
      </p:sp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692150"/>
            <a:ext cx="7848600" cy="335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6" grpId="0"/>
      <p:bldP spid="39946" grpId="1"/>
      <p:bldP spid="39947" grpId="0"/>
      <p:bldP spid="39947" grpId="1"/>
      <p:bldP spid="399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2"/>
          <p:cNvSpPr>
            <a:spLocks/>
          </p:cNvSpPr>
          <p:nvPr/>
        </p:nvSpPr>
        <p:spPr bwMode="auto">
          <a:xfrm>
            <a:off x="1042988" y="188913"/>
            <a:ext cx="764381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ru-RU" sz="4400" b="1">
                <a:solidFill>
                  <a:schemeClr val="tx2"/>
                </a:solidFill>
                <a:latin typeface="Calibri" pitchFamily="34" charset="0"/>
              </a:rPr>
              <a:t>Опорный конспект</a:t>
            </a: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863600" y="4221163"/>
            <a:ext cx="14414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Таблица </a:t>
            </a:r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 flipH="1" flipV="1">
            <a:off x="4787900" y="3357563"/>
            <a:ext cx="936625" cy="79216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539750" y="981075"/>
            <a:ext cx="8353425" cy="1035050"/>
          </a:xfrm>
          <a:prstGeom prst="rect">
            <a:avLst/>
          </a:prstGeom>
          <a:noFill/>
          <a:ln w="28575">
            <a:solidFill>
              <a:srgbClr val="0066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indent="3619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sz="2000" b="1" i="1"/>
              <a:t>Система управления базами данных (СУБД)</a:t>
            </a:r>
            <a:r>
              <a:rPr lang="ru-RU" sz="2000"/>
              <a:t> - программное обеспечение для создания баз данных, хранения и поиска в них необходимой информации.</a:t>
            </a: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22600" y="4221163"/>
            <a:ext cx="14414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Форма 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221288" y="4221163"/>
            <a:ext cx="14414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Запрос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380288" y="4221163"/>
            <a:ext cx="14414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Отчёт </a:t>
            </a: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 flipH="1" flipV="1">
            <a:off x="4932363" y="3357563"/>
            <a:ext cx="2592387" cy="8636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flipV="1">
            <a:off x="2051050" y="3357563"/>
            <a:ext cx="2592388" cy="8636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V="1">
            <a:off x="3779838" y="3357563"/>
            <a:ext cx="936625" cy="8636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3276600" y="2852738"/>
            <a:ext cx="2952750" cy="5048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Объекты СУБД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0" grpId="0" animBg="1"/>
      <p:bldP spid="23564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5650" y="1058863"/>
            <a:ext cx="3095625" cy="1081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200" dirty="0"/>
              <a:t>Информация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59113" y="2705100"/>
            <a:ext cx="3097212" cy="1079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200" dirty="0"/>
              <a:t>Данные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24525" y="4362450"/>
            <a:ext cx="3095625" cy="1081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200" dirty="0"/>
              <a:t>Сигнал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4087234"/>
            <a:ext cx="1224136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10000" b="1" cap="all" dirty="0">
                <a:ln w="0"/>
                <a:solidFill>
                  <a:srgbClr val="990000"/>
                </a:solidFill>
                <a:effectLst>
                  <a:reflection blurRad="12700" stA="50000" endPos="50000" dist="5000" dir="5400000" sy="-100000" rotWithShape="0"/>
                </a:effectLst>
              </a:rPr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020272" y="1052736"/>
            <a:ext cx="1224136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10000" b="1" cap="all" dirty="0">
                <a:ln w="0"/>
                <a:solidFill>
                  <a:srgbClr val="990000"/>
                </a:solidFill>
                <a:effectLst>
                  <a:reflection blurRad="12700" stA="50000" endPos="50000" dist="5000" dir="5400000" sy="-100000" rotWithShape="0"/>
                </a:effectLst>
              </a:rPr>
              <a:t>?</a:t>
            </a:r>
          </a:p>
        </p:txBody>
      </p:sp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95300" y="1822450"/>
            <a:ext cx="8066088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База данных (БД) — это организованная структура, предназначенная для хранения информации. Обычно БД представляются в виде совокупности взаимосвязанных файлов или таблиц, предназначенных для решения конкретной задачи.</a:t>
            </a:r>
          </a:p>
        </p:txBody>
      </p:sp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2"/>
          <p:cNvSpPr>
            <a:spLocks/>
          </p:cNvSpPr>
          <p:nvPr/>
        </p:nvSpPr>
        <p:spPr bwMode="auto">
          <a:xfrm>
            <a:off x="468313" y="260350"/>
            <a:ext cx="8218487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Что такое СУБД</a:t>
            </a:r>
          </a:p>
        </p:txBody>
      </p:sp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468313" y="765175"/>
            <a:ext cx="8424862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19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sz="2200" b="1"/>
              <a:t>Система управления базами данных (СУБД)</a:t>
            </a:r>
            <a:r>
              <a:rPr lang="ru-RU" sz="2200"/>
              <a:t> - программное обеспечение для создания баз данных, хранения и поиска в них необходимой информации.</a:t>
            </a:r>
          </a:p>
        </p:txBody>
      </p:sp>
      <p:sp>
        <p:nvSpPr>
          <p:cNvPr id="31" name="Line 9"/>
          <p:cNvSpPr>
            <a:spLocks noChangeShapeType="1"/>
          </p:cNvSpPr>
          <p:nvPr/>
        </p:nvSpPr>
        <p:spPr bwMode="auto">
          <a:xfrm flipV="1">
            <a:off x="4500563" y="2492375"/>
            <a:ext cx="0" cy="3024188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684213" y="2852738"/>
            <a:ext cx="31686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Создание БД</a:t>
            </a: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84213" y="3789363"/>
            <a:ext cx="31686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Заполнение БД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84213" y="4652963"/>
            <a:ext cx="31686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Редактирование БД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003800" y="2852738"/>
            <a:ext cx="3889375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Сортировка данных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003800" y="3789363"/>
            <a:ext cx="3889375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Поиск информации в БД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003800" y="4652963"/>
            <a:ext cx="3889375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Вывод информации из БД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916238" y="1989138"/>
            <a:ext cx="3168650" cy="50323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 dirty="0">
                <a:solidFill>
                  <a:srgbClr val="FFFFFF"/>
                </a:solidFill>
                <a:latin typeface="Arial" charset="0"/>
                <a:cs typeface="Arial" charset="0"/>
              </a:rPr>
              <a:t>Возможности СУБД</a:t>
            </a: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 flipH="1" flipV="1">
            <a:off x="4500563" y="3068638"/>
            <a:ext cx="503237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H="1" flipV="1">
            <a:off x="4500563" y="4005263"/>
            <a:ext cx="503237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 flipH="1" flipV="1">
            <a:off x="4500563" y="4868863"/>
            <a:ext cx="503237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 flipV="1">
            <a:off x="3851275" y="3068638"/>
            <a:ext cx="6492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 flipH="1" flipV="1">
            <a:off x="3851275" y="4005263"/>
            <a:ext cx="6492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H="1" flipV="1">
            <a:off x="3851275" y="4868863"/>
            <a:ext cx="6492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555875" y="5516563"/>
            <a:ext cx="3889375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Установка защиты БД</a:t>
            </a:r>
          </a:p>
        </p:txBody>
      </p:sp>
      <p:sp>
        <p:nvSpPr>
          <p:cNvPr id="13335" name="Text Box 23"/>
          <p:cNvSpPr txBox="1">
            <a:spLocks noChangeArrowheads="1"/>
          </p:cNvSpPr>
          <p:nvPr/>
        </p:nvSpPr>
        <p:spPr bwMode="auto">
          <a:xfrm>
            <a:off x="468313" y="6096000"/>
            <a:ext cx="8675687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19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ct val="50000"/>
              </a:spcBef>
            </a:pPr>
            <a:r>
              <a:rPr lang="ru-RU" sz="2200"/>
              <a:t>СУБД превращает огромный объём хранимых в компьютерной памяти сведений в мощную справочную систему.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6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33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Пособие Сохор И.Л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1357313"/>
            <a:ext cx="9137651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2"/>
          <p:cNvSpPr>
            <a:spLocks/>
          </p:cNvSpPr>
          <p:nvPr/>
        </p:nvSpPr>
        <p:spPr bwMode="auto">
          <a:xfrm>
            <a:off x="539750" y="188913"/>
            <a:ext cx="81470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Интерфейс СУБД </a:t>
            </a:r>
          </a:p>
        </p:txBody>
      </p:sp>
      <p:pic>
        <p:nvPicPr>
          <p:cNvPr id="5123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125538"/>
            <a:ext cx="5791200" cy="512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2" descr="http://www.sqlshop.ru/Access_2007_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588" y="1484313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14" descr="Mysq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492375"/>
            <a:ext cx="1905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6588125" y="908050"/>
            <a:ext cx="2087563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200"/>
              <a:t>Логотипы БД</a:t>
            </a:r>
          </a:p>
        </p:txBody>
      </p:sp>
      <p:pic>
        <p:nvPicPr>
          <p:cNvPr id="7175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2" t="32053" r="76797" b="41667"/>
          <a:stretch>
            <a:fillRect/>
          </a:stretch>
        </p:blipFill>
        <p:spPr bwMode="auto">
          <a:xfrm>
            <a:off x="6986588" y="3695700"/>
            <a:ext cx="13970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10" descr="http://www.kogorta.ru/upload/userfiles/OracleLog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513" y="5373688"/>
            <a:ext cx="2484437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649288" y="3717925"/>
            <a:ext cx="1727200" cy="17287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В таблице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хранятся 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данные </a:t>
            </a: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808288" y="3717925"/>
            <a:ext cx="1727200" cy="17287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Объект для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удобной 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работы с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данными в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таблицах 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864100" y="3717925"/>
            <a:ext cx="2012950" cy="17287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Команды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обращения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пользователя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к СУБД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165975" y="3717925"/>
            <a:ext cx="1727200" cy="17287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Документ,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созданный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на основе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таблиц </a:t>
            </a:r>
          </a:p>
          <a:p>
            <a:pPr>
              <a:defRPr/>
            </a:pPr>
            <a:endParaRPr lang="ru-RU" sz="2000" b="1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 flipV="1">
            <a:off x="1619250" y="3286125"/>
            <a:ext cx="0" cy="43021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 flipV="1">
            <a:off x="3708400" y="3286125"/>
            <a:ext cx="0" cy="43021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flipV="1">
            <a:off x="5940425" y="3286125"/>
            <a:ext cx="0" cy="43021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V="1">
            <a:off x="8101013" y="3286125"/>
            <a:ext cx="0" cy="43021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863600" y="2709863"/>
            <a:ext cx="14414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Таблица 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022600" y="2709863"/>
            <a:ext cx="14414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Форма 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5221288" y="2709863"/>
            <a:ext cx="14414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Запрос 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380288" y="2709863"/>
            <a:ext cx="14414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Отчёт </a:t>
            </a: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H="1" flipV="1">
            <a:off x="4787900" y="1846263"/>
            <a:ext cx="936625" cy="79216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 flipH="1" flipV="1">
            <a:off x="4932363" y="1846263"/>
            <a:ext cx="2592387" cy="8636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 flipV="1">
            <a:off x="2051050" y="1846263"/>
            <a:ext cx="2592388" cy="8636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 flipV="1">
            <a:off x="3779838" y="1846263"/>
            <a:ext cx="936625" cy="8636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3276600" y="1341438"/>
            <a:ext cx="2952750" cy="5048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Объекты СУБД</a:t>
            </a:r>
          </a:p>
        </p:txBody>
      </p:sp>
      <p:sp>
        <p:nvSpPr>
          <p:cNvPr id="8211" name="Заголовок 2"/>
          <p:cNvSpPr>
            <a:spLocks/>
          </p:cNvSpPr>
          <p:nvPr/>
        </p:nvSpPr>
        <p:spPr bwMode="auto">
          <a:xfrm>
            <a:off x="539750" y="188913"/>
            <a:ext cx="81470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Объекты СУБД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 animBg="1"/>
      <p:bldP spid="3" grpId="0" animBg="1"/>
      <p:bldP spid="4" grpId="0" animBg="1"/>
      <p:bldP spid="30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Line 8"/>
          <p:cNvSpPr>
            <a:spLocks noChangeShapeType="1"/>
          </p:cNvSpPr>
          <p:nvPr/>
        </p:nvSpPr>
        <p:spPr bwMode="auto">
          <a:xfrm flipV="1">
            <a:off x="2411413" y="1341438"/>
            <a:ext cx="0" cy="43021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971550" y="908050"/>
            <a:ext cx="7200900" cy="5048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Создание БД </a:t>
            </a:r>
          </a:p>
        </p:txBody>
      </p:sp>
      <p:sp>
        <p:nvSpPr>
          <p:cNvPr id="2" name="Line 8"/>
          <p:cNvSpPr>
            <a:spLocks noChangeShapeType="1"/>
          </p:cNvSpPr>
          <p:nvPr/>
        </p:nvSpPr>
        <p:spPr bwMode="auto">
          <a:xfrm flipV="1">
            <a:off x="2411413" y="2493963"/>
            <a:ext cx="0" cy="43021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Line 8"/>
          <p:cNvSpPr>
            <a:spLocks noChangeShapeType="1"/>
          </p:cNvSpPr>
          <p:nvPr/>
        </p:nvSpPr>
        <p:spPr bwMode="auto">
          <a:xfrm flipV="1">
            <a:off x="2411413" y="3646488"/>
            <a:ext cx="0" cy="43021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611188" y="4149725"/>
            <a:ext cx="3744912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Описать структуру таблицы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716463" y="2997200"/>
            <a:ext cx="3565525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Указать путь и имя файла </a:t>
            </a: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 flipH="1" flipV="1">
            <a:off x="4140200" y="3284538"/>
            <a:ext cx="576263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932363" y="4149725"/>
            <a:ext cx="3887787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Указать имена и типы полей</a:t>
            </a: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H="1" flipV="1">
            <a:off x="4356100" y="4437063"/>
            <a:ext cx="576263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V="1">
            <a:off x="2484438" y="4870450"/>
            <a:ext cx="0" cy="43021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003800" y="5084763"/>
            <a:ext cx="3887788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Ввод в таблицу</a:t>
            </a: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 flipH="1">
            <a:off x="4356100" y="5372100"/>
            <a:ext cx="647700" cy="217488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003800" y="5949950"/>
            <a:ext cx="3887788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Ввод в форму</a:t>
            </a: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H="1" flipV="1">
            <a:off x="4356100" y="5805488"/>
            <a:ext cx="576263" cy="4318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84213" y="5373688"/>
            <a:ext cx="3744912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Ввести данные 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611188" y="2997200"/>
            <a:ext cx="3565525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Зарегистрировать БД </a:t>
            </a: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11188" y="1844675"/>
            <a:ext cx="3565525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Создать новую БД </a:t>
            </a:r>
          </a:p>
        </p:txBody>
      </p:sp>
      <p:sp>
        <p:nvSpPr>
          <p:cNvPr id="9235" name="Заголовок 2"/>
          <p:cNvSpPr>
            <a:spLocks/>
          </p:cNvSpPr>
          <p:nvPr/>
        </p:nvSpPr>
        <p:spPr bwMode="auto">
          <a:xfrm>
            <a:off x="468313" y="188913"/>
            <a:ext cx="821848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Создание базы данных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3" grpId="0" animBg="1"/>
      <p:bldP spid="2" grpId="0" animBg="1"/>
      <p:bldP spid="3" grpId="0" animBg="1"/>
      <p:bldP spid="24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2339975" y="1196975"/>
            <a:ext cx="4751388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200"/>
              <a:t>Таблица для ввода данных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2268538" y="2420938"/>
            <a:ext cx="4751387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200"/>
              <a:t>Формы для ввода данных</a:t>
            </a: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628775"/>
            <a:ext cx="8351838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068638"/>
            <a:ext cx="2951162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924175"/>
            <a:ext cx="170497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5516563"/>
            <a:ext cx="5976938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Заголовок 2"/>
          <p:cNvSpPr>
            <a:spLocks/>
          </p:cNvSpPr>
          <p:nvPr/>
        </p:nvSpPr>
        <p:spPr bwMode="auto">
          <a:xfrm>
            <a:off x="428625" y="260350"/>
            <a:ext cx="871537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>
                <a:solidFill>
                  <a:schemeClr val="tx2"/>
                </a:solidFill>
              </a:rPr>
              <a:t>Таблица и формы для ввода данных</a:t>
            </a:r>
            <a:endParaRPr lang="ru-RU" sz="4000" b="1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1842</TotalTime>
  <Words>1057</Words>
  <Application>Microsoft Office PowerPoint</Application>
  <PresentationFormat>Экран (4:3)</PresentationFormat>
  <Paragraphs>351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ФИРО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Костомарова</dc:creator>
  <cp:lastModifiedBy>Asus</cp:lastModifiedBy>
  <cp:revision>124</cp:revision>
  <dcterms:created xsi:type="dcterms:W3CDTF">2011-09-19T18:11:49Z</dcterms:created>
  <dcterms:modified xsi:type="dcterms:W3CDTF">2020-10-22T16:38:06Z</dcterms:modified>
</cp:coreProperties>
</file>