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1" r:id="rId5"/>
    <p:sldId id="262" r:id="rId6"/>
    <p:sldId id="265" r:id="rId7"/>
    <p:sldId id="264" r:id="rId8"/>
    <p:sldId id="269" r:id="rId9"/>
    <p:sldId id="266" r:id="rId10"/>
    <p:sldId id="267" r:id="rId11"/>
    <p:sldId id="268" r:id="rId12"/>
    <p:sldId id="272" r:id="rId13"/>
    <p:sldId id="271" r:id="rId14"/>
    <p:sldId id="273" r:id="rId15"/>
    <p:sldId id="278" r:id="rId16"/>
    <p:sldId id="263" r:id="rId17"/>
    <p:sldId id="283" r:id="rId18"/>
    <p:sldId id="284" r:id="rId19"/>
    <p:sldId id="28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6" autoAdjust="0"/>
    <p:restoredTop sz="94660"/>
  </p:normalViewPr>
  <p:slideViewPr>
    <p:cSldViewPr>
      <p:cViewPr>
        <p:scale>
          <a:sx n="46" d="100"/>
          <a:sy n="46" d="100"/>
        </p:scale>
        <p:origin x="-2190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5A8B6-D69E-4BCA-849F-62A3EF08A719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68932-4722-48A3-B0B9-EEF27A788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104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8932-4722-48A3-B0B9-EEF27A788DD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286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ABE59-3911-4B3D-9506-1E27B5948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CCD38-6A72-4C7E-B7FF-9A0E09819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0666F-6642-4926-9CFF-CDF955D53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D6162-88DB-441F-9AB9-5E4CF29AB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9EEDC-200B-4ABF-82CA-987D28951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18ED1-118E-46F9-99DF-8A72A7852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DB236-9C72-416E-8088-01A057806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1D0EC-7A5B-48F8-8055-0BD1DF3C2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9E672-8365-4420-80E9-8AAD50F4A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44E8E-DC78-46E6-8636-9E68987DA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E66AF-096C-42A8-A4F1-53FB06CE9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7DAE49A-0C6A-4857-8F2C-61B7E3176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Фреймы в </a:t>
            </a:r>
            <a:r>
              <a:rPr lang="en-US" smtClean="0"/>
              <a:t>HTML</a:t>
            </a:r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Тег </a:t>
            </a:r>
            <a:r>
              <a:rPr lang="en-US" smtClean="0">
                <a:latin typeface="Calibri" pitchFamily="34" charset="0"/>
              </a:rPr>
              <a:t>&lt;</a:t>
            </a:r>
            <a:r>
              <a:rPr lang="ru-RU" smtClean="0">
                <a:latin typeface="Calibri" pitchFamily="34" charset="0"/>
              </a:rPr>
              <a:t>FRAME</a:t>
            </a:r>
            <a:r>
              <a:rPr lang="en-US" smtClean="0">
                <a:latin typeface="Calibri" pitchFamily="34" charset="0"/>
              </a:rPr>
              <a:t>&gt;</a:t>
            </a:r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Calibri" pitchFamily="34" charset="0"/>
              </a:rPr>
              <a:t>Атрибуты:</a:t>
            </a:r>
          </a:p>
          <a:p>
            <a:pPr marL="1077913" indent="-1077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latin typeface="Calibri" pitchFamily="34" charset="0"/>
              </a:rPr>
              <a:t>bordercolor</a:t>
            </a:r>
            <a:r>
              <a:rPr lang="ru-RU" sz="2400" dirty="0" smtClean="0">
                <a:latin typeface="Calibri" pitchFamily="34" charset="0"/>
              </a:rPr>
              <a:t> 	Цвет линии границы</a:t>
            </a:r>
            <a:r>
              <a:rPr lang="en-US" sz="2400" dirty="0" smtClean="0">
                <a:latin typeface="Calibri" pitchFamily="34" charset="0"/>
              </a:rPr>
              <a:t>  </a:t>
            </a:r>
            <a:r>
              <a:rPr lang="ru-RU" sz="2400" dirty="0" smtClean="0">
                <a:latin typeface="Calibri" pitchFamily="34" charset="0"/>
              </a:rPr>
              <a:t>(некоторые браузеры  не поддерживают этот атрибут</a:t>
            </a:r>
            <a:r>
              <a:rPr lang="en-US" sz="2400" dirty="0" smtClean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например </a:t>
            </a:r>
            <a:r>
              <a:rPr lang="en-US" sz="2400" dirty="0" smtClean="0">
                <a:latin typeface="Calibri" pitchFamily="34" charset="0"/>
              </a:rPr>
              <a:t>Opera</a:t>
            </a:r>
            <a:r>
              <a:rPr lang="ru-RU" sz="2400" dirty="0" smtClean="0">
                <a:latin typeface="Calibri" pitchFamily="34" charset="0"/>
              </a:rPr>
              <a:t>).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dirty="0" smtClean="0">
                <a:latin typeface="Calibri" pitchFamily="34" charset="0"/>
              </a:rPr>
              <a:t>bordercolor </a:t>
            </a:r>
            <a:r>
              <a:rPr lang="en-US" sz="2400" dirty="0" smtClean="0">
                <a:latin typeface="Calibri" pitchFamily="34" charset="0"/>
              </a:rPr>
              <a:t> = </a:t>
            </a:r>
            <a:r>
              <a:rPr lang="ru-RU" sz="2400" dirty="0" smtClean="0">
                <a:latin typeface="Calibri" pitchFamily="34" charset="0"/>
              </a:rPr>
              <a:t>цвет </a:t>
            </a:r>
            <a:r>
              <a:rPr lang="en-US" sz="2400" dirty="0" smtClean="0">
                <a:latin typeface="Calibri" pitchFamily="34" charset="0"/>
              </a:rPr>
              <a:t>| #RRGGBB</a:t>
            </a:r>
            <a:endParaRPr lang="ru-RU" sz="2400" dirty="0" smtClean="0">
              <a:latin typeface="Calibri" pitchFamily="34" charset="0"/>
            </a:endParaRPr>
          </a:p>
          <a:p>
            <a:pPr marL="1077913" indent="-1077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latin typeface="Calibri" pitchFamily="34" charset="0"/>
              </a:rPr>
              <a:t>frameborder</a:t>
            </a:r>
            <a:r>
              <a:rPr lang="ru-RU" sz="2400" dirty="0" smtClean="0">
                <a:latin typeface="Calibri" pitchFamily="34" charset="0"/>
              </a:rPr>
              <a:t> 	Отображать рамку вокруг фрейма или нет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(некоторые браузеры  не поддерживают этот атрибут</a:t>
            </a:r>
            <a:r>
              <a:rPr lang="en-US" sz="2400" dirty="0" smtClean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например </a:t>
            </a:r>
            <a:r>
              <a:rPr lang="en-US" sz="2400" dirty="0" smtClean="0">
                <a:latin typeface="Calibri" pitchFamily="34" charset="0"/>
              </a:rPr>
              <a:t>Opera</a:t>
            </a:r>
            <a:r>
              <a:rPr lang="ru-RU" sz="2400" dirty="0" smtClean="0">
                <a:latin typeface="Calibri" pitchFamily="34" charset="0"/>
              </a:rPr>
              <a:t>). </a:t>
            </a:r>
            <a:br>
              <a:rPr lang="ru-RU" sz="2400" dirty="0" smtClean="0">
                <a:latin typeface="Calibri" pitchFamily="34" charset="0"/>
              </a:rPr>
            </a:br>
            <a:r>
              <a:rPr lang="ru-RU" sz="2400" i="1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frameborder  =1 </a:t>
            </a:r>
            <a:r>
              <a:rPr lang="en-US" sz="2400" dirty="0" smtClean="0">
                <a:latin typeface="Calibri" pitchFamily="34" charset="0"/>
              </a:rPr>
              <a:t>| 0</a:t>
            </a: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Тег </a:t>
            </a:r>
            <a:r>
              <a:rPr lang="en-US" smtClean="0">
                <a:latin typeface="Calibri" pitchFamily="34" charset="0"/>
              </a:rPr>
              <a:t>&lt;</a:t>
            </a:r>
            <a:r>
              <a:rPr lang="ru-RU" smtClean="0">
                <a:latin typeface="Calibri" pitchFamily="34" charset="0"/>
              </a:rPr>
              <a:t>FRAME</a:t>
            </a:r>
            <a:r>
              <a:rPr lang="en-US" smtClean="0">
                <a:latin typeface="Calibri" pitchFamily="34" charset="0"/>
              </a:rPr>
              <a:t>SET&gt;</a:t>
            </a:r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229600" cy="4900613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Calibri" pitchFamily="34" charset="0"/>
              </a:rPr>
              <a:t>Тег </a:t>
            </a:r>
            <a:r>
              <a:rPr lang="en-US" sz="2400" dirty="0" smtClean="0">
                <a:latin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</a:rPr>
              <a:t>FRAME</a:t>
            </a:r>
            <a:r>
              <a:rPr lang="en-US" sz="2400" dirty="0" smtClean="0">
                <a:latin typeface="Calibri" pitchFamily="34" charset="0"/>
              </a:rPr>
              <a:t>SET&gt; </a:t>
            </a:r>
            <a:r>
              <a:rPr lang="ru-RU" sz="2400" dirty="0" smtClean="0">
                <a:latin typeface="Calibri" pitchFamily="34" charset="0"/>
              </a:rPr>
              <a:t>задает расположение фреймов в основном окне агента пользователя. </a:t>
            </a:r>
            <a:endParaRPr lang="en-US" sz="2400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Является контейнером. Закрывающий тег обязателен.</a:t>
            </a:r>
          </a:p>
          <a:p>
            <a:r>
              <a:rPr lang="ru-RU" sz="2400" dirty="0" smtClean="0">
                <a:latin typeface="Calibri" pitchFamily="34" charset="0"/>
              </a:rPr>
              <a:t>Тег &lt;FRAMESET&gt; заменяет собой элемент &lt;BODY&gt; на </a:t>
            </a:r>
            <a:r>
              <a:rPr lang="en-US" sz="2400" dirty="0" smtClean="0">
                <a:latin typeface="Calibri" pitchFamily="34" charset="0"/>
              </a:rPr>
              <a:t>WEB</a:t>
            </a:r>
            <a:r>
              <a:rPr lang="ru-RU" sz="2400" dirty="0" smtClean="0">
                <a:latin typeface="Calibri" pitchFamily="34" charset="0"/>
              </a:rPr>
              <a:t>-странице. </a:t>
            </a:r>
            <a:endParaRPr lang="en-US" sz="2400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Допустимо использовать вложенную структуру элементов, это позволяет разбить один фрейм на две и более области.</a:t>
            </a:r>
          </a:p>
          <a:p>
            <a:pPr eaLnBrk="1" hangingPunct="1"/>
            <a:r>
              <a:rPr lang="ru-RU" sz="2400" dirty="0" smtClean="0">
                <a:latin typeface="Calibri" pitchFamily="34" charset="0"/>
              </a:rPr>
              <a:t>В контейнере FRAMESET  размещаются теги </a:t>
            </a:r>
            <a:r>
              <a:rPr lang="en-US" sz="2400" dirty="0" smtClean="0">
                <a:latin typeface="Calibri" pitchFamily="34" charset="0"/>
              </a:rPr>
              <a:t>&lt;FRAME&gt; </a:t>
            </a:r>
            <a:r>
              <a:rPr lang="ru-RU" sz="2400" dirty="0" smtClean="0">
                <a:latin typeface="Calibri" pitchFamily="34" charset="0"/>
              </a:rPr>
              <a:t>, описывающие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свойства отдельного фрейма</a:t>
            </a:r>
            <a:r>
              <a:rPr lang="en-US" sz="2400" dirty="0" smtClean="0">
                <a:latin typeface="Calibri" pitchFamily="34" charset="0"/>
              </a:rPr>
              <a:t>.</a:t>
            </a:r>
            <a:r>
              <a:rPr lang="ru-RU" sz="2400" dirty="0" smtClean="0">
                <a:latin typeface="Calibri" pitchFamily="34" charset="0"/>
              </a:rPr>
              <a:t> </a:t>
            </a:r>
            <a:endParaRPr lang="en-US" sz="2400" dirty="0" smtClean="0">
              <a:latin typeface="Calibri" pitchFamily="34" charset="0"/>
            </a:endParaRPr>
          </a:p>
          <a:p>
            <a:pPr eaLnBrk="1" hangingPunct="1"/>
            <a:r>
              <a:rPr lang="ru-RU" sz="2400" dirty="0" smtClean="0">
                <a:latin typeface="Calibri" pitchFamily="34" charset="0"/>
              </a:rPr>
              <a:t>В контейнере FRAMESET может присутствовать элемент NOFRAMES с альтернативным содержимым для агентов пользователей, не поддерживающих фреймы или сконфигурированных так, чтобы их не показывать. </a:t>
            </a:r>
          </a:p>
          <a:p>
            <a:pPr eaLnBrk="1" hangingPunct="1"/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Тег </a:t>
            </a:r>
            <a:r>
              <a:rPr lang="en-US" smtClean="0">
                <a:latin typeface="Calibri" pitchFamily="34" charset="0"/>
              </a:rPr>
              <a:t>&lt;</a:t>
            </a:r>
            <a:r>
              <a:rPr lang="ru-RU" smtClean="0">
                <a:latin typeface="Calibri" pitchFamily="34" charset="0"/>
              </a:rPr>
              <a:t>FRAME</a:t>
            </a:r>
            <a:r>
              <a:rPr lang="en-US" smtClean="0">
                <a:latin typeface="Calibri" pitchFamily="34" charset="0"/>
              </a:rPr>
              <a:t>SET&gt;</a:t>
            </a:r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340768"/>
            <a:ext cx="8229600" cy="49006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Calibri" pitchFamily="34" charset="0"/>
              </a:rPr>
              <a:t>Атрибуты:</a:t>
            </a:r>
          </a:p>
          <a:p>
            <a:pPr marL="1077913" indent="-1077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latin typeface="Calibri" pitchFamily="34" charset="0"/>
              </a:rPr>
              <a:t>bordercolor</a:t>
            </a:r>
            <a:r>
              <a:rPr lang="ru-RU" sz="2400" dirty="0" smtClean="0">
                <a:latin typeface="Calibri" pitchFamily="34" charset="0"/>
              </a:rPr>
              <a:t> 	Цвет линии границы</a:t>
            </a:r>
            <a:r>
              <a:rPr lang="en-US" sz="2400" dirty="0" smtClean="0">
                <a:latin typeface="Calibri" pitchFamily="34" charset="0"/>
              </a:rPr>
              <a:t>  </a:t>
            </a:r>
            <a:r>
              <a:rPr lang="ru-RU" sz="2400" dirty="0" smtClean="0">
                <a:latin typeface="Calibri" pitchFamily="34" charset="0"/>
              </a:rPr>
              <a:t>(некоторые браузеры  не поддерживают этот атрибут</a:t>
            </a:r>
            <a:r>
              <a:rPr lang="en-US" sz="2400" dirty="0" smtClean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например </a:t>
            </a:r>
            <a:r>
              <a:rPr lang="en-US" sz="2400" dirty="0" smtClean="0">
                <a:latin typeface="Calibri" pitchFamily="34" charset="0"/>
              </a:rPr>
              <a:t>Opera</a:t>
            </a:r>
            <a:r>
              <a:rPr lang="ru-RU" sz="2400" dirty="0" smtClean="0">
                <a:latin typeface="Calibri" pitchFamily="34" charset="0"/>
              </a:rPr>
              <a:t>).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dirty="0" smtClean="0">
                <a:latin typeface="Calibri" pitchFamily="34" charset="0"/>
              </a:rPr>
              <a:t>bordercolor </a:t>
            </a:r>
            <a:r>
              <a:rPr lang="en-US" sz="2400" dirty="0" smtClean="0">
                <a:latin typeface="Calibri" pitchFamily="34" charset="0"/>
              </a:rPr>
              <a:t> = </a:t>
            </a:r>
            <a:r>
              <a:rPr lang="ru-RU" sz="2400" dirty="0" smtClean="0">
                <a:latin typeface="Calibri" pitchFamily="34" charset="0"/>
              </a:rPr>
              <a:t>цвет </a:t>
            </a:r>
            <a:r>
              <a:rPr lang="en-US" sz="2400" dirty="0" smtClean="0">
                <a:latin typeface="Calibri" pitchFamily="34" charset="0"/>
              </a:rPr>
              <a:t>| #RRGGBB</a:t>
            </a:r>
            <a:endParaRPr lang="ru-RU" sz="2400" dirty="0" smtClean="0">
              <a:latin typeface="Calibri" pitchFamily="34" charset="0"/>
            </a:endParaRPr>
          </a:p>
          <a:p>
            <a:pPr marL="1077913" indent="-1077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latin typeface="Calibri" pitchFamily="34" charset="0"/>
              </a:rPr>
              <a:t>frameborder</a:t>
            </a:r>
            <a:r>
              <a:rPr lang="ru-RU" sz="2400" dirty="0" smtClean="0">
                <a:latin typeface="Calibri" pitchFamily="34" charset="0"/>
              </a:rPr>
              <a:t> 	 Определяет 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отображать рамку вокруг фрейма или нет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(некоторые браузеры  не поддерживают этот атрибут</a:t>
            </a:r>
            <a:r>
              <a:rPr lang="en-US" sz="2400" dirty="0" smtClean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например </a:t>
            </a:r>
            <a:r>
              <a:rPr lang="en-US" sz="2400" dirty="0" smtClean="0">
                <a:latin typeface="Calibri" pitchFamily="34" charset="0"/>
              </a:rPr>
              <a:t>Opera</a:t>
            </a:r>
            <a:r>
              <a:rPr lang="ru-RU" sz="2400" dirty="0" smtClean="0">
                <a:latin typeface="Calibri" pitchFamily="34" charset="0"/>
              </a:rPr>
              <a:t>). </a:t>
            </a:r>
            <a:r>
              <a:rPr lang="en-US" sz="2400" dirty="0" smtClean="0">
                <a:latin typeface="Calibri" pitchFamily="34" charset="0"/>
              </a:rPr>
              <a:t> 			</a:t>
            </a:r>
            <a:r>
              <a:rPr lang="ru-RU" sz="2400" i="1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frameborder  = 1 </a:t>
            </a:r>
            <a:r>
              <a:rPr lang="en-US" sz="2400" dirty="0" smtClean="0">
                <a:latin typeface="Calibri" pitchFamily="34" charset="0"/>
              </a:rPr>
              <a:t>| 0</a:t>
            </a:r>
            <a:endParaRPr lang="ru-RU" sz="2400" dirty="0" smtClean="0">
              <a:latin typeface="Calibri" pitchFamily="34" charset="0"/>
            </a:endParaRPr>
          </a:p>
          <a:p>
            <a:pPr marL="1073150" indent="-107315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i="1" dirty="0" smtClean="0">
                <a:latin typeface="Calibri" pitchFamily="34" charset="0"/>
              </a:rPr>
              <a:t>border</a:t>
            </a:r>
            <a:r>
              <a:rPr lang="en-US" sz="2400" dirty="0" smtClean="0">
                <a:latin typeface="Calibri" pitchFamily="34" charset="0"/>
              </a:rPr>
              <a:t> 	</a:t>
            </a:r>
            <a:r>
              <a:rPr lang="ru-RU" sz="2400" dirty="0" smtClean="0">
                <a:latin typeface="Calibri" pitchFamily="34" charset="0"/>
              </a:rPr>
              <a:t>Толщина границы между фреймами.  	</a:t>
            </a:r>
            <a:r>
              <a:rPr lang="en-US" sz="2400" i="1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border </a:t>
            </a:r>
            <a:r>
              <a:rPr lang="ru-RU" sz="2400" dirty="0" smtClean="0">
                <a:latin typeface="Calibri" pitchFamily="34" charset="0"/>
              </a:rPr>
              <a:t> = </a:t>
            </a:r>
            <a:r>
              <a:rPr lang="en-US" sz="2400" dirty="0" smtClean="0">
                <a:latin typeface="Calibri" pitchFamily="34" charset="0"/>
              </a:rPr>
              <a:t>n </a:t>
            </a:r>
          </a:p>
          <a:p>
            <a:pPr marL="1073150" indent="-107315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i="1" dirty="0" smtClean="0">
                <a:latin typeface="Calibri" pitchFamily="34" charset="0"/>
              </a:rPr>
              <a:t>framespacing</a:t>
            </a:r>
            <a:r>
              <a:rPr lang="en-US" sz="2400" dirty="0" smtClean="0">
                <a:latin typeface="Calibri" pitchFamily="34" charset="0"/>
              </a:rPr>
              <a:t> 	</a:t>
            </a:r>
            <a:r>
              <a:rPr lang="ru-RU" sz="2400" dirty="0" smtClean="0">
                <a:latin typeface="Calibri" pitchFamily="34" charset="0"/>
              </a:rPr>
              <a:t>Аналог параметра </a:t>
            </a:r>
            <a:r>
              <a:rPr lang="en-US" sz="2400" dirty="0" smtClean="0">
                <a:latin typeface="Calibri" pitchFamily="34" charset="0"/>
              </a:rPr>
              <a:t> border,  </a:t>
            </a:r>
            <a:r>
              <a:rPr lang="ru-RU" sz="2400" dirty="0" smtClean="0">
                <a:latin typeface="Calibri" pitchFamily="34" charset="0"/>
              </a:rPr>
              <a:t>задает ширину границы. более старый параметр и поддерживается браузерами для совместимости с их ранними версиями</a:t>
            </a:r>
            <a:r>
              <a:rPr lang="en-US" sz="2400" dirty="0" smtClean="0">
                <a:latin typeface="Calibri" pitchFamily="34" charset="0"/>
              </a:rPr>
              <a:t>. </a:t>
            </a:r>
            <a:br>
              <a:rPr lang="en-US" sz="2400" dirty="0" smtClean="0">
                <a:latin typeface="Calibri" pitchFamily="34" charset="0"/>
              </a:rPr>
            </a:br>
            <a:r>
              <a:rPr lang="en-US" sz="2400" dirty="0" smtClean="0">
                <a:latin typeface="Calibri" pitchFamily="34" charset="0"/>
              </a:rPr>
              <a:t>					framespacing  = 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Тег </a:t>
            </a:r>
            <a:r>
              <a:rPr lang="en-US" smtClean="0">
                <a:latin typeface="Calibri" pitchFamily="34" charset="0"/>
              </a:rPr>
              <a:t>&lt;</a:t>
            </a:r>
            <a:r>
              <a:rPr lang="ru-RU" smtClean="0">
                <a:latin typeface="Calibri" pitchFamily="34" charset="0"/>
              </a:rPr>
              <a:t>FRAME</a:t>
            </a:r>
            <a:r>
              <a:rPr lang="en-US" smtClean="0">
                <a:latin typeface="Calibri" pitchFamily="34" charset="0"/>
              </a:rPr>
              <a:t>SET&gt;</a:t>
            </a:r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556792"/>
            <a:ext cx="8229600" cy="49006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Calibri" pitchFamily="34" charset="0"/>
              </a:rPr>
              <a:t>Атрибуты: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i="1" dirty="0" smtClean="0">
                <a:latin typeface="Calibri" pitchFamily="34" charset="0"/>
              </a:rPr>
              <a:t>cols</a:t>
            </a:r>
            <a:r>
              <a:rPr lang="en-US" sz="2400" dirty="0" smtClean="0">
                <a:latin typeface="Calibri" pitchFamily="34" charset="0"/>
              </a:rPr>
              <a:t> 	</a:t>
            </a:r>
            <a:r>
              <a:rPr lang="ru-RU" sz="2400" dirty="0" smtClean="0">
                <a:latin typeface="Calibri" pitchFamily="34" charset="0"/>
              </a:rPr>
              <a:t>Устанавливает ширину или пропорции фреймов в виде колонок. </a:t>
            </a:r>
            <a:endParaRPr lang="en-US" sz="2400" dirty="0" smtClean="0">
              <a:latin typeface="Calibri" pitchFamily="34" charset="0"/>
            </a:endParaRP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Calibri" pitchFamily="34" charset="0"/>
              </a:rPr>
              <a:t>	cols = “100, 500” 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Calibri" pitchFamily="34" charset="0"/>
              </a:rPr>
              <a:t>	cols = “20%, 20% , 60%”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Calibri" pitchFamily="34" charset="0"/>
              </a:rPr>
              <a:t>	cols = “1*, 1*, 2*, 3*”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i="1" dirty="0" smtClean="0">
                <a:latin typeface="Calibri" pitchFamily="34" charset="0"/>
              </a:rPr>
              <a:t>rows</a:t>
            </a:r>
            <a:r>
              <a:rPr lang="en-US" sz="2400" dirty="0" smtClean="0">
                <a:latin typeface="Calibri" pitchFamily="34" charset="0"/>
              </a:rPr>
              <a:t> 	</a:t>
            </a:r>
            <a:r>
              <a:rPr lang="ru-RU" sz="2400" dirty="0" smtClean="0">
                <a:latin typeface="Calibri" pitchFamily="34" charset="0"/>
              </a:rPr>
              <a:t>Задает размер или пропорции фреймов в виде строк. </a:t>
            </a:r>
            <a:endParaRPr lang="en-US" sz="2400" dirty="0" smtClean="0">
              <a:latin typeface="Calibri" pitchFamily="34" charset="0"/>
            </a:endParaRP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Calibri" pitchFamily="34" charset="0"/>
              </a:rPr>
              <a:t>	rows = “100, 500” 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Calibri" pitchFamily="34" charset="0"/>
              </a:rPr>
              <a:t>	 rows = “20%, 20% , 60%”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Calibri" pitchFamily="34" charset="0"/>
              </a:rPr>
              <a:t>	 rows = “1*, 1*, 2*, 3*”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Фреймовая структура</a:t>
            </a:r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006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&lt;!DOCTYPE HTML PUBLIC  "-//W3C//DTD HTML 4.01 Frameset//EN"  "http://www.w3.org/TR/html4/frameset.dtd"&gt;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&lt;html&gt;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&lt;head&gt;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  &lt;title&gt;</a:t>
            </a:r>
            <a:r>
              <a:rPr lang="ru-RU" sz="1800" dirty="0" smtClean="0">
                <a:latin typeface="Calibri" pitchFamily="34" charset="0"/>
              </a:rPr>
              <a:t>Фреймы&lt;/</a:t>
            </a:r>
            <a:r>
              <a:rPr lang="en-US" sz="1800" dirty="0" smtClean="0">
                <a:latin typeface="Calibri" pitchFamily="34" charset="0"/>
              </a:rPr>
              <a:t>title&gt;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&lt;meta http-equiv="Content-Type" content="text/html; </a:t>
            </a:r>
            <a:r>
              <a:rPr lang="en-US" sz="1800" dirty="0" err="1" smtClean="0">
                <a:latin typeface="Calibri" pitchFamily="34" charset="0"/>
              </a:rPr>
              <a:t>charset</a:t>
            </a:r>
            <a:r>
              <a:rPr lang="en-US" sz="1800" dirty="0" smtClean="0">
                <a:latin typeface="Calibri" pitchFamily="34" charset="0"/>
              </a:rPr>
              <a:t>=Windows-1251"&gt;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&lt;/head&gt;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&lt;frameset rows="1*,1*,2*"  cols="1*,1*,1*" 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  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"frame01.html"&gt;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"frame02.html"&gt;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"frame03.html"&gt;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  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"frame04.html“&gt;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"frame05.html“&gt;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"frame06.html"&gt;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  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"frame07.html“&gt;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"frame08.html“&gt;  &lt;frame 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src</a:t>
            </a:r>
            <a:r>
              <a:rPr lang="en-US" sz="1800" dirty="0" smtClean="0">
                <a:latin typeface="Calibri" pitchFamily="34" charset="0"/>
              </a:rPr>
              <a:t> = "frame09.html"&gt;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&lt;/frameset&gt;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dirty="0" smtClean="0">
                <a:latin typeface="Calibri" pitchFamily="34" charset="0"/>
              </a:rPr>
              <a:t>&lt;/html&gt;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endParaRPr lang="ru-RU" sz="18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Вложение фреймовая структура</a:t>
            </a:r>
            <a:endParaRPr lang="ru-RU" smtClean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160588"/>
            <a:ext cx="39624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4"/>
          <p:cNvSpPr>
            <a:spLocks noChangeArrowheads="1"/>
          </p:cNvSpPr>
          <p:nvPr/>
        </p:nvSpPr>
        <p:spPr bwMode="auto">
          <a:xfrm>
            <a:off x="664901" y="4149080"/>
            <a:ext cx="83581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dirty="0">
                <a:latin typeface="Calibri" pitchFamily="34" charset="0"/>
              </a:rPr>
              <a:t>&lt;frameset rows="1*,2*"  &gt;</a:t>
            </a:r>
          </a:p>
          <a:p>
            <a:pPr>
              <a:buFont typeface="Arial" charset="0"/>
              <a:buNone/>
            </a:pPr>
            <a:r>
              <a:rPr lang="en-US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  </a:t>
            </a:r>
            <a:r>
              <a:rPr lang="en-US" dirty="0">
                <a:latin typeface="Calibri" pitchFamily="34" charset="0"/>
              </a:rPr>
              <a:t>&lt;frame </a:t>
            </a:r>
            <a:r>
              <a:rPr lang="en-US" dirty="0" err="1">
                <a:latin typeface="Calibri" pitchFamily="34" charset="0"/>
              </a:rPr>
              <a:t>src</a:t>
            </a:r>
            <a:r>
              <a:rPr lang="en-US" dirty="0">
                <a:latin typeface="Calibri" pitchFamily="34" charset="0"/>
              </a:rPr>
              <a:t> = "frame01.html"&gt;</a:t>
            </a:r>
          </a:p>
          <a:p>
            <a:pPr>
              <a:buFont typeface="Arial" charset="0"/>
              <a:buNone/>
            </a:pPr>
            <a:r>
              <a:rPr lang="en-US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  </a:t>
            </a:r>
            <a:r>
              <a:rPr lang="en-US" dirty="0">
                <a:latin typeface="Calibri" pitchFamily="34" charset="0"/>
              </a:rPr>
              <a:t>&lt;frameset cols="1*,1*,3*" &gt;</a:t>
            </a:r>
          </a:p>
          <a:p>
            <a:pPr>
              <a:buFont typeface="Arial" charset="0"/>
              <a:buNone/>
            </a:pPr>
            <a:r>
              <a:rPr lang="en-US" dirty="0">
                <a:latin typeface="Calibri" pitchFamily="34" charset="0"/>
              </a:rPr>
              <a:t>   </a:t>
            </a:r>
            <a:r>
              <a:rPr lang="ru-RU" dirty="0">
                <a:latin typeface="Calibri" pitchFamily="34" charset="0"/>
              </a:rPr>
              <a:t>   </a:t>
            </a:r>
            <a:r>
              <a:rPr lang="en-US" dirty="0">
                <a:latin typeface="Calibri" pitchFamily="34" charset="0"/>
              </a:rPr>
              <a:t> &lt;frame </a:t>
            </a:r>
            <a:r>
              <a:rPr lang="en-US" dirty="0" err="1">
                <a:latin typeface="Calibri" pitchFamily="34" charset="0"/>
              </a:rPr>
              <a:t>src</a:t>
            </a:r>
            <a:r>
              <a:rPr lang="en-US" dirty="0">
                <a:latin typeface="Calibri" pitchFamily="34" charset="0"/>
              </a:rPr>
              <a:t> = "frame02.html“&gt;    &lt;frame </a:t>
            </a:r>
            <a:r>
              <a:rPr lang="en-US" dirty="0" err="1">
                <a:latin typeface="Calibri" pitchFamily="34" charset="0"/>
              </a:rPr>
              <a:t>src</a:t>
            </a:r>
            <a:r>
              <a:rPr lang="en-US" dirty="0">
                <a:latin typeface="Calibri" pitchFamily="34" charset="0"/>
              </a:rPr>
              <a:t> = "frame03.html“&gt;    &lt;frame </a:t>
            </a:r>
            <a:r>
              <a:rPr lang="en-US" dirty="0" err="1">
                <a:latin typeface="Calibri" pitchFamily="34" charset="0"/>
              </a:rPr>
              <a:t>src</a:t>
            </a:r>
            <a:r>
              <a:rPr lang="en-US" dirty="0">
                <a:latin typeface="Calibri" pitchFamily="34" charset="0"/>
              </a:rPr>
              <a:t> = "frame04.html"&gt;</a:t>
            </a:r>
          </a:p>
          <a:p>
            <a:pPr>
              <a:buFont typeface="Arial" charset="0"/>
              <a:buNone/>
            </a:pPr>
            <a:r>
              <a:rPr lang="en-US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  </a:t>
            </a:r>
            <a:r>
              <a:rPr lang="en-US" dirty="0">
                <a:latin typeface="Calibri" pitchFamily="34" charset="0"/>
              </a:rPr>
              <a:t>&lt;/frameset&gt;</a:t>
            </a:r>
            <a:endParaRPr lang="ru-RU" dirty="0"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en-US" dirty="0">
                <a:latin typeface="Calibri" pitchFamily="34" charset="0"/>
              </a:rPr>
              <a:t>&lt;/frameset&gt;</a:t>
            </a:r>
          </a:p>
          <a:p>
            <a:pPr>
              <a:buFont typeface="Arial" charset="0"/>
              <a:buNone/>
            </a:pPr>
            <a:r>
              <a:rPr lang="en-US" dirty="0">
                <a:latin typeface="Calibri" pitchFamily="34" charset="0"/>
              </a:rPr>
              <a:t>&lt;/html&gt;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libri" pitchFamily="34" charset="0"/>
              </a:rPr>
              <a:t>Тег &lt;</a:t>
            </a:r>
            <a:r>
              <a:rPr lang="en-US" dirty="0" smtClean="0">
                <a:latin typeface="Calibri" pitchFamily="34" charset="0"/>
              </a:rPr>
              <a:t>NOFRAMES&gt;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dirty="0" smtClean="0">
                <a:latin typeface="Calibri" pitchFamily="34" charset="0"/>
              </a:rPr>
              <a:t>Содержимое тега &lt;NOFRAMES&gt; отображается в браузере, когда он не поддерживает фреймы и не умеет их интерпретировать. Браузеры, которые работают с фреймами, полностью игнорируют содержимое тега &lt;NOFRAMES&gt;. </a:t>
            </a:r>
          </a:p>
          <a:p>
            <a:pPr eaLnBrk="1" hangingPunct="1"/>
            <a:r>
              <a:rPr lang="ru-RU" sz="2400" dirty="0" smtClean="0">
                <a:latin typeface="Calibri" pitchFamily="34" charset="0"/>
              </a:rPr>
              <a:t>Атрибутов нет.</a:t>
            </a:r>
            <a:endParaRPr lang="en-US" sz="2400" dirty="0" smtClean="0">
              <a:latin typeface="Calibri" pitchFamily="34" charset="0"/>
            </a:endParaRPr>
          </a:p>
          <a:p>
            <a:pPr eaLnBrk="1" hangingPunct="1"/>
            <a:r>
              <a:rPr lang="ru-RU" sz="2400" dirty="0" smtClean="0">
                <a:latin typeface="Calibri" pitchFamily="34" charset="0"/>
              </a:rPr>
              <a:t>Является контейнером. Закрывающий тег обязателен.</a:t>
            </a:r>
          </a:p>
          <a:p>
            <a:pPr eaLnBrk="1" hangingPunct="1"/>
            <a:r>
              <a:rPr lang="ru-RU" sz="2400" dirty="0" smtClean="0">
                <a:latin typeface="Calibri" pitchFamily="34" charset="0"/>
              </a:rPr>
              <a:t>Внутри этого тега располагается текст, информирующий пользователя о том, что его браузер фреймы не поддерживает или с предложением перейти на страницу без фреймов.</a:t>
            </a:r>
          </a:p>
          <a:p>
            <a:pPr eaLnBrk="1" hangingPunct="1"/>
            <a:endParaRPr lang="en-US" sz="24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libri" pitchFamily="34" charset="0"/>
              </a:rPr>
              <a:t>Тег &lt;</a:t>
            </a:r>
            <a:r>
              <a:rPr lang="en-US" dirty="0" smtClean="0">
                <a:latin typeface="Calibri" pitchFamily="34" charset="0"/>
              </a:rPr>
              <a:t>IFRAME&gt;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r>
              <a:rPr lang="ru-RU" sz="2400" dirty="0" smtClean="0">
                <a:latin typeface="Calibri" pitchFamily="34" charset="0"/>
              </a:rPr>
              <a:t>Тег &lt;IFRAME&gt; создает плавающий фрейм, который находится внутри обычного документа, он позволяет загружать в область заданных размеров любые другие независимые документы.</a:t>
            </a:r>
          </a:p>
          <a:p>
            <a:pPr eaLnBrk="1" hangingPunct="1"/>
            <a:r>
              <a:rPr lang="ru-RU" sz="2400" dirty="0" smtClean="0">
                <a:latin typeface="Calibri" pitchFamily="34" charset="0"/>
              </a:rPr>
              <a:t>Является контейнером. Закрывающий тег обязателен.</a:t>
            </a:r>
          </a:p>
          <a:p>
            <a:r>
              <a:rPr lang="ru-RU" sz="2400" dirty="0" smtClean="0">
                <a:latin typeface="Calibri" pitchFamily="34" charset="0"/>
              </a:rPr>
              <a:t>Содержание тега игнорируется браузерами, не поддерживающих данный тег. Для таких браузеров можно указать альтернативный текст, который увидят пользователи. Он должен располагаться между элементами &lt;IFRAME&gt; и &lt;/IFRAME&gt;.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libri" pitchFamily="34" charset="0"/>
              </a:rPr>
              <a:t>Тег &lt;</a:t>
            </a:r>
            <a:r>
              <a:rPr lang="en-US" dirty="0" smtClean="0">
                <a:latin typeface="Calibri" pitchFamily="34" charset="0"/>
              </a:rPr>
              <a:t>IFRAME&gt;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 marL="1071563" indent="-1071563">
              <a:buNone/>
            </a:pPr>
            <a:r>
              <a:rPr lang="ru-RU" sz="2400" b="1" dirty="0" smtClean="0">
                <a:latin typeface="Calibri" pitchFamily="34" charset="0"/>
              </a:rPr>
              <a:t>Атрибуты:</a:t>
            </a: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src</a:t>
            </a:r>
            <a:r>
              <a:rPr lang="ru-RU" sz="2400" dirty="0" smtClean="0">
                <a:latin typeface="Calibri" pitchFamily="34" charset="0"/>
              </a:rPr>
              <a:t> 	Путь к файлу, содержимое которого будет загружаться во фрейм. </a:t>
            </a:r>
            <a:r>
              <a:rPr lang="en-US" sz="2400" dirty="0" smtClean="0">
                <a:latin typeface="Calibri" pitchFamily="34" charset="0"/>
              </a:rPr>
              <a:t> 	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dirty="0" err="1" smtClean="0">
                <a:latin typeface="Calibri" pitchFamily="34" charset="0"/>
              </a:rPr>
              <a:t>src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 = URL</a:t>
            </a:r>
            <a:endParaRPr lang="ru-RU" sz="2400" dirty="0" smtClean="0">
              <a:latin typeface="Calibri" pitchFamily="34" charset="0"/>
            </a:endParaRP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name</a:t>
            </a:r>
            <a:r>
              <a:rPr lang="ru-RU" sz="2400" dirty="0" smtClean="0">
                <a:latin typeface="Calibri" pitchFamily="34" charset="0"/>
              </a:rPr>
              <a:t> 	Имя фрейма. </a:t>
            </a:r>
            <a:r>
              <a:rPr lang="en-US" sz="2400" dirty="0" smtClean="0">
                <a:latin typeface="Calibri" pitchFamily="34" charset="0"/>
              </a:rPr>
              <a:t>	</a:t>
            </a:r>
            <a:br>
              <a:rPr lang="en-US" sz="2400" dirty="0" smtClean="0">
                <a:latin typeface="Calibri" pitchFamily="34" charset="0"/>
              </a:rPr>
            </a:br>
            <a:r>
              <a:rPr lang="en-US" sz="2400" dirty="0" smtClean="0">
                <a:latin typeface="Calibri" pitchFamily="34" charset="0"/>
              </a:rPr>
              <a:t>name="</a:t>
            </a:r>
            <a:r>
              <a:rPr lang="ru-RU" sz="2400" dirty="0" smtClean="0">
                <a:latin typeface="Calibri" pitchFamily="34" charset="0"/>
              </a:rPr>
              <a:t>имя"</a:t>
            </a: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scrolling</a:t>
            </a:r>
            <a:r>
              <a:rPr lang="ru-RU" sz="2400" dirty="0" smtClean="0">
                <a:latin typeface="Calibri" pitchFamily="34" charset="0"/>
              </a:rPr>
              <a:t> 	Способ отображения полосы прокрутки во фрейме.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en-US" sz="2400" dirty="0" smtClean="0">
                <a:latin typeface="Calibri" pitchFamily="34" charset="0"/>
              </a:rPr>
              <a:t>scrolling= auto | no | yes</a:t>
            </a:r>
            <a:endParaRPr lang="ru-RU" sz="2400" dirty="0" smtClean="0">
              <a:latin typeface="Calibri" pitchFamily="34" charset="0"/>
            </a:endParaRP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frameborder</a:t>
            </a:r>
            <a:r>
              <a:rPr lang="ru-RU" sz="2400" dirty="0" smtClean="0">
                <a:latin typeface="Calibri" pitchFamily="34" charset="0"/>
              </a:rPr>
              <a:t> 	Устанавливает, отображать границу вокруг фрейма или нет. 	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en-US" sz="2400" dirty="0" err="1" smtClean="0">
                <a:latin typeface="Calibri" pitchFamily="34" charset="0"/>
              </a:rPr>
              <a:t>frameborder</a:t>
            </a:r>
            <a:r>
              <a:rPr lang="en-US" sz="2400" dirty="0" smtClean="0">
                <a:latin typeface="Calibri" pitchFamily="34" charset="0"/>
              </a:rPr>
              <a:t>= yes | no</a:t>
            </a:r>
            <a:r>
              <a:rPr lang="ru-RU" sz="2400" dirty="0" smtClean="0">
                <a:latin typeface="Calibri" pitchFamily="34" charset="0"/>
              </a:rPr>
              <a:t>  </a:t>
            </a:r>
            <a:r>
              <a:rPr lang="en-US" sz="2400" dirty="0" smtClean="0">
                <a:latin typeface="Calibri" pitchFamily="34" charset="0"/>
              </a:rPr>
              <a:t>| 1 | 0</a:t>
            </a: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</a:rPr>
              <a:t>Тег &lt;</a:t>
            </a:r>
            <a:r>
              <a:rPr lang="en-US" dirty="0" smtClean="0">
                <a:latin typeface="Calibri" pitchFamily="34" charset="0"/>
              </a:rPr>
              <a:t>IFRAME&gt;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908720"/>
            <a:ext cx="8229600" cy="4972072"/>
          </a:xfrm>
        </p:spPr>
        <p:txBody>
          <a:bodyPr/>
          <a:lstStyle/>
          <a:p>
            <a:pPr marL="1071563" indent="-1071563">
              <a:buNone/>
            </a:pPr>
            <a:r>
              <a:rPr lang="ru-RU" sz="2400" b="1" dirty="0" smtClean="0">
                <a:latin typeface="Calibri" pitchFamily="34" charset="0"/>
              </a:rPr>
              <a:t>Атрибуты:</a:t>
            </a:r>
          </a:p>
          <a:p>
            <a:pPr marL="1071563" indent="-1071563">
              <a:buNone/>
            </a:pPr>
            <a:r>
              <a:rPr lang="ru-RU" sz="2400" i="1" dirty="0" smtClean="0">
                <a:latin typeface="Calibri" pitchFamily="34" charset="0"/>
              </a:rPr>
              <a:t>align</a:t>
            </a:r>
            <a:r>
              <a:rPr lang="ru-RU" sz="2400" dirty="0" smtClean="0">
                <a:latin typeface="Calibri" pitchFamily="34" charset="0"/>
              </a:rPr>
              <a:t> 	Определяет как фрейм будет выравниваться по краю, а также способ обтекания его текстом. </a:t>
            </a:r>
            <a:br>
              <a:rPr lang="ru-RU" sz="2400" dirty="0" smtClean="0">
                <a:latin typeface="Calibri" pitchFamily="34" charset="0"/>
              </a:rPr>
            </a:br>
            <a:r>
              <a:rPr lang="en-US" sz="2400" dirty="0" smtClean="0">
                <a:latin typeface="Calibri" pitchFamily="34" charset="0"/>
              </a:rPr>
              <a:t>align=</a:t>
            </a:r>
            <a:r>
              <a:rPr lang="en-US" sz="2400" dirty="0" err="1" smtClean="0">
                <a:latin typeface="Calibri" pitchFamily="34" charset="0"/>
              </a:rPr>
              <a:t>bottom|top|middle|left|right|texttop|absmiddle|baseline</a:t>
            </a:r>
            <a:endParaRPr lang="ru-RU" sz="2400" dirty="0" smtClean="0">
              <a:latin typeface="Calibri" pitchFamily="34" charset="0"/>
            </a:endParaRP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height</a:t>
            </a:r>
            <a:r>
              <a:rPr lang="ru-RU" sz="2400" dirty="0" smtClean="0">
                <a:latin typeface="Calibri" pitchFamily="34" charset="0"/>
              </a:rPr>
              <a:t> 	Высота фрейма. </a:t>
            </a:r>
            <a:r>
              <a:rPr lang="en-US" sz="2400" dirty="0" smtClean="0">
                <a:latin typeface="Calibri" pitchFamily="34" charset="0"/>
              </a:rPr>
              <a:t>	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dirty="0" err="1" smtClean="0">
                <a:latin typeface="Calibri" pitchFamily="34" charset="0"/>
              </a:rPr>
              <a:t>height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 = n | %</a:t>
            </a:r>
            <a:endParaRPr lang="ru-RU" sz="2400" dirty="0" smtClean="0">
              <a:latin typeface="Calibri" pitchFamily="34" charset="0"/>
            </a:endParaRP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width</a:t>
            </a:r>
            <a:r>
              <a:rPr lang="ru-RU" sz="2400" dirty="0" smtClean="0">
                <a:latin typeface="Calibri" pitchFamily="34" charset="0"/>
              </a:rPr>
              <a:t> 	Ширина фрейма. </a:t>
            </a:r>
            <a:r>
              <a:rPr lang="en-US" sz="2400" dirty="0" smtClean="0">
                <a:latin typeface="Calibri" pitchFamily="34" charset="0"/>
              </a:rPr>
              <a:t>	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dirty="0" err="1" smtClean="0">
                <a:latin typeface="Calibri" pitchFamily="34" charset="0"/>
              </a:rPr>
              <a:t>width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= n | %</a:t>
            </a:r>
            <a:endParaRPr lang="ru-RU" sz="2400" dirty="0" smtClean="0">
              <a:latin typeface="Calibri" pitchFamily="34" charset="0"/>
            </a:endParaRP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hspace</a:t>
            </a:r>
            <a:r>
              <a:rPr lang="ru-RU" sz="2400" dirty="0" smtClean="0">
                <a:latin typeface="Calibri" pitchFamily="34" charset="0"/>
              </a:rPr>
              <a:t> 	Горизонтальный отступ от фрейма до окружающего </a:t>
            </a:r>
            <a:r>
              <a:rPr lang="ru-RU" sz="2400" dirty="0" err="1" smtClean="0">
                <a:latin typeface="Calibri" pitchFamily="34" charset="0"/>
              </a:rPr>
              <a:t>контента</a:t>
            </a:r>
            <a:r>
              <a:rPr lang="ru-RU" sz="2400" dirty="0" smtClean="0">
                <a:latin typeface="Calibri" pitchFamily="34" charset="0"/>
              </a:rPr>
              <a:t>.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dirty="0" err="1" smtClean="0">
                <a:latin typeface="Calibri" pitchFamily="34" charset="0"/>
              </a:rPr>
              <a:t>hspace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 = n </a:t>
            </a:r>
            <a:endParaRPr lang="ru-RU" sz="2400" dirty="0" smtClean="0">
              <a:latin typeface="Calibri" pitchFamily="34" charset="0"/>
            </a:endParaRPr>
          </a:p>
          <a:p>
            <a:pPr marL="1071563" indent="-1071563">
              <a:buNone/>
            </a:pPr>
            <a:r>
              <a:rPr lang="ru-RU" sz="2400" i="1" dirty="0" err="1" smtClean="0">
                <a:latin typeface="Calibri" pitchFamily="34" charset="0"/>
              </a:rPr>
              <a:t>vspace</a:t>
            </a:r>
            <a:r>
              <a:rPr lang="ru-RU" sz="2400" dirty="0" smtClean="0">
                <a:latin typeface="Calibri" pitchFamily="34" charset="0"/>
              </a:rPr>
              <a:t> 	Вертикальный отступ от фрейма до окружающего </a:t>
            </a:r>
            <a:r>
              <a:rPr lang="ru-RU" sz="2400" dirty="0" err="1" smtClean="0">
                <a:latin typeface="Calibri" pitchFamily="34" charset="0"/>
              </a:rPr>
              <a:t>контента</a:t>
            </a:r>
            <a:r>
              <a:rPr lang="ru-RU" sz="2400" dirty="0" smtClean="0">
                <a:latin typeface="Calibri" pitchFamily="34" charset="0"/>
              </a:rPr>
              <a:t>.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dirty="0" err="1" smtClean="0">
                <a:latin typeface="Calibri" pitchFamily="34" charset="0"/>
              </a:rPr>
              <a:t>vspace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 = n</a:t>
            </a: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Фреймы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b="1" smtClean="0">
                <a:latin typeface="Calibri" pitchFamily="34" charset="0"/>
              </a:rPr>
              <a:t>Фрейм</a:t>
            </a:r>
            <a:r>
              <a:rPr lang="ru-RU" sz="2400" smtClean="0">
                <a:latin typeface="Calibri" pitchFamily="34" charset="0"/>
              </a:rPr>
              <a:t> (англ. </a:t>
            </a:r>
            <a:r>
              <a:rPr lang="ru-RU" sz="2400" i="1" smtClean="0">
                <a:latin typeface="Calibri" pitchFamily="34" charset="0"/>
              </a:rPr>
              <a:t>frame</a:t>
            </a:r>
            <a:r>
              <a:rPr lang="ru-RU" sz="2400" smtClean="0">
                <a:latin typeface="Calibri" pitchFamily="34" charset="0"/>
              </a:rPr>
              <a:t> — кадр, рамка) — в самом общем случае данное слово обозначает структуру, содержащую некоторую информацию.</a:t>
            </a:r>
            <a:endParaRPr lang="en-US" sz="2400" smtClean="0">
              <a:latin typeface="Calibri" pitchFamily="34" charset="0"/>
            </a:endParaRPr>
          </a:p>
          <a:p>
            <a:pPr eaLnBrk="1" hangingPunct="1"/>
            <a:endParaRPr lang="en-US" sz="2400" smtClean="0">
              <a:latin typeface="Calibri" pitchFamily="34" charset="0"/>
            </a:endParaRPr>
          </a:p>
          <a:p>
            <a:pPr eaLnBrk="1" hangingPunct="1"/>
            <a:r>
              <a:rPr lang="ru-RU" sz="2400" b="1" smtClean="0">
                <a:latin typeface="Calibri" pitchFamily="34" charset="0"/>
              </a:rPr>
              <a:t>Фрейм </a:t>
            </a:r>
            <a:r>
              <a:rPr lang="en-US" sz="2400" b="1" smtClean="0">
                <a:latin typeface="Calibri" pitchFamily="34" charset="0"/>
              </a:rPr>
              <a:t>(</a:t>
            </a:r>
            <a:r>
              <a:rPr lang="ru-RU" sz="2400" b="1" smtClean="0">
                <a:latin typeface="Calibri" pitchFamily="34" charset="0"/>
              </a:rPr>
              <a:t>в языке HTML</a:t>
            </a:r>
            <a:r>
              <a:rPr lang="en-US" sz="2400" b="1" smtClean="0">
                <a:latin typeface="Calibri" pitchFamily="34" charset="0"/>
              </a:rPr>
              <a:t>) </a:t>
            </a:r>
            <a:r>
              <a:rPr lang="ru-RU" sz="2400" b="1" smtClean="0">
                <a:latin typeface="Calibri" pitchFamily="34" charset="0"/>
              </a:rPr>
              <a:t> </a:t>
            </a:r>
            <a:r>
              <a:rPr lang="ru-RU" sz="2400" smtClean="0">
                <a:latin typeface="Calibri" pitchFamily="34" charset="0"/>
              </a:rPr>
              <a:t>— область окна браузера для представления отдельной </a:t>
            </a:r>
            <a:r>
              <a:rPr lang="en-US" sz="2400" smtClean="0">
                <a:latin typeface="Calibri" pitchFamily="34" charset="0"/>
              </a:rPr>
              <a:t>WEB</a:t>
            </a:r>
            <a:r>
              <a:rPr lang="ru-RU" sz="2400" smtClean="0">
                <a:latin typeface="Calibri" pitchFamily="34" charset="0"/>
              </a:rPr>
              <a:t>-страницы</a:t>
            </a:r>
            <a:r>
              <a:rPr lang="en-US" sz="2400" smtClean="0">
                <a:latin typeface="Calibri" pitchFamily="34" charset="0"/>
              </a:rPr>
              <a:t>,</a:t>
            </a:r>
            <a:r>
              <a:rPr lang="ru-RU" sz="2400" smtClean="0">
                <a:latin typeface="Calibri" pitchFamily="34" charset="0"/>
              </a:rPr>
              <a:t> то есть по сути это отдельное окно</a:t>
            </a:r>
            <a:r>
              <a:rPr lang="en-US" sz="2400" smtClean="0">
                <a:latin typeface="Calibri" pitchFamily="34" charset="0"/>
              </a:rPr>
              <a:t>.</a:t>
            </a:r>
            <a:r>
              <a:rPr lang="ru-RU" sz="2400" smtClean="0">
                <a:latin typeface="Calibri" pitchFamily="34" charset="0"/>
              </a:rPr>
              <a:t> </a:t>
            </a:r>
          </a:p>
          <a:p>
            <a:pPr eaLnBrk="1" hangingPunct="1"/>
            <a:endParaRPr lang="ru-RU" sz="240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Фреймы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Calibri" pitchFamily="34" charset="0"/>
              </a:rPr>
              <a:t>Фреймы позволяют разбить окно просмотра браузера на несколько прямоугольных подобластей, располагающихся рядом друг с другом. В каждую из подобластей можно загрузить отдельный HTML-документ, просмотр которого осуществляется независимо от других. </a:t>
            </a:r>
            <a:endParaRPr lang="en-US" sz="2400" smtClean="0"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Calibri" pitchFamily="34" charset="0"/>
              </a:rPr>
              <a:t>Между фреймами, также как и между отдельными окнами браузера, при необходимости можно организовать взаимодействие, которое заключается в том, что выбор ссылки в одном из фреймов может привести к загрузке нужного документа в другой фрейм или окно браузера.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Элементы фреймовой структуры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b="1" smtClean="0">
                <a:latin typeface="Calibri" pitchFamily="34" charset="0"/>
              </a:rPr>
              <a:t>Тег </a:t>
            </a:r>
            <a:r>
              <a:rPr lang="en-US" sz="2400" b="1" smtClean="0">
                <a:latin typeface="Calibri" pitchFamily="34" charset="0"/>
              </a:rPr>
              <a:t>&lt;</a:t>
            </a:r>
            <a:r>
              <a:rPr lang="ru-RU" sz="2400" b="1" smtClean="0">
                <a:latin typeface="Calibri" pitchFamily="34" charset="0"/>
              </a:rPr>
              <a:t>FRAMESET</a:t>
            </a:r>
            <a:r>
              <a:rPr lang="en-US" sz="2400" b="1" smtClean="0">
                <a:latin typeface="Calibri" pitchFamily="34" charset="0"/>
              </a:rPr>
              <a:t>&gt;</a:t>
            </a:r>
            <a:r>
              <a:rPr lang="ru-RU" sz="2400" smtClean="0">
                <a:latin typeface="Calibri" pitchFamily="34" charset="0"/>
              </a:rPr>
              <a:t> - определяет структуру фреймов на </a:t>
            </a:r>
            <a:r>
              <a:rPr lang="en-US" sz="2400" smtClean="0">
                <a:latin typeface="Calibri" pitchFamily="34" charset="0"/>
              </a:rPr>
              <a:t>WEB</a:t>
            </a:r>
            <a:r>
              <a:rPr lang="ru-RU" sz="2400" smtClean="0">
                <a:latin typeface="Calibri" pitchFamily="34" charset="0"/>
              </a:rPr>
              <a:t>-странице. Фреймы разделяют окно браузера на отдельные области, расположенные вплотную друг к другу. В каждую из таких областей загружается самостоятельная </a:t>
            </a:r>
            <a:r>
              <a:rPr lang="en-US" sz="2400" smtClean="0">
                <a:latin typeface="Calibri" pitchFamily="34" charset="0"/>
              </a:rPr>
              <a:t>WEB</a:t>
            </a:r>
            <a:r>
              <a:rPr lang="ru-RU" sz="2400" smtClean="0">
                <a:latin typeface="Calibri" pitchFamily="34" charset="0"/>
              </a:rPr>
              <a:t>-страница определяемая с помощью тега FRAME. </a:t>
            </a:r>
            <a:endParaRPr lang="en-US" sz="2400" smtClean="0">
              <a:latin typeface="Calibri" pitchFamily="34" charset="0"/>
            </a:endParaRPr>
          </a:p>
          <a:p>
            <a:pPr eaLnBrk="1" hangingPunct="1"/>
            <a:endParaRPr lang="ru-RU" sz="2400" smtClean="0">
              <a:latin typeface="Calibri" pitchFamily="34" charset="0"/>
            </a:endParaRPr>
          </a:p>
          <a:p>
            <a:pPr eaLnBrk="1" hangingPunct="1"/>
            <a:r>
              <a:rPr lang="ru-RU" sz="2400" b="1" smtClean="0">
                <a:latin typeface="Calibri" pitchFamily="34" charset="0"/>
              </a:rPr>
              <a:t>Тег </a:t>
            </a:r>
            <a:r>
              <a:rPr lang="en-US" sz="2400" b="1" smtClean="0">
                <a:latin typeface="Calibri" pitchFamily="34" charset="0"/>
              </a:rPr>
              <a:t>&lt;</a:t>
            </a:r>
            <a:r>
              <a:rPr lang="ru-RU" sz="2400" b="1" smtClean="0">
                <a:latin typeface="Calibri" pitchFamily="34" charset="0"/>
              </a:rPr>
              <a:t>FRAME</a:t>
            </a:r>
            <a:r>
              <a:rPr lang="en-US" sz="2400" b="1" smtClean="0">
                <a:latin typeface="Calibri" pitchFamily="34" charset="0"/>
              </a:rPr>
              <a:t>&gt;</a:t>
            </a:r>
            <a:r>
              <a:rPr lang="ru-RU" sz="2400" smtClean="0">
                <a:latin typeface="Calibri" pitchFamily="34" charset="0"/>
              </a:rPr>
              <a:t> - определяет свойства отдельного фрейма, на которые делится окно браузера.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Элементы фреймовой структуры</a:t>
            </a:r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b="1" smtClean="0">
                <a:latin typeface="Calibri" pitchFamily="34" charset="0"/>
              </a:rPr>
              <a:t>Тег </a:t>
            </a:r>
            <a:r>
              <a:rPr lang="en-US" sz="2400" b="1" smtClean="0">
                <a:latin typeface="Calibri" pitchFamily="34" charset="0"/>
              </a:rPr>
              <a:t>&lt;</a:t>
            </a:r>
            <a:r>
              <a:rPr lang="ru-RU" sz="2400" b="1" smtClean="0">
                <a:latin typeface="Calibri" pitchFamily="34" charset="0"/>
              </a:rPr>
              <a:t>IFRAME</a:t>
            </a:r>
            <a:r>
              <a:rPr lang="en-US" sz="2400" b="1" smtClean="0">
                <a:latin typeface="Calibri" pitchFamily="34" charset="0"/>
              </a:rPr>
              <a:t>&gt;</a:t>
            </a:r>
            <a:r>
              <a:rPr lang="ru-RU" sz="2400" smtClean="0">
                <a:latin typeface="Calibri" pitchFamily="34" charset="0"/>
              </a:rPr>
              <a:t> - создает плавающий фрейм, который находится внутри обычного документа, он позволяет загружать в область заданных размеров любые другие независимые документы. </a:t>
            </a:r>
            <a:endParaRPr lang="en-US" sz="2400" smtClean="0">
              <a:latin typeface="Calibri" pitchFamily="34" charset="0"/>
            </a:endParaRPr>
          </a:p>
          <a:p>
            <a:pPr eaLnBrk="1" hangingPunct="1"/>
            <a:endParaRPr lang="ru-RU" sz="2400" smtClean="0">
              <a:latin typeface="Calibri" pitchFamily="34" charset="0"/>
            </a:endParaRPr>
          </a:p>
          <a:p>
            <a:pPr eaLnBrk="1" hangingPunct="1"/>
            <a:r>
              <a:rPr lang="ru-RU" sz="2400" b="1" smtClean="0">
                <a:latin typeface="Calibri" pitchFamily="34" charset="0"/>
              </a:rPr>
              <a:t>Тег </a:t>
            </a:r>
            <a:r>
              <a:rPr lang="en-US" sz="2400" b="1" smtClean="0">
                <a:latin typeface="Calibri" pitchFamily="34" charset="0"/>
              </a:rPr>
              <a:t>&lt;</a:t>
            </a:r>
            <a:r>
              <a:rPr lang="ru-RU" sz="2400" b="1" smtClean="0">
                <a:latin typeface="Calibri" pitchFamily="34" charset="0"/>
              </a:rPr>
              <a:t>NOFRAMES</a:t>
            </a:r>
            <a:r>
              <a:rPr lang="en-US" sz="2400" b="1" smtClean="0">
                <a:latin typeface="Calibri" pitchFamily="34" charset="0"/>
              </a:rPr>
              <a:t>&gt;</a:t>
            </a:r>
            <a:r>
              <a:rPr lang="ru-RU" sz="2400" smtClean="0">
                <a:latin typeface="Calibri" pitchFamily="34" charset="0"/>
              </a:rPr>
              <a:t> - содержимое тега NOFRAMES отображается в браузере, когда он не поддерживает фреймы и не умеет их интерпретировать. Браузеры, которые работают с фреймами, полностью игнорируют содержимое тега NOFRAMES.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Особенности фреймовой структуры</a:t>
            </a:r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01050" cy="482917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latin typeface="Calibri" pitchFamily="34" charset="0"/>
              </a:rPr>
              <a:t>Фреймовые структуры затрудняет работу поисковых роботов, тема самым снижая потенциальную возможность нахождения Вашего сайта в поисковых системах.</a:t>
            </a:r>
            <a:endParaRPr lang="en-US" sz="2400" dirty="0" smtClean="0">
              <a:latin typeface="Calibri" pitchFamily="34" charset="0"/>
            </a:endParaRPr>
          </a:p>
          <a:p>
            <a:pPr eaLnBrk="1" hangingPunct="1">
              <a:defRPr/>
            </a:pPr>
            <a:r>
              <a:rPr lang="ru-RU" sz="2400" dirty="0" smtClean="0">
                <a:latin typeface="Calibri" pitchFamily="34" charset="0"/>
              </a:rPr>
              <a:t>Фреймы скрывают заголовок страницы , устанавливаемый через тег &lt;TITLE&gt;, и всегда показывают только заголовок сайта. По этой причине понравившуюся страницу невозможно поместить в раздел «Избранное» браузера.</a:t>
            </a:r>
          </a:p>
          <a:p>
            <a:pPr eaLnBrk="1" hangingPunct="1">
              <a:defRPr/>
            </a:pPr>
            <a:endParaRPr lang="en-US" sz="600" dirty="0" smtClean="0">
              <a:latin typeface="Calibri" pitchFamily="34" charset="0"/>
            </a:endParaRPr>
          </a:p>
          <a:p>
            <a:pPr eaLnBrk="1" hangingPunct="1">
              <a:defRPr/>
            </a:pPr>
            <a:r>
              <a:rPr lang="ru-RU" sz="2400" dirty="0" smtClean="0">
                <a:latin typeface="Calibri" pitchFamily="34" charset="0"/>
              </a:rPr>
              <a:t>Использование этих тегов  требует обязательного указания &lt;!DOCTYPE&gt; как </a:t>
            </a:r>
            <a:r>
              <a:rPr lang="ru-RU" sz="2400" dirty="0" err="1" smtClean="0">
                <a:latin typeface="Calibri" pitchFamily="34" charset="0"/>
              </a:rPr>
              <a:t>Transitional</a:t>
            </a:r>
            <a:r>
              <a:rPr lang="ru-RU" sz="2400" dirty="0" smtClean="0">
                <a:latin typeface="Calibri" pitchFamily="34" charset="0"/>
              </a:rPr>
              <a:t> или </a:t>
            </a:r>
            <a:r>
              <a:rPr lang="ru-RU" sz="2400" dirty="0" err="1" smtClean="0">
                <a:latin typeface="Calibri" pitchFamily="34" charset="0"/>
              </a:rPr>
              <a:t>Frameset</a:t>
            </a:r>
            <a:r>
              <a:rPr lang="ru-RU" sz="2400" dirty="0" smtClean="0">
                <a:latin typeface="Calibri" pitchFamily="34" charset="0"/>
              </a:rPr>
              <a:t>;</a:t>
            </a:r>
            <a:endParaRPr lang="en-US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Особенности фреймовой структуры</a:t>
            </a:r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latin typeface="Calibri" pitchFamily="34" charset="0"/>
              </a:rPr>
              <a:t>Документ HTML, в котором описывается фреймовая структура (называемый </a:t>
            </a:r>
            <a:r>
              <a:rPr lang="ru-RU" sz="2400" i="1" dirty="0" smtClean="0">
                <a:latin typeface="Calibri" pitchFamily="34" charset="0"/>
              </a:rPr>
              <a:t>документом с фреймами</a:t>
            </a:r>
            <a:r>
              <a:rPr lang="ru-RU" sz="2400" dirty="0" smtClean="0">
                <a:latin typeface="Calibri" pitchFamily="34" charset="0"/>
              </a:rPr>
              <a:t>), выглядит не так, как документ HTML без фреймов. </a:t>
            </a:r>
          </a:p>
          <a:p>
            <a:pPr eaLnBrk="1" hangingPunct="1">
              <a:defRPr/>
            </a:pPr>
            <a:r>
              <a:rPr lang="ru-RU" sz="2400" dirty="0" smtClean="0">
                <a:latin typeface="Calibri" pitchFamily="34" charset="0"/>
              </a:rPr>
              <a:t>Стандартный документ имеет один раздел </a:t>
            </a:r>
            <a:r>
              <a:rPr lang="en-US" sz="2400" dirty="0" smtClean="0">
                <a:latin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</a:rPr>
              <a:t>HEAD </a:t>
            </a:r>
            <a:r>
              <a:rPr lang="en-US" sz="2400" dirty="0" smtClean="0">
                <a:latin typeface="Calibri" pitchFamily="34" charset="0"/>
              </a:rPr>
              <a:t>&gt;</a:t>
            </a:r>
            <a:r>
              <a:rPr lang="ru-RU" sz="2400" dirty="0" smtClean="0">
                <a:latin typeface="Calibri" pitchFamily="34" charset="0"/>
              </a:rPr>
              <a:t>и один раздел </a:t>
            </a:r>
            <a:r>
              <a:rPr lang="en-US" sz="2400" dirty="0" smtClean="0">
                <a:latin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</a:rPr>
              <a:t>BODY</a:t>
            </a:r>
            <a:r>
              <a:rPr lang="en-US" sz="2400" dirty="0" smtClean="0">
                <a:latin typeface="Calibri" pitchFamily="34" charset="0"/>
              </a:rPr>
              <a:t>&gt;</a:t>
            </a:r>
            <a:r>
              <a:rPr lang="ru-RU" sz="2400" dirty="0" smtClean="0">
                <a:latin typeface="Calibri" pitchFamily="34" charset="0"/>
              </a:rPr>
              <a:t>. </a:t>
            </a:r>
          </a:p>
          <a:p>
            <a:pPr eaLnBrk="1" hangingPunct="1">
              <a:defRPr/>
            </a:pPr>
            <a:r>
              <a:rPr lang="ru-RU" sz="2400" dirty="0" smtClean="0">
                <a:latin typeface="Calibri" pitchFamily="34" charset="0"/>
              </a:rPr>
              <a:t>Документ с фреймами имеет раздел </a:t>
            </a:r>
            <a:r>
              <a:rPr lang="en-US" sz="2400" dirty="0" smtClean="0">
                <a:latin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</a:rPr>
              <a:t>HEAD </a:t>
            </a:r>
            <a:r>
              <a:rPr lang="en-US" sz="2400" dirty="0" smtClean="0">
                <a:latin typeface="Calibri" pitchFamily="34" charset="0"/>
              </a:rPr>
              <a:t>&gt;</a:t>
            </a:r>
            <a:r>
              <a:rPr lang="ru-RU" sz="2400" dirty="0" smtClean="0">
                <a:latin typeface="Calibri" pitchFamily="34" charset="0"/>
              </a:rPr>
              <a:t>и раздел </a:t>
            </a:r>
            <a:r>
              <a:rPr lang="en-US" sz="2400" dirty="0" smtClean="0">
                <a:latin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</a:rPr>
              <a:t>FRAMESET</a:t>
            </a:r>
            <a:r>
              <a:rPr lang="en-US" sz="2400" dirty="0" smtClean="0">
                <a:latin typeface="Calibri" pitchFamily="34" charset="0"/>
              </a:rPr>
              <a:t>&gt;</a:t>
            </a:r>
            <a:r>
              <a:rPr lang="ru-RU" sz="2400" dirty="0" smtClean="0">
                <a:latin typeface="Calibri" pitchFamily="34" charset="0"/>
              </a:rPr>
              <a:t>, который заменяет раздел BODY.</a:t>
            </a:r>
            <a:endParaRPr lang="en-US" sz="2400" dirty="0" smtClean="0">
              <a:latin typeface="Calibri" pitchFamily="34" charset="0"/>
            </a:endParaRP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alibri" pitchFamily="34" charset="0"/>
                <a:cs typeface="Tahoma" pitchFamily="34" charset="0"/>
              </a:rPr>
              <a:t>&lt;html&gt;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alibri" pitchFamily="34" charset="0"/>
                <a:cs typeface="Tahoma" pitchFamily="34" charset="0"/>
              </a:rPr>
              <a:t>      &lt;head&gt; &lt;title&gt; … &lt;/title&gt; &lt;/head&gt;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Tahoma" pitchFamily="34" charset="0"/>
              </a:rPr>
              <a:t>	</a:t>
            </a:r>
            <a:r>
              <a:rPr lang="en-US" sz="1800" dirty="0" smtClean="0">
                <a:latin typeface="Calibri" pitchFamily="34" charset="0"/>
                <a:cs typeface="Tahoma" pitchFamily="34" charset="0"/>
              </a:rPr>
              <a:t>&lt;frameset&gt; </a:t>
            </a:r>
            <a:endParaRPr lang="ru-RU" sz="1800" dirty="0" smtClean="0">
              <a:latin typeface="Calibri" pitchFamily="34" charset="0"/>
              <a:cs typeface="Tahoma" pitchFamily="34" charset="0"/>
            </a:endParaRP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Tahoma" pitchFamily="34" charset="0"/>
              </a:rPr>
              <a:t>		</a:t>
            </a:r>
            <a:r>
              <a:rPr lang="en-US" sz="1800" dirty="0" smtClean="0">
                <a:latin typeface="Calibri" pitchFamily="34" charset="0"/>
                <a:cs typeface="Tahoma" pitchFamily="34" charset="0"/>
              </a:rPr>
              <a:t>&lt;frame&gt; </a:t>
            </a:r>
            <a:endParaRPr lang="ru-RU" sz="1800" dirty="0" smtClean="0">
              <a:latin typeface="Calibri" pitchFamily="34" charset="0"/>
              <a:cs typeface="Tahoma" pitchFamily="34" charset="0"/>
            </a:endParaRP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Tahoma" pitchFamily="34" charset="0"/>
              </a:rPr>
              <a:t>	</a:t>
            </a:r>
            <a:r>
              <a:rPr lang="en-US" sz="1800" dirty="0" smtClean="0">
                <a:latin typeface="Calibri" pitchFamily="34" charset="0"/>
                <a:cs typeface="Tahoma" pitchFamily="34" charset="0"/>
              </a:rPr>
              <a:t>&lt;/frameset&gt;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alibri" pitchFamily="34" charset="0"/>
                <a:cs typeface="Tahoma" pitchFamily="34" charset="0"/>
              </a:rPr>
              <a:t>&lt;/html&gt;</a:t>
            </a:r>
            <a:endParaRPr lang="ru-RU" sz="1800" dirty="0" smtClean="0">
              <a:latin typeface="Calibri" pitchFamily="34" charset="0"/>
              <a:cs typeface="Tahoma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alibri" pitchFamily="34" charset="0"/>
            </a:endParaRPr>
          </a:p>
          <a:p>
            <a:pPr eaLnBrk="1" hangingPunct="1">
              <a:defRPr/>
            </a:pP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libri" pitchFamily="34" charset="0"/>
              </a:rPr>
              <a:t>Тег </a:t>
            </a:r>
            <a:r>
              <a:rPr lang="en-US" smtClean="0">
                <a:latin typeface="Calibri" pitchFamily="34" charset="0"/>
              </a:rPr>
              <a:t>&lt;</a:t>
            </a:r>
            <a:r>
              <a:rPr lang="ru-RU" smtClean="0">
                <a:latin typeface="Calibri" pitchFamily="34" charset="0"/>
              </a:rPr>
              <a:t>FRAME</a:t>
            </a:r>
            <a:r>
              <a:rPr lang="en-US" smtClean="0">
                <a:latin typeface="Calibri" pitchFamily="34" charset="0"/>
              </a:rPr>
              <a:t>&gt;</a:t>
            </a:r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dirty="0" smtClean="0">
                <a:latin typeface="Calibri" pitchFamily="34" charset="0"/>
              </a:rPr>
              <a:t>Элемент </a:t>
            </a:r>
            <a:r>
              <a:rPr lang="en-US" sz="2400" dirty="0" smtClean="0">
                <a:latin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</a:rPr>
              <a:t>FRAME</a:t>
            </a:r>
            <a:r>
              <a:rPr lang="en-US" sz="2400" dirty="0" smtClean="0">
                <a:latin typeface="Calibri" pitchFamily="34" charset="0"/>
              </a:rPr>
              <a:t>&gt;</a:t>
            </a:r>
            <a:r>
              <a:rPr lang="ru-RU" sz="2400" dirty="0" smtClean="0">
                <a:latin typeface="Calibri" pitchFamily="34" charset="0"/>
              </a:rPr>
              <a:t> определяет содержимое и вид одного фрейма.  </a:t>
            </a:r>
            <a:endParaRPr lang="en-US" sz="2400" dirty="0" smtClean="0">
              <a:latin typeface="Calibri" pitchFamily="34" charset="0"/>
            </a:endParaRPr>
          </a:p>
          <a:p>
            <a:pPr eaLnBrk="1" hangingPunct="1"/>
            <a:r>
              <a:rPr lang="ru-RU" sz="2400" dirty="0" smtClean="0">
                <a:latin typeface="Calibri" pitchFamily="34" charset="0"/>
              </a:rPr>
              <a:t>Должен располагаться в контейнере &lt;FRAMESET&gt;</a:t>
            </a:r>
          </a:p>
          <a:p>
            <a:r>
              <a:rPr lang="ru-RU" sz="2400" dirty="0" smtClean="0">
                <a:latin typeface="Calibri" pitchFamily="34" charset="0"/>
              </a:rPr>
              <a:t>Не является контейнером. Закрывающий тег не требуется.</a:t>
            </a:r>
          </a:p>
          <a:p>
            <a:pPr eaLnBrk="1" hangingPunct="1"/>
            <a:endParaRPr lang="ru-RU" sz="2400" dirty="0" smtClean="0">
              <a:latin typeface="Calibri" pitchFamily="34" charset="0"/>
            </a:endParaRPr>
          </a:p>
          <a:p>
            <a:pPr eaLnBrk="1" hangingPunct="1">
              <a:buFontTx/>
              <a:buNone/>
            </a:pPr>
            <a:r>
              <a:rPr lang="ru-RU" sz="2400" dirty="0" smtClean="0">
                <a:latin typeface="Calibri" pitchFamily="34" charset="0"/>
              </a:rPr>
              <a:t>	</a:t>
            </a:r>
            <a:r>
              <a:rPr lang="en-US" sz="2400" dirty="0" smtClean="0">
                <a:latin typeface="Calibri" pitchFamily="34" charset="0"/>
              </a:rPr>
              <a:t>&lt;frameset&gt; </a:t>
            </a:r>
            <a:endParaRPr lang="ru-RU" sz="2400" dirty="0" smtClean="0">
              <a:latin typeface="Calibri" pitchFamily="34" charset="0"/>
            </a:endParaRPr>
          </a:p>
          <a:p>
            <a:pPr eaLnBrk="1" hangingPunct="1">
              <a:buFontTx/>
              <a:buNone/>
            </a:pPr>
            <a:r>
              <a:rPr lang="ru-RU" sz="2400" dirty="0" smtClean="0">
                <a:latin typeface="Calibri" pitchFamily="34" charset="0"/>
              </a:rPr>
              <a:t>		</a:t>
            </a:r>
            <a:r>
              <a:rPr lang="en-US" sz="2400" dirty="0" smtClean="0">
                <a:latin typeface="Calibri" pitchFamily="34" charset="0"/>
              </a:rPr>
              <a:t>&lt;frame&gt; </a:t>
            </a:r>
            <a:endParaRPr lang="ru-RU" sz="2400" dirty="0" smtClean="0">
              <a:latin typeface="Calibri" pitchFamily="34" charset="0"/>
            </a:endParaRPr>
          </a:p>
          <a:p>
            <a:pPr eaLnBrk="1" hangingPunct="1">
              <a:buFontTx/>
              <a:buNone/>
            </a:pPr>
            <a:r>
              <a:rPr lang="ru-RU" sz="2400" dirty="0" smtClean="0">
                <a:latin typeface="Calibri" pitchFamily="34" charset="0"/>
              </a:rPr>
              <a:t>	</a:t>
            </a:r>
            <a:r>
              <a:rPr lang="en-US" sz="2400" dirty="0" smtClean="0">
                <a:latin typeface="Calibri" pitchFamily="34" charset="0"/>
              </a:rPr>
              <a:t>&lt;/frameset&gt;</a:t>
            </a: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latin typeface="Calibri" pitchFamily="34" charset="0"/>
              </a:rPr>
              <a:t>Тег </a:t>
            </a:r>
            <a:r>
              <a:rPr lang="en-US" dirty="0" smtClean="0">
                <a:latin typeface="Calibri" pitchFamily="34" charset="0"/>
              </a:rPr>
              <a:t>&lt;</a:t>
            </a:r>
            <a:r>
              <a:rPr lang="ru-RU" dirty="0" smtClean="0">
                <a:latin typeface="Calibri" pitchFamily="34" charset="0"/>
              </a:rPr>
              <a:t>FRAME</a:t>
            </a:r>
            <a:r>
              <a:rPr lang="en-US" dirty="0" smtClean="0">
                <a:latin typeface="Calibri" pitchFamily="34" charset="0"/>
              </a:rPr>
              <a:t>&gt;</a:t>
            </a:r>
            <a:endParaRPr lang="ru-RU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Calibri" pitchFamily="34" charset="0"/>
              </a:rPr>
              <a:t>Атрибуты:</a:t>
            </a: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i="1" dirty="0" err="1" smtClean="0">
                <a:latin typeface="Calibri" pitchFamily="34" charset="0"/>
              </a:rPr>
              <a:t>src</a:t>
            </a:r>
            <a:r>
              <a:rPr lang="ru-RU" sz="2400" dirty="0" smtClean="0">
                <a:latin typeface="Calibri" pitchFamily="34" charset="0"/>
              </a:rPr>
              <a:t> 	Определяет </a:t>
            </a:r>
            <a:r>
              <a:rPr lang="en-US" sz="2400" dirty="0" smtClean="0">
                <a:latin typeface="Calibri" pitchFamily="34" charset="0"/>
              </a:rPr>
              <a:t>URL </a:t>
            </a:r>
            <a:r>
              <a:rPr lang="ru-RU" sz="2400" dirty="0" smtClean="0">
                <a:latin typeface="Calibri" pitchFamily="34" charset="0"/>
              </a:rPr>
              <a:t>файла, предназначенного для загрузки во фрейм. </a:t>
            </a:r>
            <a:r>
              <a:rPr lang="en-US" sz="2400" dirty="0" smtClean="0">
                <a:latin typeface="Calibri" pitchFamily="34" charset="0"/>
              </a:rPr>
              <a:t> 	</a:t>
            </a:r>
            <a:r>
              <a:rPr lang="en-US" sz="2400" dirty="0" err="1" smtClean="0">
                <a:latin typeface="Calibri" pitchFamily="34" charset="0"/>
              </a:rPr>
              <a:t>src</a:t>
            </a:r>
            <a:r>
              <a:rPr lang="en-US" sz="2400" dirty="0" smtClean="0">
                <a:latin typeface="Calibri" pitchFamily="34" charset="0"/>
              </a:rPr>
              <a:t> = URL</a:t>
            </a:r>
            <a:endParaRPr lang="ru-RU" sz="2400" dirty="0" smtClean="0">
              <a:latin typeface="Calibri" pitchFamily="34" charset="0"/>
            </a:endParaRPr>
          </a:p>
          <a:p>
            <a:pPr marL="1077913" indent="-1077913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i="1" dirty="0" err="1" smtClean="0">
                <a:latin typeface="Calibri" pitchFamily="34" charset="0"/>
              </a:rPr>
              <a:t>name</a:t>
            </a:r>
            <a:r>
              <a:rPr lang="ru-RU" sz="2400" dirty="0" smtClean="0">
                <a:latin typeface="Calibri" pitchFamily="34" charset="0"/>
              </a:rPr>
              <a:t> 	Задает уникальное имя фрейма, которое можно указать в качестве цели ссылки (как значение атрибута  </a:t>
            </a:r>
            <a:r>
              <a:rPr lang="ru-RU" sz="2400" i="1" dirty="0" err="1" smtClean="0">
                <a:latin typeface="Calibri" pitchFamily="34" charset="0"/>
              </a:rPr>
              <a:t>target</a:t>
            </a:r>
            <a:r>
              <a:rPr lang="ru-RU" sz="2400" dirty="0" smtClean="0">
                <a:latin typeface="Calibri" pitchFamily="34" charset="0"/>
              </a:rPr>
              <a:t>  тега </a:t>
            </a:r>
            <a:r>
              <a:rPr lang="en-US" sz="2400" dirty="0" smtClean="0">
                <a:latin typeface="Calibri" pitchFamily="34" charset="0"/>
              </a:rPr>
              <a:t>&lt;A&gt;).  </a:t>
            </a:r>
            <a:r>
              <a:rPr lang="ru-RU" sz="2400" dirty="0" smtClean="0">
                <a:latin typeface="Calibri" pitchFamily="34" charset="0"/>
              </a:rPr>
              <a:t>	</a:t>
            </a:r>
            <a:r>
              <a:rPr lang="en-US" sz="2400" dirty="0" smtClean="0">
                <a:latin typeface="Calibri" pitchFamily="34" charset="0"/>
              </a:rPr>
              <a:t>name = ‘</a:t>
            </a:r>
            <a:r>
              <a:rPr lang="ru-RU" sz="2400" dirty="0" smtClean="0">
                <a:latin typeface="Calibri" pitchFamily="34" charset="0"/>
              </a:rPr>
              <a:t>имя фрейма</a:t>
            </a:r>
            <a:r>
              <a:rPr lang="en-US" sz="2400" dirty="0" smtClean="0">
                <a:latin typeface="Calibri" pitchFamily="34" charset="0"/>
              </a:rPr>
              <a:t>’</a:t>
            </a:r>
            <a:endParaRPr lang="ru-RU" sz="2400" dirty="0" smtClean="0">
              <a:latin typeface="Calibri" pitchFamily="34" charset="0"/>
            </a:endParaRPr>
          </a:p>
          <a:p>
            <a:pPr marL="1077913" indent="-1077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latin typeface="Calibri" pitchFamily="34" charset="0"/>
              </a:rPr>
              <a:t>noresize</a:t>
            </a:r>
            <a:r>
              <a:rPr lang="ru-RU" sz="2400" dirty="0" smtClean="0">
                <a:latin typeface="Calibri" pitchFamily="34" charset="0"/>
              </a:rPr>
              <a:t> 	Определяет, можно изменять размер фрейма пользователю или нет. </a:t>
            </a:r>
            <a:r>
              <a:rPr lang="en-US" sz="2400" dirty="0" smtClean="0">
                <a:latin typeface="Calibri" pitchFamily="34" charset="0"/>
              </a:rPr>
              <a:t/>
            </a:r>
            <a:br>
              <a:rPr lang="en-US" sz="2400" dirty="0" smtClean="0">
                <a:latin typeface="Calibri" pitchFamily="34" charset="0"/>
              </a:rPr>
            </a:br>
            <a:r>
              <a:rPr lang="ru-RU" sz="2400" i="1" dirty="0" smtClean="0">
                <a:latin typeface="Calibri" pitchFamily="34" charset="0"/>
              </a:rPr>
              <a:t> 		</a:t>
            </a:r>
            <a:r>
              <a:rPr lang="ru-RU" sz="2400" dirty="0" smtClean="0">
                <a:latin typeface="Calibri" pitchFamily="34" charset="0"/>
              </a:rPr>
              <a:t>noresize </a:t>
            </a:r>
          </a:p>
          <a:p>
            <a:pPr marL="1077913" indent="-1077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latin typeface="Calibri" pitchFamily="34" charset="0"/>
              </a:rPr>
              <a:t>scrolling</a:t>
            </a:r>
            <a:r>
              <a:rPr lang="ru-RU" sz="2400" dirty="0" smtClean="0">
                <a:latin typeface="Calibri" pitchFamily="34" charset="0"/>
              </a:rPr>
              <a:t> 	Способ отображения полосы прокрутки во фрейме. </a:t>
            </a:r>
            <a:br>
              <a:rPr lang="ru-RU" sz="2400" dirty="0" smtClean="0">
                <a:latin typeface="Calibri" pitchFamily="34" charset="0"/>
              </a:rPr>
            </a:b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		</a:t>
            </a:r>
            <a:r>
              <a:rPr lang="en-US" sz="2400" dirty="0" smtClean="0">
                <a:latin typeface="Calibri" pitchFamily="34" charset="0"/>
              </a:rPr>
              <a:t>scrolling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=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auto | no | yes</a:t>
            </a: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788</Words>
  <Application>Microsoft Office PowerPoint</Application>
  <PresentationFormat>Экран (4:3)</PresentationFormat>
  <Paragraphs>116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Фреймы в HTML</vt:lpstr>
      <vt:lpstr>Фреймы</vt:lpstr>
      <vt:lpstr>Фреймы</vt:lpstr>
      <vt:lpstr>Элементы фреймовой структуры</vt:lpstr>
      <vt:lpstr>Элементы фреймовой структуры</vt:lpstr>
      <vt:lpstr>Особенности фреймовой структуры</vt:lpstr>
      <vt:lpstr>Особенности фреймовой структуры</vt:lpstr>
      <vt:lpstr>Тег &lt;FRAME&gt;</vt:lpstr>
      <vt:lpstr>Тег &lt;FRAME&gt;</vt:lpstr>
      <vt:lpstr>Тег &lt;FRAME&gt;</vt:lpstr>
      <vt:lpstr>Тег &lt;FRAMESET&gt;</vt:lpstr>
      <vt:lpstr>Тег &lt;FRAMESET&gt;</vt:lpstr>
      <vt:lpstr>Тег &lt;FRAMESET&gt;</vt:lpstr>
      <vt:lpstr>Фреймовая структура</vt:lpstr>
      <vt:lpstr>Вложение фреймовая структура</vt:lpstr>
      <vt:lpstr>Тег &lt;NOFRAMES&gt;</vt:lpstr>
      <vt:lpstr>Тег &lt;IFRAME&gt;</vt:lpstr>
      <vt:lpstr>Тег &lt;IFRAME&gt;</vt:lpstr>
      <vt:lpstr>Тег &lt;IFRAME&gt;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Фреймы в HTML</dc:title>
  <cp:lastModifiedBy>Asus</cp:lastModifiedBy>
  <cp:revision>71</cp:revision>
  <dcterms:created xsi:type="dcterms:W3CDTF">2010-04-16T12:18:56Z</dcterms:created>
  <dcterms:modified xsi:type="dcterms:W3CDTF">2020-12-10T16:28:08Z</dcterms:modified>
</cp:coreProperties>
</file>