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835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226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702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63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5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91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44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968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753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314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07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13479-393B-4BEA-AA8F-3D641020D63F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E2617-6FB3-4B2C-B4DE-15B2D08D70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3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Решение транспортных задач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667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t="34721" r="29722" b="12501"/>
          <a:stretch/>
        </p:blipFill>
        <p:spPr bwMode="auto">
          <a:xfrm>
            <a:off x="107504" y="260648"/>
            <a:ext cx="850777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868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2" t="41667" r="23363" b="29166"/>
          <a:stretch/>
        </p:blipFill>
        <p:spPr bwMode="auto">
          <a:xfrm>
            <a:off x="43544" y="943112"/>
            <a:ext cx="9011854" cy="291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820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48860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dirty="0" smtClean="0"/>
              <a:t>Транспортная задача (задача Монжа — Канторовича) — математическая задача линейного программирования специального вида. Её можно рассматривать как задачу об оптимальном плане перевозок грузов из пунктов отправления в пункты потребления, с минимальными затратами на перевозки.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6184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63272" cy="521744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Задача.</a:t>
            </a:r>
            <a:r>
              <a:rPr lang="ru-RU" dirty="0"/>
              <a:t> Пусть производство продукции осуществляется на 4-х предприятиях А</a:t>
            </a:r>
            <a:r>
              <a:rPr lang="ru-RU" baseline="-25000" dirty="0"/>
              <a:t>1</a:t>
            </a:r>
            <a:r>
              <a:rPr lang="ru-RU" dirty="0"/>
              <a:t>, А</a:t>
            </a:r>
            <a:r>
              <a:rPr lang="ru-RU" baseline="-25000" dirty="0"/>
              <a:t>2</a:t>
            </a:r>
            <a:r>
              <a:rPr lang="ru-RU" dirty="0"/>
              <a:t>, А</a:t>
            </a:r>
            <a:r>
              <a:rPr lang="ru-RU" baseline="-25000" dirty="0"/>
              <a:t>3</a:t>
            </a:r>
            <a:r>
              <a:rPr lang="ru-RU" dirty="0"/>
              <a:t>, А</a:t>
            </a:r>
            <a:r>
              <a:rPr lang="ru-RU" baseline="-25000" dirty="0"/>
              <a:t>4</a:t>
            </a:r>
            <a:r>
              <a:rPr lang="ru-RU" dirty="0"/>
              <a:t> а затем развозится в 5 пунктов потребления этой продукции B</a:t>
            </a:r>
            <a:r>
              <a:rPr lang="ru-RU" baseline="-25000" dirty="0"/>
              <a:t>1</a:t>
            </a:r>
            <a:r>
              <a:rPr lang="ru-RU" dirty="0"/>
              <a:t>, B</a:t>
            </a:r>
            <a:r>
              <a:rPr lang="ru-RU" baseline="-25000" dirty="0"/>
              <a:t>2</a:t>
            </a:r>
            <a:r>
              <a:rPr lang="ru-RU" dirty="0"/>
              <a:t>, B</a:t>
            </a:r>
            <a:r>
              <a:rPr lang="ru-RU" baseline="-25000" dirty="0"/>
              <a:t>3</a:t>
            </a:r>
            <a:r>
              <a:rPr lang="ru-RU" dirty="0"/>
              <a:t>, B</a:t>
            </a:r>
            <a:r>
              <a:rPr lang="ru-RU" baseline="-25000" dirty="0"/>
              <a:t>4</a:t>
            </a:r>
            <a:r>
              <a:rPr lang="ru-RU" dirty="0"/>
              <a:t>, B</a:t>
            </a:r>
            <a:r>
              <a:rPr lang="ru-RU" baseline="-25000" dirty="0"/>
              <a:t>5</a:t>
            </a:r>
            <a:r>
              <a:rPr lang="ru-RU" dirty="0"/>
              <a:t>. На предприятиях </a:t>
            </a:r>
            <a:r>
              <a:rPr lang="ru-RU" dirty="0" err="1"/>
              <a:t>A</a:t>
            </a:r>
            <a:r>
              <a:rPr lang="ru-RU" baseline="-25000" dirty="0" err="1"/>
              <a:t>i</a:t>
            </a:r>
            <a:r>
              <a:rPr lang="ru-RU" dirty="0"/>
              <a:t> (i = 1, 2, 3, 4) продукция находится соответственно в количествах </a:t>
            </a:r>
            <a:r>
              <a:rPr lang="ru-RU" dirty="0" err="1"/>
              <a:t>a</a:t>
            </a:r>
            <a:r>
              <a:rPr lang="ru-RU" baseline="-25000" dirty="0" err="1"/>
              <a:t>i</a:t>
            </a:r>
            <a:r>
              <a:rPr lang="ru-RU" dirty="0"/>
              <a:t> (условных единиц). В пункты </a:t>
            </a:r>
            <a:r>
              <a:rPr lang="ru-RU" dirty="0" err="1"/>
              <a:t>B</a:t>
            </a:r>
            <a:r>
              <a:rPr lang="ru-RU" baseline="-25000" dirty="0" err="1"/>
              <a:t>j</a:t>
            </a:r>
            <a:r>
              <a:rPr lang="ru-RU" dirty="0"/>
              <a:t> (j = 1, 2, 3, 4,5) требуется доставить </a:t>
            </a:r>
            <a:r>
              <a:rPr lang="ru-RU" dirty="0" err="1"/>
              <a:t>b</a:t>
            </a:r>
            <a:r>
              <a:rPr lang="ru-RU" baseline="-25000" dirty="0" err="1"/>
              <a:t>j</a:t>
            </a:r>
            <a:r>
              <a:rPr lang="ru-RU" dirty="0"/>
              <a:t> единиц продукции. Стоимость перевозки единицы груза (с учетом расстояний) из </a:t>
            </a:r>
            <a:r>
              <a:rPr lang="ru-RU" dirty="0" err="1"/>
              <a:t>A</a:t>
            </a:r>
            <a:r>
              <a:rPr lang="ru-RU" baseline="-25000" dirty="0" err="1"/>
              <a:t>i</a:t>
            </a:r>
            <a:r>
              <a:rPr lang="ru-RU" dirty="0"/>
              <a:t> в </a:t>
            </a:r>
            <a:r>
              <a:rPr lang="ru-RU" dirty="0" err="1"/>
              <a:t>B</a:t>
            </a:r>
            <a:r>
              <a:rPr lang="ru-RU" baseline="-25000" dirty="0" err="1"/>
              <a:t>j</a:t>
            </a:r>
            <a:r>
              <a:rPr lang="ru-RU" dirty="0"/>
              <a:t> определена матрицей  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Предприятия могут выпускать в день 235, 175, 185 и 175 единиц продукции. Пункты потребления готовы принимать ежедневно 125, 160, 60, 250 и 175 единиц продукции. Стоимость перевозки единицы продукции (в у. е.) с предприятий в пункты потребления приведена в таблице.</a:t>
            </a:r>
          </a:p>
        </p:txBody>
      </p:sp>
    </p:spTree>
    <p:extLst>
      <p:ext uri="{BB962C8B-B14F-4D97-AF65-F5344CB8AC3E}">
        <p14:creationId xmlns:p14="http://schemas.microsoft.com/office/powerpoint/2010/main" val="2715634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8" t="24243" r="28941" b="38889"/>
          <a:stretch/>
        </p:blipFill>
        <p:spPr bwMode="auto">
          <a:xfrm>
            <a:off x="323528" y="908720"/>
            <a:ext cx="8730229" cy="4224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387" y="5373216"/>
            <a:ext cx="87103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Требуется минимизировать суммарные транспортные расходы по перевозке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2025994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Выполним проверку сбалансированности математической модели задачи. Модель является сбалансированной, так как суммарный объем производимой продукции в день равен суммарному объему потребности в ней:</a:t>
            </a:r>
          </a:p>
          <a:p>
            <a:r>
              <a:rPr lang="ru-RU" dirty="0"/>
              <a:t>235+175+185+175=125+160+60+250+175</a:t>
            </a:r>
          </a:p>
          <a:p>
            <a:pPr marL="0" indent="0">
              <a:buNone/>
            </a:pPr>
            <a:r>
              <a:rPr lang="ru-RU" dirty="0"/>
              <a:t>(При решении этой задачи не учитываются издержки, связанные со складированием и недопоставкой продукции).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460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задачи в </a:t>
            </a:r>
            <a:r>
              <a:rPr lang="en-US" dirty="0" smtClean="0"/>
              <a:t>Excel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ru-RU" dirty="0" smtClean="0"/>
              <a:t>Откроем </a:t>
            </a:r>
            <a:r>
              <a:rPr lang="ru-RU" dirty="0"/>
              <a:t>новый рабочий лист </a:t>
            </a:r>
            <a:r>
              <a:rPr lang="ru-RU" dirty="0" err="1"/>
              <a:t>Excel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</a:t>
            </a:r>
            <a:r>
              <a:rPr lang="ru-RU" dirty="0"/>
              <a:t>. В ячейки </a:t>
            </a:r>
            <a:r>
              <a:rPr lang="ru-RU" b="1" dirty="0"/>
              <a:t>B3:F6</a:t>
            </a:r>
            <a:r>
              <a:rPr lang="ru-RU" dirty="0"/>
              <a:t> стоимость перевозок единицы груза.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</a:t>
            </a:r>
            <a:r>
              <a:rPr lang="ru-RU" dirty="0"/>
              <a:t>. В ячейках </a:t>
            </a:r>
            <a:r>
              <a:rPr lang="ru-RU" b="1" dirty="0"/>
              <a:t>B16:F16</a:t>
            </a:r>
            <a:r>
              <a:rPr lang="ru-RU" dirty="0"/>
              <a:t> укажем формулы для расчета суммарной потребности продукции для </a:t>
            </a:r>
            <a:r>
              <a:rPr lang="ru-RU" i="1" dirty="0"/>
              <a:t>j</a:t>
            </a:r>
            <a:r>
              <a:rPr lang="ru-RU" dirty="0"/>
              <a:t>-</a:t>
            </a:r>
            <a:r>
              <a:rPr lang="ru-RU" dirty="0" err="1"/>
              <a:t>го</a:t>
            </a:r>
            <a:r>
              <a:rPr lang="ru-RU" dirty="0"/>
              <a:t> пункта, в ячейках </a:t>
            </a:r>
            <a:r>
              <a:rPr lang="ru-RU" b="1" dirty="0"/>
              <a:t>G12:G15</a:t>
            </a:r>
            <a:r>
              <a:rPr lang="ru-RU" dirty="0"/>
              <a:t> – формулы суммарного объема производства </a:t>
            </a:r>
            <a:r>
              <a:rPr lang="ru-RU" i="1" dirty="0"/>
              <a:t>i</a:t>
            </a:r>
            <a:r>
              <a:rPr lang="ru-RU" dirty="0"/>
              <a:t>-</a:t>
            </a:r>
            <a:r>
              <a:rPr lang="ru-RU" dirty="0" err="1"/>
              <a:t>го</a:t>
            </a:r>
            <a:r>
              <a:rPr lang="ru-RU" dirty="0"/>
              <a:t>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2368227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4. В ячейки </a:t>
            </a:r>
            <a:r>
              <a:rPr lang="ru-RU" b="1" dirty="0"/>
              <a:t>B18:F18</a:t>
            </a:r>
            <a:r>
              <a:rPr lang="ru-RU" dirty="0"/>
              <a:t> заносим значения потребности продукции соответствующего пункта потребления, в ячейки </a:t>
            </a:r>
            <a:r>
              <a:rPr lang="ru-RU" b="1" dirty="0"/>
              <a:t>H12:H15</a:t>
            </a:r>
            <a:r>
              <a:rPr lang="ru-RU" dirty="0"/>
              <a:t> заносим значения объема производства соответствующего предприятия.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</a:t>
            </a:r>
            <a:r>
              <a:rPr lang="ru-RU" dirty="0"/>
              <a:t>. В ячейку </a:t>
            </a:r>
            <a:r>
              <a:rPr lang="ru-RU" b="1" dirty="0"/>
              <a:t>B20</a:t>
            </a:r>
            <a:r>
              <a:rPr lang="ru-RU" dirty="0"/>
              <a:t> занесем формулу целевой функции.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6</a:t>
            </a:r>
            <a:r>
              <a:rPr lang="ru-RU" dirty="0"/>
              <a:t>. Выполним команду </a:t>
            </a:r>
            <a:r>
              <a:rPr lang="ru-RU" b="1" dirty="0"/>
              <a:t>Сервис → Поиск решения</a:t>
            </a:r>
            <a:r>
              <a:rPr lang="ru-RU" dirty="0"/>
              <a:t>. Откроется диалоговое окно </a:t>
            </a:r>
            <a:r>
              <a:rPr lang="ru-RU" b="1" dirty="0"/>
              <a:t>Поиск решения</a:t>
            </a:r>
            <a:r>
              <a:rPr lang="ru-RU" dirty="0"/>
              <a:t>. Если такой команды во вкладке </a:t>
            </a:r>
            <a:r>
              <a:rPr lang="ru-RU" b="1" dirty="0"/>
              <a:t>Сервис</a:t>
            </a:r>
            <a:r>
              <a:rPr lang="ru-RU" dirty="0"/>
              <a:t> нет, то следует подключить эту надстройку перейдя по </a:t>
            </a:r>
            <a:r>
              <a:rPr lang="ru-RU" b="1" dirty="0"/>
              <a:t>Сервис → Надстройки</a:t>
            </a:r>
            <a:r>
              <a:rPr lang="ru-RU" dirty="0"/>
              <a:t>, и поставив галочку напротив нужной, т.е. </a:t>
            </a:r>
            <a:r>
              <a:rPr lang="ru-RU" b="1" dirty="0"/>
              <a:t>Поиск решения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7</a:t>
            </a:r>
            <a:r>
              <a:rPr lang="ru-RU" dirty="0"/>
              <a:t>. В поле </a:t>
            </a:r>
            <a:r>
              <a:rPr lang="ru-RU" b="1" dirty="0"/>
              <a:t>Установить целевую ячейку</a:t>
            </a:r>
            <a:r>
              <a:rPr lang="ru-RU" dirty="0"/>
              <a:t> указываем ячейку, содержащую оптимизируемое значение. Установим переключатель </a:t>
            </a:r>
            <a:r>
              <a:rPr lang="ru-RU" b="1" dirty="0"/>
              <a:t>Равный</a:t>
            </a:r>
            <a:r>
              <a:rPr lang="ru-RU" dirty="0"/>
              <a:t> в положение </a:t>
            </a:r>
            <a:r>
              <a:rPr lang="ru-RU" b="1" dirty="0"/>
              <a:t>минимальному значению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8</a:t>
            </a:r>
            <a:r>
              <a:rPr lang="ru-RU" dirty="0"/>
              <a:t>. В поле </a:t>
            </a:r>
            <a:r>
              <a:rPr lang="ru-RU" b="1" dirty="0"/>
              <a:t>Изменяя ячейки</a:t>
            </a:r>
            <a:r>
              <a:rPr lang="ru-RU" dirty="0"/>
              <a:t> мышью зададим диапазон подбираемых параметров </a:t>
            </a:r>
            <a:r>
              <a:rPr lang="ru-RU" b="1" dirty="0"/>
              <a:t>$B$12:$F$15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9</a:t>
            </a:r>
            <a:r>
              <a:rPr lang="ru-RU" dirty="0"/>
              <a:t>. В поле </a:t>
            </a:r>
            <a:r>
              <a:rPr lang="ru-RU" b="1" dirty="0"/>
              <a:t>Ограничения</a:t>
            </a:r>
            <a:r>
              <a:rPr lang="ru-RU" dirty="0"/>
              <a:t> введем необходимые ограничения и нажмем на кнопку </a:t>
            </a:r>
            <a:r>
              <a:rPr lang="ru-RU" b="1" dirty="0"/>
              <a:t>Добавить</a:t>
            </a:r>
            <a:r>
              <a:rPr lang="ru-RU" dirty="0"/>
              <a:t>, затем </a:t>
            </a:r>
            <a:r>
              <a:rPr lang="ru-RU" b="1" dirty="0"/>
              <a:t>Выполнить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447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5" t="45825" r="27128" b="16865"/>
          <a:stretch/>
        </p:blipFill>
        <p:spPr bwMode="auto">
          <a:xfrm>
            <a:off x="347967" y="908720"/>
            <a:ext cx="864461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141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4" t="34127" r="33849" b="19048"/>
          <a:stretch/>
        </p:blipFill>
        <p:spPr bwMode="auto">
          <a:xfrm>
            <a:off x="251520" y="260648"/>
            <a:ext cx="8269933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61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112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Решение транспортных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Решение задачи в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транспортных задач</dc:title>
  <dc:creator>Asus</dc:creator>
  <cp:lastModifiedBy>Asus</cp:lastModifiedBy>
  <cp:revision>4</cp:revision>
  <dcterms:created xsi:type="dcterms:W3CDTF">2018-11-01T18:39:35Z</dcterms:created>
  <dcterms:modified xsi:type="dcterms:W3CDTF">2020-10-01T18:15:47Z</dcterms:modified>
</cp:coreProperties>
</file>