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39"/>
  </p:notesMasterIdLst>
  <p:sldIdLst>
    <p:sldId id="279" r:id="rId2"/>
    <p:sldId id="280" r:id="rId3"/>
    <p:sldId id="281" r:id="rId4"/>
    <p:sldId id="282" r:id="rId5"/>
    <p:sldId id="342" r:id="rId6"/>
    <p:sldId id="345" r:id="rId7"/>
    <p:sldId id="344" r:id="rId8"/>
    <p:sldId id="346" r:id="rId9"/>
    <p:sldId id="347" r:id="rId10"/>
    <p:sldId id="348" r:id="rId11"/>
    <p:sldId id="349" r:id="rId12"/>
    <p:sldId id="350" r:id="rId13"/>
    <p:sldId id="351" r:id="rId14"/>
    <p:sldId id="352" r:id="rId15"/>
    <p:sldId id="354" r:id="rId16"/>
    <p:sldId id="355" r:id="rId17"/>
    <p:sldId id="356" r:id="rId18"/>
    <p:sldId id="357" r:id="rId19"/>
    <p:sldId id="358" r:id="rId20"/>
    <p:sldId id="359" r:id="rId21"/>
    <p:sldId id="360" r:id="rId22"/>
    <p:sldId id="361" r:id="rId23"/>
    <p:sldId id="362" r:id="rId24"/>
    <p:sldId id="363" r:id="rId25"/>
    <p:sldId id="364" r:id="rId26"/>
    <p:sldId id="365" r:id="rId27"/>
    <p:sldId id="366" r:id="rId28"/>
    <p:sldId id="285" r:id="rId29"/>
    <p:sldId id="287" r:id="rId30"/>
    <p:sldId id="329" r:id="rId31"/>
    <p:sldId id="330" r:id="rId32"/>
    <p:sldId id="331" r:id="rId33"/>
    <p:sldId id="332" r:id="rId34"/>
    <p:sldId id="333" r:id="rId35"/>
    <p:sldId id="334" r:id="rId36"/>
    <p:sldId id="335" r:id="rId37"/>
    <p:sldId id="336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6" name="Автор" initials="A" lastIdx="0" clrIdx="6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7" autoAdjust="0"/>
    <p:restoredTop sz="96092" autoAdjust="0"/>
  </p:normalViewPr>
  <p:slideViewPr>
    <p:cSldViewPr>
      <p:cViewPr>
        <p:scale>
          <a:sx n="65" d="100"/>
          <a:sy n="65" d="100"/>
        </p:scale>
        <p:origin x="-1536" y="-228"/>
      </p:cViewPr>
      <p:guideLst>
        <p:guide orient="horz" pos="384"/>
        <p:guide orient="horz" pos="1104"/>
        <p:guide orient="horz" pos="624"/>
        <p:guide pos="1968"/>
        <p:guide pos="384"/>
        <p:guide pos="960"/>
        <p:guide pos="4704"/>
        <p:guide pos="192"/>
        <p:guide pos="39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>
        <p:scale>
          <a:sx n="80" d="100"/>
          <a:sy n="80" d="100"/>
        </p:scale>
        <p:origin x="-3894" y="-60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ru-RU"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ru-RU" sz="1200"/>
            </a:lvl1pPr>
          </a:lstStyle>
          <a:p>
            <a:fld id="{DFA2E03A-AC74-4DCC-84AB-3B93BD24C0C7}" type="datetimeFigureOut">
              <a:rPr/>
              <a:pPr/>
              <a:t>9/26/2010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ru-RU"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ru-RU" sz="1200"/>
            </a:lvl1pPr>
          </a:lstStyle>
          <a:p>
            <a:fld id="{6D495259-C478-458E-8F66-D0CFA83DA988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746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ru-RU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1pPr>
    <a:lvl2pPr marL="457200" algn="l" defTabSz="914400" rtl="0" eaLnBrk="1" latinLnBrk="0" hangingPunct="1">
      <a:defRPr lang="ru-RU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2pPr>
    <a:lvl3pPr marL="914400" algn="l" defTabSz="914400" rtl="0" eaLnBrk="1" latinLnBrk="0" hangingPunct="1">
      <a:defRPr lang="ru-RU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3pPr>
    <a:lvl4pPr marL="1371600" algn="l" defTabSz="914400" rtl="0" eaLnBrk="1" latinLnBrk="0" hangingPunct="1">
      <a:defRPr lang="ru-RU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4pPr>
    <a:lvl5pPr marL="1828800" algn="l" defTabSz="914400" rtl="0" eaLnBrk="1" latinLnBrk="0" hangingPunct="1">
      <a:defRPr lang="ru-RU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5pPr>
    <a:lvl6pPr marL="22860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200" kern="1200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2328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9156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3908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Примечания: </a:t>
            </a:r>
            <a:endParaRPr lang="ru-RU" sz="1200" kern="1200" noProof="0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Иногда программе Word не удается найти альтернативные варианты правописания.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При печати документа волнистые линии не отображаются.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3150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Совет.</a:t>
            </a:r>
            <a:r>
              <a:rPr lang="ru-RU" sz="1200" kern="120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Если прерывать работу каждый раз при появлении волнистых подчеркиваний нежелательно, просто игнорируйте их. По окончании работы можно выполнить проверку орфографии и грамматики сразу по всему документу. </a:t>
            </a:r>
            <a:endParaRPr lang="de-DE" sz="1200" kern="1200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3150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7303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1431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7124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2850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Нужно создать список? Это можно сделать с помощью группы "Абзац" (на вкладке "Главная" это следующая группа после группы "Шрифт"). </a:t>
            </a:r>
            <a:endParaRPr lang="de-DE" sz="1200" kern="1200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16011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Когда могут потребоваться поля другого размера? Они могут быть удобны, например, при создании короткого письма, рецепта, приглашения или стихотворения. </a:t>
            </a:r>
            <a:endParaRPr lang="de-DE" sz="1200" kern="1200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195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73467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2402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0833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0035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2117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96847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92376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23586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Совет. </a:t>
            </a:r>
            <a:r>
              <a:rPr lang="ru-RU" sz="1200" kern="120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Чтобы найти документ после того, как он был закрыт, воспользуйтесь списком "Последние документы", который показан на рисунке. Чтобы открыть документ в списке, щелкните его. </a:t>
            </a:r>
            <a:endParaRPr lang="de-DE" sz="1200" kern="1200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97350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61426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0796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62734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61426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11230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61426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00043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6142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56574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61426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3230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8699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Дополнительные сведения о ленте будут приведены далее в этом курсе.</a:t>
            </a:r>
            <a:endParaRPr lang="de-DE" sz="1200" kern="1200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1503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4115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4115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4115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411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0" y="3200400"/>
            <a:ext cx="5105400" cy="1470025"/>
          </a:xfrm>
        </p:spPr>
        <p:txBody>
          <a:bodyPr>
            <a:normAutofit/>
          </a:bodyPr>
          <a:lstStyle>
            <a:lvl1pPr algn="l" latinLnBrk="0">
              <a:defRPr lang="ru-RU" sz="3600">
                <a:latin typeface="Segoe Light"/>
              </a:defRPr>
            </a:lvl1pPr>
          </a:lstStyle>
          <a:p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0" y="4648200"/>
            <a:ext cx="5105400" cy="1752600"/>
          </a:xfrm>
        </p:spPr>
        <p:txBody>
          <a:bodyPr>
            <a:normAutofit/>
          </a:bodyPr>
          <a:lstStyle>
            <a:lvl1pPr marL="0" indent="0" algn="l" latinLnBrk="0">
              <a:buNone/>
              <a:defRPr lang="ru-RU" sz="2400">
                <a:solidFill>
                  <a:schemeClr val="tx1">
                    <a:tint val="75000"/>
                  </a:schemeClr>
                </a:solidFill>
                <a:latin typeface="Segoe Light"/>
              </a:defRPr>
            </a:lvl1pPr>
            <a:lvl2pPr marL="457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5B615-6EF2-4341-8C3F-7B86CEB81AB6}" type="datetime1">
              <a:rPr/>
              <a:pPr/>
              <a:t>9/26/2010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Создание первого документа Word, часть I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53043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ggestions for practic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3880803"/>
          </a:xfrm>
        </p:spPr>
        <p:txBody>
          <a:bodyPr vert="horz" lIns="91440" tIns="45720" rIns="91440" bIns="45720" rtlCol="0">
            <a:normAutofit/>
          </a:bodyPr>
          <a:lstStyle>
            <a:lvl1pPr marL="457200" indent="-45720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 typeface="+mj-lt"/>
              <a:buAutoNum type="arabicPeriod"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857250" indent="-45720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 typeface="+mj-lt"/>
              <a:buAutoNum type="arabicPeriod"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257300" indent="-34290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 typeface="+mj-lt"/>
              <a:buAutoNum type="arabicPeriod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714500" indent="-34290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 typeface="+mj-lt"/>
              <a:buAutoNum type="arabicPeriod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171700" indent="-34290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+mj-lt"/>
              <a:buAutoNum type="arabicPeriod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  <a:p>
            <a:pPr marL="676275" lvl="1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</a:pPr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17F13-E43C-46B3-A696-4D4428C88027}" type="datetime1">
              <a:rPr/>
              <a:pPr/>
              <a:t>9/26/2010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your first Word document 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33400" y="5410200"/>
            <a:ext cx="8153400" cy="762000"/>
          </a:xfrm>
        </p:spPr>
        <p:txBody>
          <a:bodyPr/>
          <a:lstStyle>
            <a:lvl1pPr marL="0" indent="0" latinLnBrk="0">
              <a:buNone/>
              <a:defRPr lang="ru-RU" sz="24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228287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 question, optional answer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 vert="horz" lIns="91440" tIns="45720" rIns="91440" bIns="45720" rtlCol="0">
            <a:normAutofit/>
          </a:bodyPr>
          <a:lstStyle>
            <a:lvl1pPr marL="0" indent="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D8FD8-85CC-4C35-82E7-FF7344001684}" type="datetime1">
              <a:rPr/>
              <a:pPr/>
              <a:t>9/26/2010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your first Word document 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18160" y="2514600"/>
            <a:ext cx="8229600" cy="3581400"/>
          </a:xfrm>
        </p:spPr>
        <p:txBody>
          <a:bodyPr vert="horz" lIns="91440" tIns="45720" rIns="91440" bIns="45720" rtlCol="0">
            <a:normAutofit/>
          </a:bodyPr>
          <a:lstStyle>
            <a:lvl1pPr marL="457200" indent="-45720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 typeface="+mj-lt"/>
              <a:buAutoNum type="arabicPeriod"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687628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 answer, explana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 vert="horz" lIns="91440" tIns="45720" rIns="91440" bIns="45720" rtlCol="0">
            <a:normAutofit/>
          </a:bodyPr>
          <a:lstStyle>
            <a:lvl1pPr marL="0" indent="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86977-BECB-4E57-99A1-2F0D0FC39E27}" type="datetime1">
              <a:rPr/>
              <a:pPr/>
              <a:t>9/26/2010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your first Word document 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08000" y="2514600"/>
            <a:ext cx="8229600" cy="3581400"/>
          </a:xfrm>
        </p:spPr>
        <p:txBody>
          <a:bodyPr vert="horz" lIns="91440" tIns="45720" rIns="91440" bIns="45720" rtlCol="0">
            <a:normAutofit/>
          </a:bodyPr>
          <a:lstStyle>
            <a:lvl1pPr marL="0" indent="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 typeface="+mj-lt"/>
              <a:buNone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186387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RC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 vert="horz" lIns="91440" tIns="45720" rIns="91440" bIns="45720" rtlCol="0">
            <a:normAutofit/>
          </a:bodyPr>
          <a:lstStyle>
            <a:lvl1pPr marL="0" indent="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3FF5F-25B9-4307-81A6-50E1F1790398}" type="datetime1">
              <a:rPr/>
              <a:pPr/>
              <a:t>9/26/2010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your first Word document 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65982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 latinLnBrk="0">
              <a:def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 latinLnBrk="0">
              <a:def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DAE83-528D-407E-80BF-31CCEAB5DD99}" type="datetime1">
              <a:rPr/>
              <a:pPr/>
              <a:t>9/26/2010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your first Word document 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19749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 latinLnBrk="0">
              <a:defRPr lang="ru-RU" sz="2000" b="1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 latinLnBrk="0">
              <a:defRPr lang="ru-RU" sz="3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latinLnBrk="0">
              <a:defRPr lang="ru-RU" sz="2000"/>
            </a:lvl6pPr>
            <a:lvl7pPr latinLnBrk="0">
              <a:defRPr lang="ru-RU" sz="2000"/>
            </a:lvl7pPr>
            <a:lvl8pPr latinLnBrk="0">
              <a:defRPr lang="ru-RU" sz="2000"/>
            </a:lvl8pPr>
            <a:lvl9pPr latinLnBrk="0">
              <a:defRPr lang="ru-RU"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 latinLnBrk="0">
              <a:buNone/>
              <a:defRPr lang="ru-RU" sz="1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4DD73-C9B8-4DB6-BCB6-B9E0928E714B}" type="datetime1">
              <a:rPr/>
              <a:pPr/>
              <a:t>9/26/2010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your first Word document 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36756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 latinLnBrk="0">
              <a:defRPr lang="ru-RU" sz="2000" b="1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latinLnBrk="0">
              <a:buNone/>
              <a:defRPr lang="ru-RU" sz="3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2800"/>
            </a:lvl2pPr>
            <a:lvl3pPr marL="914400" indent="0" latinLnBrk="0">
              <a:buNone/>
              <a:defRPr lang="ru-RU" sz="2400"/>
            </a:lvl3pPr>
            <a:lvl4pPr marL="1371600" indent="0" latinLnBrk="0">
              <a:buNone/>
              <a:defRPr lang="ru-RU" sz="2000"/>
            </a:lvl4pPr>
            <a:lvl5pPr marL="1828800" indent="0" latinLnBrk="0">
              <a:buNone/>
              <a:defRPr lang="ru-RU" sz="2000"/>
            </a:lvl5pPr>
            <a:lvl6pPr marL="2286000" indent="0" latinLnBrk="0">
              <a:buNone/>
              <a:defRPr lang="ru-RU" sz="2000"/>
            </a:lvl6pPr>
            <a:lvl7pPr marL="2743200" indent="0" latinLnBrk="0">
              <a:buNone/>
              <a:defRPr lang="ru-RU" sz="2000"/>
            </a:lvl7pPr>
            <a:lvl8pPr marL="3200400" indent="0" latinLnBrk="0">
              <a:buNone/>
              <a:defRPr lang="ru-RU" sz="2000"/>
            </a:lvl8pPr>
            <a:lvl9pPr marL="3657600" indent="0" latinLnBrk="0">
              <a:buNone/>
              <a:defRPr lang="ru-RU" sz="2000"/>
            </a:lvl9pPr>
          </a:lstStyle>
          <a:p>
            <a:r>
              <a:rPr lang="ru-RU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latinLnBrk="0">
              <a:buNone/>
              <a:defRPr lang="ru-RU" sz="1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CB474-B565-42DA-ACF4-D9BB1CCA919E}" type="datetime1">
              <a:rPr/>
              <a:pPr/>
              <a:t>9/26/2010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your first Word document 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83383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5153"/>
            <a:ext cx="8229600" cy="11430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latinLnBrk="0">
              <a:defRPr lang="ru-RU"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6E8A-BB08-49DD-A1FB-25F07320152F}" type="datetime1">
              <a:rPr/>
              <a:pPr/>
              <a:t>9/26/2010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your first Word document 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370542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urse contents and goal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41437"/>
            <a:ext cx="8229600" cy="4525963"/>
          </a:xfrm>
        </p:spPr>
        <p:txBody>
          <a:bodyPr vert="horz" lIns="91440" tIns="45720" rIns="91440" bIns="45720" rtlCol="0">
            <a:normAutofit/>
          </a:bodyPr>
          <a:lstStyle>
            <a:lvl1pPr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def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714500" indent="-34290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 typeface="Arial" pitchFamily="34" charset="0"/>
              <a:buChar char="•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  <a:p>
            <a:pPr marL="676275" lvl="1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  <a:buChar char="•"/>
            </a:pPr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7A138-A4E5-425F-A0EF-1C93251F0768}" type="datetime1">
              <a:rPr/>
              <a:pPr/>
              <a:t>9/26/2010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your first Word document 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69087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picture and text 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85D3D-F4D9-41F8-AAD1-62678490186E}" type="datetime1">
              <a:rPr/>
              <a:pPr/>
              <a:t>9/26/2010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your first Word document 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041400" y="1752600"/>
            <a:ext cx="1371600" cy="13716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 latinLnBrk="0">
              <a:buFontTx/>
              <a:buNone/>
              <a:defRPr lang="ru-RU"/>
            </a:lvl1pPr>
          </a:lstStyle>
          <a:p>
            <a:endParaRPr lang="ru-RU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3048000" y="1649506"/>
            <a:ext cx="5562600" cy="4343400"/>
          </a:xfrm>
        </p:spPr>
        <p:txBody>
          <a:bodyPr>
            <a:normAutofit/>
          </a:bodyPr>
          <a:lstStyle>
            <a:lvl1pPr marL="0" indent="0" latinLnBrk="0">
              <a:spcBef>
                <a:spcPts val="500"/>
              </a:spcBef>
              <a:spcAft>
                <a:spcPts val="2000"/>
              </a:spcAft>
              <a:buNone/>
              <a:defRPr lang="ru-RU" sz="24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indent="0" latinLnBrk="0">
              <a:spcBef>
                <a:spcPts val="500"/>
              </a:spcBef>
              <a:spcAft>
                <a:spcPts val="2000"/>
              </a:spcAft>
              <a:buNone/>
              <a:defRPr lang="ru-RU"/>
            </a:lvl2pPr>
            <a:lvl3pPr indent="0" latinLnBrk="0">
              <a:spcBef>
                <a:spcPts val="500"/>
              </a:spcBef>
              <a:spcAft>
                <a:spcPts val="2000"/>
              </a:spcAft>
              <a:buNone/>
              <a:defRPr lang="ru-RU"/>
            </a:lvl3pPr>
            <a:lvl4pPr indent="0" latinLnBrk="0">
              <a:spcBef>
                <a:spcPts val="500"/>
              </a:spcBef>
              <a:spcAft>
                <a:spcPts val="2000"/>
              </a:spcAft>
              <a:buNone/>
              <a:defRPr lang="ru-RU"/>
            </a:lvl4pPr>
            <a:lvl5pPr indent="0" latinLnBrk="0">
              <a:spcBef>
                <a:spcPts val="500"/>
              </a:spcBef>
              <a:spcAft>
                <a:spcPts val="2000"/>
              </a:spcAft>
              <a:buNone/>
              <a:defRPr lang="ru-RU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268592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343F7-65F9-4D98-8C0F-D73929C1BF9C}" type="datetime1">
              <a:rPr/>
              <a:pPr/>
              <a:t>9/26/2010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your first Word document 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733800" y="4191000"/>
            <a:ext cx="4873752" cy="1673352"/>
          </a:xfrm>
        </p:spPr>
        <p:txBody>
          <a:bodyPr/>
          <a:lstStyle>
            <a:lvl1pPr marL="0" indent="0" latinLnBrk="0">
              <a:buNone/>
              <a:defRPr lang="ru-RU" sz="400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itchFamily="34" charset="0"/>
              </a:defRPr>
            </a:lvl1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228600" y="3200400"/>
            <a:ext cx="3429000" cy="585216"/>
          </a:xfrm>
        </p:spPr>
        <p:txBody>
          <a:bodyPr/>
          <a:lstStyle>
            <a:lvl1pPr marL="0" indent="0" latinLnBrk="0">
              <a:buNone/>
              <a:defRPr lang="ru-RU">
                <a:solidFill>
                  <a:schemeClr val="bg1">
                    <a:lumMod val="50000"/>
                  </a:schemeClr>
                </a:solidFill>
                <a:latin typeface="Segoe UI Semibold" pitchFamily="34" charset="0"/>
              </a:defRPr>
            </a:lvl1pPr>
            <a:lvl2pPr marL="457200" indent="0" latinLnBrk="0">
              <a:buNone/>
              <a:defRPr lang="ru-RU"/>
            </a:lvl2pPr>
            <a:lvl3pPr marL="914400" indent="0" latinLnBrk="0">
              <a:buNone/>
              <a:defRPr lang="ru-RU"/>
            </a:lvl3pPr>
            <a:lvl4pPr marL="1371600" indent="0" latinLnBrk="0">
              <a:buNone/>
              <a:defRPr lang="ru-RU"/>
            </a:lvl4pPr>
            <a:lvl5pPr marL="1828800" indent="0" latinLnBrk="0">
              <a:buNone/>
              <a:defRPr lang="ru-RU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1869762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and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990600"/>
            <a:ext cx="5943600" cy="4462272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16C2D-D7E9-431E-9E9E-C71B41360C8A}" type="datetime1">
              <a:rPr/>
              <a:pPr/>
              <a:t>9/26/2010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your first Word document 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524000" y="5638800"/>
            <a:ext cx="5943600" cy="5334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ru-RU" sz="1400">
                <a:solidFill>
                  <a:schemeClr val="bg1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800"/>
            </a:lvl2pPr>
            <a:lvl3pPr marL="914400" indent="0" latinLnBrk="0">
              <a:buNone/>
              <a:defRPr lang="ru-RU" sz="1800"/>
            </a:lvl3pPr>
            <a:lvl4pPr marL="1371600" indent="0" latinLnBrk="0">
              <a:buNone/>
              <a:defRPr lang="ru-RU" sz="1800"/>
            </a:lvl4pPr>
            <a:lvl5pPr marL="1828800" indent="0" latinLnBrk="0">
              <a:buNone/>
              <a:defRPr lang="ru-RU" sz="1800"/>
            </a:lvl5pPr>
          </a:lstStyle>
          <a:p>
            <a:pPr lv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08153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 and text 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5705856" cy="4279392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FD55C-A171-48F2-957C-A50931919F48}" type="datetime1">
              <a:rPr/>
              <a:pPr/>
              <a:t>9/26/2010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your first Word document 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5715000" cy="533400"/>
          </a:xfrm>
        </p:spPr>
        <p:txBody>
          <a:bodyPr>
            <a:noAutofit/>
          </a:bodyPr>
          <a:lstStyle>
            <a:lvl1pPr marL="0" indent="0" latinLnBrk="0">
              <a:buNone/>
              <a:defRPr lang="ru-RU" sz="1800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800"/>
            </a:lvl2pPr>
            <a:lvl3pPr marL="914400" indent="0" latinLnBrk="0">
              <a:buNone/>
              <a:defRPr lang="ru-RU" sz="1800"/>
            </a:lvl3pPr>
            <a:lvl4pPr marL="1371600" indent="0" latinLnBrk="0">
              <a:buNone/>
              <a:defRPr lang="ru-RU" sz="1800"/>
            </a:lvl4pPr>
            <a:lvl5pPr marL="1828800" indent="0" latinLnBrk="0">
              <a:buNone/>
              <a:defRPr lang="ru-RU" sz="1800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5181600"/>
          </a:xfrm>
        </p:spPr>
        <p:txBody>
          <a:bodyPr>
            <a:normAutofit/>
          </a:bodyPr>
          <a:lstStyle>
            <a:lvl1pPr marL="0" indent="0" latinLnBrk="0">
              <a:buClr>
                <a:schemeClr val="accent6"/>
              </a:buClr>
              <a:buFont typeface="Arial" pitchFamily="34" charset="0"/>
              <a:buNone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186480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 and text, lis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5705856" cy="4279392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93C2C-7CCA-4E7A-8103-6ED55A8CF18E}" type="datetime1">
              <a:rPr/>
              <a:pPr/>
              <a:t>9/26/2010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your first Word document 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5715000" cy="533400"/>
          </a:xfrm>
        </p:spPr>
        <p:txBody>
          <a:bodyPr>
            <a:noAutofit/>
          </a:bodyPr>
          <a:lstStyle>
            <a:lvl1pPr marL="0" indent="0" latinLnBrk="0">
              <a:buNone/>
              <a:defRPr lang="ru-RU" sz="1800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800"/>
            </a:lvl2pPr>
            <a:lvl3pPr marL="914400" indent="0" latinLnBrk="0">
              <a:buNone/>
              <a:defRPr lang="ru-RU" sz="1800"/>
            </a:lvl3pPr>
            <a:lvl4pPr marL="1371600" indent="0" latinLnBrk="0">
              <a:buNone/>
              <a:defRPr lang="ru-RU" sz="1800"/>
            </a:lvl4pPr>
            <a:lvl5pPr marL="1828800" indent="0" latinLnBrk="0">
              <a:buNone/>
              <a:defRPr lang="ru-RU" sz="1800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1447800"/>
          </a:xfrm>
        </p:spPr>
        <p:txBody>
          <a:bodyPr>
            <a:normAutofit/>
          </a:bodyPr>
          <a:lstStyle>
            <a:lvl1pPr marL="0" indent="0" latinLnBrk="0">
              <a:buClr>
                <a:schemeClr val="accent6"/>
              </a:buClr>
              <a:buFont typeface="Arial" pitchFamily="34" charset="0"/>
              <a:buNone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6248400" y="2647334"/>
            <a:ext cx="2667000" cy="3524865"/>
          </a:xfrm>
        </p:spPr>
        <p:txBody>
          <a:bodyPr>
            <a:normAutofit/>
          </a:bodyPr>
          <a:lstStyle>
            <a:lvl1pPr marL="0" indent="0" latinLnBrk="0">
              <a:buClr>
                <a:schemeClr val="accent6"/>
              </a:buClr>
              <a:buFont typeface="Arial" pitchFamily="34" charset="0"/>
              <a:buNone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1335028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 and text, callout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5705856" cy="4279392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3745B-DEE8-465C-A407-593F8EBC543A}" type="datetime1">
              <a:rPr/>
              <a:pPr/>
              <a:t>9/26/2010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your first Word document 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5715000" cy="533400"/>
          </a:xfrm>
        </p:spPr>
        <p:txBody>
          <a:bodyPr>
            <a:noAutofit/>
          </a:bodyPr>
          <a:lstStyle>
            <a:lvl1pPr marL="0" indent="0" latinLnBrk="0">
              <a:buNone/>
              <a:defRPr lang="ru-RU" sz="1800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800"/>
            </a:lvl2pPr>
            <a:lvl3pPr marL="914400" indent="0" latinLnBrk="0">
              <a:buNone/>
              <a:defRPr lang="ru-RU" sz="1800"/>
            </a:lvl3pPr>
            <a:lvl4pPr marL="1371600" indent="0" latinLnBrk="0">
              <a:buNone/>
              <a:defRPr lang="ru-RU" sz="1800"/>
            </a:lvl4pPr>
            <a:lvl5pPr marL="1828800" indent="0" latinLnBrk="0">
              <a:buNone/>
              <a:defRPr lang="ru-RU" sz="1800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914400"/>
          </a:xfrm>
        </p:spPr>
        <p:txBody>
          <a:bodyPr>
            <a:normAutofit/>
          </a:bodyPr>
          <a:lstStyle>
            <a:lvl1pPr marL="0" indent="0" latinLnBrk="0">
              <a:buClr>
                <a:schemeClr val="accent6"/>
              </a:buClr>
              <a:buFont typeface="Arial" pitchFamily="34" charset="0"/>
              <a:buNone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248400" y="2057400"/>
            <a:ext cx="2667000" cy="4114800"/>
          </a:xfrm>
        </p:spPr>
        <p:txBody>
          <a:bodyPr>
            <a:normAutofit/>
          </a:bodyPr>
          <a:lstStyle>
            <a:lvl1pPr marL="228600" indent="0" latinLnBrk="0">
              <a:spcAft>
                <a:spcPts val="300"/>
              </a:spcAft>
              <a:buClr>
                <a:schemeClr val="accent6"/>
              </a:buClr>
              <a:buFont typeface="Arial" pitchFamily="34" charset="0"/>
              <a:buNone/>
              <a:defRPr lang="ru-RU" sz="16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Clr>
                <a:schemeClr val="accent6"/>
              </a:buClr>
              <a:buFont typeface="Arial" pitchFamily="34" charset="0"/>
              <a:buNone/>
              <a:defRPr lang="ru-RU" sz="1600"/>
            </a:lvl2pPr>
            <a:lvl3pPr marL="914400" indent="0" latinLnBrk="0">
              <a:buClr>
                <a:schemeClr val="accent6"/>
              </a:buClr>
              <a:buFont typeface="Arial" pitchFamily="34" charset="0"/>
              <a:buNone/>
              <a:defRPr lang="ru-RU" sz="1600"/>
            </a:lvl3pPr>
            <a:lvl4pPr marL="1371600" indent="0" latinLnBrk="0">
              <a:buClr>
                <a:schemeClr val="accent6"/>
              </a:buClr>
              <a:buFont typeface="Arial" pitchFamily="34" charset="0"/>
              <a:buNone/>
              <a:defRPr lang="ru-RU" sz="1600"/>
            </a:lvl4pPr>
            <a:lvl5pPr marL="1828800" indent="0" latinLnBrk="0">
              <a:buClr>
                <a:schemeClr val="accent6"/>
              </a:buClr>
              <a:buFont typeface="Arial" pitchFamily="34" charset="0"/>
              <a:buNone/>
              <a:defRPr lang="ru-RU" sz="1600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5614760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BBEB4-564D-440B-818D-76C7CFC409F9}" type="datetime1">
              <a:rPr/>
              <a:pPr/>
              <a:t>9/26/2010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your first Word document 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533400" y="990600"/>
            <a:ext cx="8153400" cy="5029200"/>
          </a:xfrm>
        </p:spPr>
        <p:txBody>
          <a:bodyPr>
            <a:normAutofit/>
          </a:bodyPr>
          <a:lstStyle>
            <a:lvl1pPr marL="342900" indent="-342900" latinLnBrk="0">
              <a:buClr>
                <a:schemeClr val="accent6"/>
              </a:buClr>
              <a:buFont typeface="Arial" pitchFamily="34" charset="0"/>
              <a:buChar char="•"/>
              <a:defRPr lang="ru-RU" sz="24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latinLnBrk="0">
              <a:buClr>
                <a:schemeClr val="accent6"/>
              </a:buClr>
              <a:buFont typeface="Arial" pitchFamily="34" charset="0"/>
              <a:buChar char="•"/>
              <a:defRPr lang="ru-RU" sz="20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latinLnBrk="0">
              <a:spcBef>
                <a:spcPts val="600"/>
              </a:spcBef>
              <a:buClr>
                <a:schemeClr val="accent6"/>
              </a:buClr>
              <a:buFont typeface="Arial" pitchFamily="34" charset="0"/>
              <a:buChar char="•"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Ffff</a:t>
            </a:r>
          </a:p>
          <a:p>
            <a:pPr lvl="2"/>
            <a:r>
              <a:rPr lang="ru-RU"/>
              <a:t>ffff</a:t>
            </a:r>
          </a:p>
        </p:txBody>
      </p:sp>
    </p:spTree>
    <p:extLst>
      <p:ext uri="{BB962C8B-B14F-4D97-AF65-F5344CB8AC3E}">
        <p14:creationId xmlns:p14="http://schemas.microsoft.com/office/powerpoint/2010/main" val="120223015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ru-RU" sz="1200">
                <a:solidFill>
                  <a:schemeClr val="tx1">
                    <a:tint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fld id="{3B31B120-1EE7-414B-800D-D66230E27415}" type="datetime1">
              <a:rPr/>
              <a:pPr/>
              <a:t>9/26/2010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latinLnBrk="0">
              <a:defRPr lang="ru-RU" sz="1200">
                <a:solidFill>
                  <a:schemeClr val="tx1">
                    <a:tint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/>
              <a:t>Create your first Word document 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ru-RU" sz="1200">
                <a:solidFill>
                  <a:schemeClr val="tx1">
                    <a:tint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656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0" r:id="rId3"/>
    <p:sldLayoutId id="2147483651" r:id="rId4"/>
    <p:sldLayoutId id="2147483658" r:id="rId5"/>
    <p:sldLayoutId id="2147483661" r:id="rId6"/>
    <p:sldLayoutId id="2147483668" r:id="rId7"/>
    <p:sldLayoutId id="2147483662" r:id="rId8"/>
    <p:sldLayoutId id="2147483667" r:id="rId9"/>
    <p:sldLayoutId id="2147483659" r:id="rId10"/>
    <p:sldLayoutId id="2147483664" r:id="rId11"/>
    <p:sldLayoutId id="2147483665" r:id="rId12"/>
    <p:sldLayoutId id="2147483666" r:id="rId13"/>
    <p:sldLayoutId id="2147483652" r:id="rId14"/>
    <p:sldLayoutId id="2147483656" r:id="rId15"/>
    <p:sldLayoutId id="2147483657" r:id="rId16"/>
    <p:sldLayoutId id="2147483650" r:id="rId17"/>
  </p:sldLayoutIdLst>
  <p:transition spd="slow">
    <p:wipe dir="d"/>
  </p:transition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lang="ru-RU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3352800"/>
            <a:ext cx="7315200" cy="990600"/>
          </a:xfrm>
        </p:spPr>
        <p:txBody>
          <a:bodyPr>
            <a:noAutofit/>
          </a:bodyPr>
          <a:lstStyle/>
          <a:p>
            <a:r>
              <a:rPr lang="ru-RU" dirty="0" smtClean="0"/>
              <a:t>Microsoft</a:t>
            </a:r>
            <a:r>
              <a:rPr lang="ru-RU" baseline="70000" dirty="0" smtClean="0">
                <a:cs typeface="Tahoma" pitchFamily="34" charset="0"/>
              </a:rPr>
              <a:t>®</a:t>
            </a:r>
            <a:r>
              <a:rPr lang="ru-RU" dirty="0" smtClean="0"/>
              <a:t> Word </a:t>
            </a:r>
            <a:r>
              <a:rPr lang="ru-RU" dirty="0" smtClean="0">
                <a:cs typeface="Tahoma" pitchFamily="34" charset="0"/>
              </a:rPr>
              <a:t>2010: </a:t>
            </a:r>
            <a:br>
              <a:rPr lang="ru-RU" dirty="0" smtClean="0">
                <a:cs typeface="Tahoma" pitchFamily="34" charset="0"/>
              </a:rPr>
            </a:br>
            <a:r>
              <a:rPr lang="ru-RU" dirty="0" smtClean="0">
                <a:cs typeface="Tahoma" pitchFamily="34" charset="0"/>
              </a:rPr>
              <a:t>обучающий курс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495800"/>
            <a:ext cx="6858000" cy="99060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Создание первого документа Word, часть I</a:t>
            </a:r>
            <a:endParaRPr lang="ru-RU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81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Исправление орфографических</a:t>
            </a:r>
            <a:br>
              <a:rPr lang="ru-RU" dirty="0" smtClean="0"/>
            </a:br>
            <a:r>
              <a:rPr lang="ru-RU" dirty="0" smtClean="0"/>
              <a:t>и грамматических ошибок</a:t>
            </a:r>
            <a:endParaRPr lang="ru-RU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069848"/>
            <a:ext cx="5705856" cy="4120896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Такие волнистые линии предупреждают о наличии орфографических и грамматических ошибок.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При вводе Word предупреждает о наличии орфографических или грамматических ошибок, подчеркивая текст волнистой красной, зеленой или синей линией.</a:t>
            </a:r>
          </a:p>
        </p:txBody>
      </p:sp>
      <p:sp>
        <p:nvSpPr>
          <p:cNvPr id="8" name="Text Placeholder 5"/>
          <p:cNvSpPr txBox="1">
            <a:spLocks/>
          </p:cNvSpPr>
          <p:nvPr/>
        </p:nvSpPr>
        <p:spPr>
          <a:xfrm>
            <a:off x="6248400" y="3581400"/>
            <a:ext cx="2743200" cy="2438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/>
              <a:t>Красное подчеркивание</a:t>
            </a:r>
            <a:r>
              <a:rPr lang="ru-RU" dirty="0"/>
              <a:t> — указывает на возможную орфографическую ошибку или на то, что слово (например, имя собственное или географическое название) не распознано Word. </a:t>
            </a:r>
          </a:p>
        </p:txBody>
      </p:sp>
    </p:spTree>
    <p:extLst>
      <p:ext uri="{BB962C8B-B14F-4D97-AF65-F5344CB8AC3E}">
        <p14:creationId xmlns:p14="http://schemas.microsoft.com/office/powerpoint/2010/main" val="1133819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Исправление орфографических</a:t>
            </a:r>
            <a:br>
              <a:rPr lang="ru-RU" dirty="0" smtClean="0"/>
            </a:br>
            <a:r>
              <a:rPr lang="ru-RU" dirty="0" smtClean="0"/>
              <a:t>и грамматических ошибок</a:t>
            </a:r>
            <a:endParaRPr lang="ru-RU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069848"/>
            <a:ext cx="5705856" cy="4120896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Такие волнистые линии предупреждают о наличии орфографических и грамматических ошибок.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87630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/>
              <a:t>Зеленое подчеркивание</a:t>
            </a:r>
            <a:r>
              <a:rPr lang="ru-RU" dirty="0"/>
              <a:t> — указывает на необходимость проверки грамматики. </a:t>
            </a:r>
          </a:p>
        </p:txBody>
      </p:sp>
      <p:sp>
        <p:nvSpPr>
          <p:cNvPr id="9" name="Text Placeholder 5"/>
          <p:cNvSpPr txBox="1">
            <a:spLocks/>
          </p:cNvSpPr>
          <p:nvPr/>
        </p:nvSpPr>
        <p:spPr>
          <a:xfrm>
            <a:off x="6248400" y="1981200"/>
            <a:ext cx="2667000" cy="20193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/>
              <a:t>Синее подчеркивание</a:t>
            </a:r>
            <a:r>
              <a:rPr lang="ru-RU" dirty="0"/>
              <a:t> — указывает на то, что слово написано правильно, но не подходит к этому предложению. Например, введено слово "осень", тогда как в предложении должно быть "очень". </a:t>
            </a:r>
          </a:p>
        </p:txBody>
      </p:sp>
    </p:spTree>
    <p:extLst>
      <p:ext uri="{BB962C8B-B14F-4D97-AF65-F5344CB8AC3E}">
        <p14:creationId xmlns:p14="http://schemas.microsoft.com/office/powerpoint/2010/main" val="888227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Исправление орфографических</a:t>
            </a:r>
            <a:br>
              <a:rPr lang="ru-RU" dirty="0" smtClean="0"/>
            </a:br>
            <a:r>
              <a:rPr lang="ru-RU" dirty="0" smtClean="0"/>
              <a:t>и грамматических ошибок</a:t>
            </a:r>
            <a:endParaRPr lang="ru-RU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069848"/>
            <a:ext cx="5705856" cy="4120896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/>
              <a:t>Такие волнистые линии предупреждают о наличии орфографических и грамматических ошибок.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1295400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Чтобы просмотреть предложенные исправления, щелкните подчеркнутое слово правой кнопкой мыши.</a:t>
            </a:r>
          </a:p>
        </p:txBody>
      </p:sp>
      <p:sp>
        <p:nvSpPr>
          <p:cNvPr id="8" name="Text Placeholder 5"/>
          <p:cNvSpPr txBox="1">
            <a:spLocks/>
          </p:cNvSpPr>
          <p:nvPr/>
        </p:nvSpPr>
        <p:spPr>
          <a:xfrm>
            <a:off x="6248400" y="2362200"/>
            <a:ext cx="2667000" cy="13144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Щелкните исправление, чтобы заменить слово в документе и удалить подчеркивание. </a:t>
            </a:r>
          </a:p>
        </p:txBody>
      </p:sp>
    </p:spTree>
    <p:extLst>
      <p:ext uri="{BB962C8B-B14F-4D97-AF65-F5344CB8AC3E}">
        <p14:creationId xmlns:p14="http://schemas.microsoft.com/office/powerpoint/2010/main" val="1424588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Исправление орфографических</a:t>
            </a:r>
            <a:br>
              <a:rPr lang="ru-RU" dirty="0" smtClean="0"/>
            </a:br>
            <a:r>
              <a:rPr lang="ru-RU" dirty="0" smtClean="0"/>
              <a:t>и грамматических ошибок</a:t>
            </a:r>
            <a:endParaRPr lang="ru-RU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069848"/>
            <a:ext cx="5705856" cy="4120896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/>
              <a:t>Такие волнистые линии предупреждают о наличии орфографических и грамматических ошибок.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2590800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Небольшое предупреждение о зеленых и синих подчеркиваниях: Word хорошо определяет орфографические ошибки, большинство из которых исправить довольно просто. Но найти грамматические ошибки или ошибки словоупотребления значительно труднее.</a:t>
            </a:r>
          </a:p>
        </p:txBody>
      </p:sp>
      <p:sp>
        <p:nvSpPr>
          <p:cNvPr id="8" name="Text Placeholder 5"/>
          <p:cNvSpPr txBox="1">
            <a:spLocks/>
          </p:cNvSpPr>
          <p:nvPr/>
        </p:nvSpPr>
        <p:spPr>
          <a:xfrm>
            <a:off x="6248400" y="3581400"/>
            <a:ext cx="26670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Если вы считаете, что вы правы, а Word предлагает неправильный вариант, щелкните слово правой кнопкой мыши, чтобы пропустить исправления и удалить подчеркивания.</a:t>
            </a:r>
          </a:p>
        </p:txBody>
      </p:sp>
    </p:spTree>
    <p:extLst>
      <p:ext uri="{BB962C8B-B14F-4D97-AF65-F5344CB8AC3E}">
        <p14:creationId xmlns:p14="http://schemas.microsoft.com/office/powerpoint/2010/main" val="199894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Форматирование текста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53058"/>
            <a:ext cx="5705856" cy="3954475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228600" y="5638800"/>
            <a:ext cx="6553200" cy="533400"/>
          </a:xfrm>
        </p:spPr>
        <p:txBody>
          <a:bodyPr/>
          <a:lstStyle/>
          <a:p>
            <a:r>
              <a:rPr lang="ru-RU" dirty="0"/>
              <a:t>Существует множество способов выделить текст, например полужирное начертание, курсив и подчеркивание.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141732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В пресс-релизе, который вы печатаете, объявляется о чистом доходе и цене акций компании Contoso Pharmaceuticals. </a:t>
            </a:r>
          </a:p>
        </p:txBody>
      </p:sp>
      <p:sp>
        <p:nvSpPr>
          <p:cNvPr id="8" name="Text Placeholder 5"/>
          <p:cNvSpPr txBox="1">
            <a:spLocks/>
          </p:cNvSpPr>
          <p:nvPr/>
        </p:nvSpPr>
        <p:spPr>
          <a:xfrm>
            <a:off x="6248400" y="2438400"/>
            <a:ext cx="2667000" cy="178308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Можно привлечь внимание к этой важной информации, выделив текст полужирным начертанием, курсивом или подчеркиванием. </a:t>
            </a:r>
          </a:p>
        </p:txBody>
      </p:sp>
    </p:spTree>
    <p:extLst>
      <p:ext uri="{BB962C8B-B14F-4D97-AF65-F5344CB8AC3E}">
        <p14:creationId xmlns:p14="http://schemas.microsoft.com/office/powerpoint/2010/main" val="3696059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Форматирование текста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53058"/>
            <a:ext cx="5705856" cy="3954475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228600" y="5638800"/>
            <a:ext cx="6553200" cy="533400"/>
          </a:xfrm>
        </p:spPr>
        <p:txBody>
          <a:bodyPr/>
          <a:lstStyle/>
          <a:p>
            <a:r>
              <a:rPr lang="ru-RU" dirty="0"/>
              <a:t>Существует множество способов выделить текст, например полужирное начертание, курсив и подчеркивание.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1828800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Выделим текст полужирным начертанием. Помните </a:t>
            </a:r>
            <a:r>
              <a:rPr lang="ru-RU" b="1" dirty="0"/>
              <a:t>ленту</a:t>
            </a:r>
            <a:r>
              <a:rPr lang="ru-RU" dirty="0"/>
              <a:t>, которая упоминалась в начале урока? Узнаем, как можно ее использовать. </a:t>
            </a:r>
          </a:p>
        </p:txBody>
      </p:sp>
      <p:sp>
        <p:nvSpPr>
          <p:cNvPr id="8" name="Text Placeholder 5"/>
          <p:cNvSpPr txBox="1">
            <a:spLocks/>
          </p:cNvSpPr>
          <p:nvPr/>
        </p:nvSpPr>
        <p:spPr>
          <a:xfrm>
            <a:off x="6248400" y="2743200"/>
            <a:ext cx="2667000" cy="2286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Как видно на рисунке, вверху окна есть несколько вкладок. Каждая из них представляет определенный набор действий. Должна быть выбрана вторая вкладка, </a:t>
            </a:r>
            <a:r>
              <a:rPr lang="ru-RU" b="1" dirty="0"/>
              <a:t>Главная</a:t>
            </a:r>
            <a:r>
              <a:rPr lang="ru-RU" dirty="0"/>
              <a:t> (если она не выбрана, щелкните ее). </a:t>
            </a:r>
          </a:p>
        </p:txBody>
      </p:sp>
    </p:spTree>
    <p:extLst>
      <p:ext uri="{BB962C8B-B14F-4D97-AF65-F5344CB8AC3E}">
        <p14:creationId xmlns:p14="http://schemas.microsoft.com/office/powerpoint/2010/main" val="1440490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Форматирование текста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53058"/>
            <a:ext cx="5705856" cy="3954475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04800" y="5410200"/>
            <a:ext cx="5715000" cy="914400"/>
          </a:xfrm>
        </p:spPr>
        <p:txBody>
          <a:bodyPr/>
          <a:lstStyle/>
          <a:p>
            <a:r>
              <a:rPr lang="ru-RU" dirty="0"/>
              <a:t>Существует множество способов выделить текст, например полужирное начертание, курсив и подчеркивание.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114300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На каждой вкладке расположены несколько </a:t>
            </a:r>
            <a:r>
              <a:rPr lang="ru-RU" b="1" dirty="0"/>
              <a:t>групп</a:t>
            </a:r>
            <a:r>
              <a:rPr lang="ru-RU" dirty="0"/>
              <a:t> команд, в которых объединены связанные элементы. </a:t>
            </a:r>
          </a:p>
        </p:txBody>
      </p:sp>
      <p:sp>
        <p:nvSpPr>
          <p:cNvPr id="8" name="Text Placeholder 5"/>
          <p:cNvSpPr txBox="1">
            <a:spLocks/>
          </p:cNvSpPr>
          <p:nvPr/>
        </p:nvSpPr>
        <p:spPr>
          <a:xfrm>
            <a:off x="6248400" y="2209800"/>
            <a:ext cx="2743200" cy="396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Обратите внимание на группу </a:t>
            </a:r>
            <a:r>
              <a:rPr lang="ru-RU" b="1" dirty="0"/>
              <a:t>Шрифт</a:t>
            </a:r>
            <a:r>
              <a:rPr lang="ru-RU" dirty="0"/>
              <a:t> вкладки </a:t>
            </a:r>
            <a:r>
              <a:rPr lang="ru-RU" b="1" dirty="0"/>
              <a:t>Главная</a:t>
            </a:r>
            <a:r>
              <a:rPr lang="ru-RU" dirty="0"/>
              <a:t>: здесь собраны кнопки и команды, позволяющие выполнить с документом определенное действие. Например, при нажатии кнопки </a:t>
            </a:r>
            <a:r>
              <a:rPr lang="ru-RU" b="1" dirty="0"/>
              <a:t>Полужирный</a:t>
            </a:r>
            <a:r>
              <a:rPr lang="ru-RU" dirty="0"/>
              <a:t> текст выделяется полужирным начертанием. Цвет и размер шрифта текста можно изменить с помощью кнопок </a:t>
            </a:r>
            <a:r>
              <a:rPr lang="ru-RU" b="1" dirty="0"/>
              <a:t>Цвет шрифта</a:t>
            </a:r>
            <a:r>
              <a:rPr lang="ru-RU" dirty="0"/>
              <a:t> и </a:t>
            </a:r>
            <a:r>
              <a:rPr lang="ru-RU" b="1" dirty="0"/>
              <a:t>Размер шрифта</a:t>
            </a:r>
            <a:r>
              <a:rPr lang="ru-RU" dirty="0"/>
              <a:t>. </a:t>
            </a:r>
          </a:p>
        </p:txBody>
      </p:sp>
      <p:sp>
        <p:nvSpPr>
          <p:cNvPr id="3" name="Rectangle 2"/>
          <p:cNvSpPr/>
          <p:nvPr/>
        </p:nvSpPr>
        <p:spPr>
          <a:xfrm>
            <a:off x="1047307" y="1790700"/>
            <a:ext cx="228600" cy="2286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438400" y="1790700"/>
            <a:ext cx="228600" cy="2286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1600200" y="1590284"/>
            <a:ext cx="377868" cy="2286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012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  <p:bldP spid="3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Применение стиля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057961"/>
            <a:ext cx="5705856" cy="414467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Группы </a:t>
            </a:r>
            <a:r>
              <a:rPr lang="ru-RU" b="1" dirty="0"/>
              <a:t>Абзац</a:t>
            </a:r>
            <a:r>
              <a:rPr lang="ru-RU" dirty="0"/>
              <a:t> и </a:t>
            </a:r>
            <a:r>
              <a:rPr lang="ru-RU" b="1" dirty="0"/>
              <a:t>Стили</a:t>
            </a:r>
            <a:r>
              <a:rPr lang="ru-RU" dirty="0"/>
              <a:t> на вкладке </a:t>
            </a:r>
            <a:r>
              <a:rPr lang="ru-RU" b="1" dirty="0"/>
              <a:t>Главная</a:t>
            </a:r>
            <a:r>
              <a:rPr lang="ru-RU" dirty="0"/>
              <a:t>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2250510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Большую часть изменений можно внести в текст с помощью группы </a:t>
            </a:r>
            <a:r>
              <a:rPr lang="ru-RU" b="1" dirty="0"/>
              <a:t>Шрифт</a:t>
            </a:r>
            <a:r>
              <a:rPr lang="ru-RU" dirty="0"/>
              <a:t>, но ее удобно использовать только для форматирования отдельных символов и слов. </a:t>
            </a:r>
          </a:p>
        </p:txBody>
      </p:sp>
      <p:sp>
        <p:nvSpPr>
          <p:cNvPr id="8" name="Text Placeholder 5"/>
          <p:cNvSpPr txBox="1">
            <a:spLocks/>
          </p:cNvSpPr>
          <p:nvPr/>
        </p:nvSpPr>
        <p:spPr>
          <a:xfrm>
            <a:off x="6248400" y="3276600"/>
            <a:ext cx="2667000" cy="159811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Однако все только что сделанные изменения можно было бы внести с помощью всего одной команды, используя </a:t>
            </a:r>
            <a:r>
              <a:rPr lang="ru-RU" b="1" dirty="0"/>
              <a:t>стили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1440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Применение стиля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057961"/>
            <a:ext cx="5705856" cy="414467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Группы </a:t>
            </a:r>
            <a:r>
              <a:rPr lang="ru-RU" b="1" dirty="0"/>
              <a:t>Абзац</a:t>
            </a:r>
            <a:r>
              <a:rPr lang="ru-RU" dirty="0"/>
              <a:t> и </a:t>
            </a:r>
            <a:r>
              <a:rPr lang="ru-RU" b="1" dirty="0"/>
              <a:t>Стили</a:t>
            </a:r>
            <a:r>
              <a:rPr lang="ru-RU" dirty="0"/>
              <a:t> на вкладке </a:t>
            </a:r>
            <a:r>
              <a:rPr lang="ru-RU" b="1" dirty="0"/>
              <a:t>Главная</a:t>
            </a:r>
            <a:r>
              <a:rPr lang="ru-RU" dirty="0"/>
              <a:t>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2592888"/>
          </a:xfrm>
        </p:spPr>
        <p:txBody>
          <a:bodyPr/>
          <a:lstStyle/>
          <a:p>
            <a:r>
              <a:rPr lang="ru-RU" dirty="0"/>
              <a:t>Стили доступны на вкладке </a:t>
            </a:r>
            <a:r>
              <a:rPr lang="ru-RU" b="1" dirty="0"/>
              <a:t>Главная</a:t>
            </a:r>
            <a:r>
              <a:rPr lang="ru-RU" dirty="0"/>
              <a:t> в группе </a:t>
            </a:r>
            <a:r>
              <a:rPr lang="ru-RU" b="1" dirty="0"/>
              <a:t>Стили</a:t>
            </a:r>
            <a:r>
              <a:rPr lang="ru-RU" dirty="0"/>
              <a:t>. Достаточно выбрать стиль, и размер текста, шрифт, атрибуты и форматирование абзацев изменятся автоматически.</a:t>
            </a:r>
          </a:p>
        </p:txBody>
      </p:sp>
    </p:spTree>
    <p:extLst>
      <p:ext uri="{BB962C8B-B14F-4D97-AF65-F5344CB8AC3E}">
        <p14:creationId xmlns:p14="http://schemas.microsoft.com/office/powerpoint/2010/main" val="3821825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Изменение полей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085698"/>
            <a:ext cx="5705856" cy="4089196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Кнопка </a:t>
            </a:r>
            <a:r>
              <a:rPr lang="ru-RU" b="1" dirty="0"/>
              <a:t>Поля</a:t>
            </a:r>
            <a:r>
              <a:rPr lang="ru-RU" dirty="0"/>
              <a:t> на вкладке </a:t>
            </a:r>
            <a:r>
              <a:rPr lang="ru-RU" b="1" dirty="0"/>
              <a:t>Макет страницы</a:t>
            </a:r>
            <a:r>
              <a:rPr lang="ru-RU" dirty="0"/>
              <a:t>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220980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Поля страницы — это пустое пространство возле краев страницы. У верхнего, нижнего, левого и правого края страницы имеется поле шириной 1 дюйм (2,54 см). </a:t>
            </a:r>
          </a:p>
        </p:txBody>
      </p:sp>
      <p:sp>
        <p:nvSpPr>
          <p:cNvPr id="8" name="Text Placeholder 5"/>
          <p:cNvSpPr txBox="1">
            <a:spLocks/>
          </p:cNvSpPr>
          <p:nvPr/>
        </p:nvSpPr>
        <p:spPr>
          <a:xfrm>
            <a:off x="6248400" y="3048000"/>
            <a:ext cx="2667000" cy="3048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Это обычная ширина полей, которая подходит для большинства документов. Однако если потребуются поля другого размера, необходимо уметь изменять их. </a:t>
            </a:r>
          </a:p>
        </p:txBody>
      </p:sp>
    </p:spTree>
    <p:extLst>
      <p:ext uri="{BB962C8B-B14F-4D97-AF65-F5344CB8AC3E}">
        <p14:creationId xmlns:p14="http://schemas.microsoft.com/office/powerpoint/2010/main" val="108476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Содержание курса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6225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  <a:buChar char="•"/>
            </a:pPr>
            <a:r>
              <a:rPr lang="ru-RU" sz="2800" dirty="0">
                <a:latin typeface="Segoe UI Semibold" pitchFamily="34" charset="0"/>
              </a:rPr>
              <a:t>Обзор: </a:t>
            </a:r>
            <a:r>
              <a:rPr lang="ru-RU" sz="2800" dirty="0"/>
              <a:t>начало работы.</a:t>
            </a:r>
          </a:p>
          <a:p>
            <a:pPr marL="276225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  <a:buChar char="•"/>
            </a:pPr>
            <a:r>
              <a:rPr lang="ru-RU" sz="2800" dirty="0">
                <a:latin typeface="Segoe UI Semibold" pitchFamily="34" charset="0"/>
              </a:rPr>
              <a:t>Урок: </a:t>
            </a:r>
            <a:r>
              <a:rPr lang="ru-RU" sz="2800" dirty="0"/>
              <a:t>состоит из семи разделов для самостоятельного обучения.</a:t>
            </a:r>
          </a:p>
          <a:p>
            <a:pPr marL="276225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  <a:buChar char="•"/>
            </a:pPr>
            <a:r>
              <a:rPr lang="ru-RU" sz="2800" dirty="0">
                <a:latin typeface="Segoe UI Semibold" pitchFamily="34" charset="0"/>
              </a:rPr>
              <a:t>Предлагаемые упражнения для тренировки.</a:t>
            </a:r>
          </a:p>
          <a:p>
            <a:pPr marL="276225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  <a:buChar char="•"/>
            </a:pPr>
            <a:r>
              <a:rPr lang="ru-RU" sz="2800" dirty="0">
                <a:latin typeface="Segoe UI Semibold" pitchFamily="34" charset="0"/>
              </a:rPr>
              <a:t>Проверка знаний.</a:t>
            </a:r>
          </a:p>
          <a:p>
            <a:pPr marL="276225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  <a:buChar char="•"/>
            </a:pPr>
            <a:r>
              <a:rPr lang="ru-RU" sz="2800" dirty="0">
                <a:latin typeface="Segoe UI Semibold" pitchFamily="34" charset="0"/>
              </a:rPr>
              <a:t>Краткий справочник.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endParaRPr lang="ru-RU" dirty="0">
              <a:latin typeface="Segoe UI Semibold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</p:spTree>
    <p:extLst>
      <p:ext uri="{BB962C8B-B14F-4D97-AF65-F5344CB8AC3E}">
        <p14:creationId xmlns:p14="http://schemas.microsoft.com/office/powerpoint/2010/main" val="165272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Изменение полей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085698"/>
            <a:ext cx="5705856" cy="4089196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Кнопка </a:t>
            </a:r>
            <a:r>
              <a:rPr lang="ru-RU" b="1" dirty="0"/>
              <a:t>Поля</a:t>
            </a:r>
            <a:r>
              <a:rPr lang="ru-RU" dirty="0"/>
              <a:t> на вкладке </a:t>
            </a:r>
            <a:r>
              <a:rPr lang="ru-RU" b="1" dirty="0"/>
              <a:t>Макет страницы</a:t>
            </a:r>
            <a:r>
              <a:rPr lang="ru-RU" dirty="0"/>
              <a:t>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144780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Для изменения полей также используется лента, но на этот раз — вкладка </a:t>
            </a:r>
            <a:r>
              <a:rPr lang="ru-RU" b="1" dirty="0"/>
              <a:t>Макет страницы</a:t>
            </a:r>
            <a:r>
              <a:rPr lang="ru-RU" dirty="0"/>
              <a:t>. </a:t>
            </a:r>
          </a:p>
        </p:txBody>
      </p:sp>
      <p:sp>
        <p:nvSpPr>
          <p:cNvPr id="8" name="Text Placeholder 5"/>
          <p:cNvSpPr txBox="1">
            <a:spLocks/>
          </p:cNvSpPr>
          <p:nvPr/>
        </p:nvSpPr>
        <p:spPr>
          <a:xfrm>
            <a:off x="6248400" y="2362200"/>
            <a:ext cx="2667000" cy="3048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Сначала щелкните ее, чтобы выбрать, а затем в группе </a:t>
            </a:r>
            <a:r>
              <a:rPr lang="ru-RU" b="1" dirty="0"/>
              <a:t>Параметры страницы</a:t>
            </a:r>
            <a:r>
              <a:rPr lang="ru-RU" dirty="0"/>
              <a:t> нажмите кнопку </a:t>
            </a:r>
            <a:r>
              <a:rPr lang="ru-RU" b="1" dirty="0"/>
              <a:t>Поля</a:t>
            </a:r>
            <a:r>
              <a:rPr lang="ru-RU" dirty="0"/>
              <a:t>. Появятся небольшие изображения (значки) полей с указанием их размеров. </a:t>
            </a:r>
          </a:p>
        </p:txBody>
      </p:sp>
    </p:spTree>
    <p:extLst>
      <p:ext uri="{BB962C8B-B14F-4D97-AF65-F5344CB8AC3E}">
        <p14:creationId xmlns:p14="http://schemas.microsoft.com/office/powerpoint/2010/main" val="2522350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Изменение полей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085698"/>
            <a:ext cx="5705856" cy="4089196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Кнопка </a:t>
            </a:r>
            <a:r>
              <a:rPr lang="ru-RU" b="1" dirty="0"/>
              <a:t>Поля</a:t>
            </a:r>
            <a:r>
              <a:rPr lang="ru-RU" dirty="0"/>
              <a:t> на вкладке </a:t>
            </a:r>
            <a:r>
              <a:rPr lang="ru-RU" b="1" dirty="0"/>
              <a:t>Макет страницы</a:t>
            </a:r>
            <a:r>
              <a:rPr lang="ru-RU" dirty="0"/>
              <a:t>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3352800"/>
          </a:xfrm>
        </p:spPr>
        <p:txBody>
          <a:bodyPr>
            <a:noAutofit/>
          </a:bodyPr>
          <a:lstStyle/>
          <a:p>
            <a:r>
              <a:rPr lang="ru-RU" dirty="0" smtClean="0"/>
              <a:t>Первое значение в списке — поле </a:t>
            </a:r>
            <a:r>
              <a:rPr lang="ru-RU" b="1" dirty="0" smtClean="0"/>
              <a:t>Обычное</a:t>
            </a:r>
            <a:r>
              <a:rPr lang="ru-RU" dirty="0" smtClean="0"/>
              <a:t>, которое активно в текущий момент. Чтобы получить более узкие поля, нажмите кнопку </a:t>
            </a:r>
            <a:r>
              <a:rPr lang="ru-RU" b="1" dirty="0" smtClean="0"/>
              <a:t>Узкое</a:t>
            </a:r>
            <a:r>
              <a:rPr lang="ru-RU" dirty="0" smtClean="0"/>
              <a:t>. Если требуется сделать левое и правое поля значительно шире, нажмите кнопку </a:t>
            </a:r>
            <a:r>
              <a:rPr lang="ru-RU" b="1" dirty="0" smtClean="0"/>
              <a:t>Широкое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8" name="Text Placeholder 5"/>
          <p:cNvSpPr txBox="1">
            <a:spLocks/>
          </p:cNvSpPr>
          <p:nvPr/>
        </p:nvSpPr>
        <p:spPr>
          <a:xfrm>
            <a:off x="6248400" y="4419600"/>
            <a:ext cx="2667000" cy="1676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При выборе типа поля он автоматически применяется ко всему документу.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1376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Изменение полей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085698"/>
            <a:ext cx="5705856" cy="4089196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Кнопка </a:t>
            </a:r>
            <a:r>
              <a:rPr lang="ru-RU" b="1" dirty="0"/>
              <a:t>Поля</a:t>
            </a:r>
            <a:r>
              <a:rPr lang="ru-RU" dirty="0"/>
              <a:t> на вкладке </a:t>
            </a:r>
            <a:r>
              <a:rPr lang="ru-RU" b="1" dirty="0"/>
              <a:t>Макет страницы</a:t>
            </a:r>
            <a:r>
              <a:rPr lang="ru-RU" dirty="0"/>
              <a:t>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1524000"/>
          </a:xfrm>
        </p:spPr>
        <p:txBody>
          <a:bodyPr/>
          <a:lstStyle/>
          <a:p>
            <a:r>
              <a:rPr lang="ru-RU" dirty="0"/>
              <a:t>При выборе поля цвет фона значка для этого поля изменится. </a:t>
            </a:r>
          </a:p>
        </p:txBody>
      </p:sp>
      <p:sp>
        <p:nvSpPr>
          <p:cNvPr id="8" name="Text Placeholder 5"/>
          <p:cNvSpPr txBox="1">
            <a:spLocks/>
          </p:cNvSpPr>
          <p:nvPr/>
        </p:nvSpPr>
        <p:spPr>
          <a:xfrm>
            <a:off x="6248400" y="2438400"/>
            <a:ext cx="2667000" cy="2895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При повторном нажатии кнопки </a:t>
            </a:r>
            <a:r>
              <a:rPr lang="ru-RU" b="1" dirty="0"/>
              <a:t>Поля</a:t>
            </a:r>
            <a:r>
              <a:rPr lang="ru-RU" dirty="0"/>
              <a:t> благодаря такому изменению цвета фона можно понять, какой размер полей установлен для документа.</a:t>
            </a:r>
          </a:p>
        </p:txBody>
      </p:sp>
    </p:spTree>
    <p:extLst>
      <p:ext uri="{BB962C8B-B14F-4D97-AF65-F5344CB8AC3E}">
        <p14:creationId xmlns:p14="http://schemas.microsoft.com/office/powerpoint/2010/main" val="3431605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Сохранение, печать и закрытие документа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998525"/>
            <a:ext cx="5705856" cy="4263542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04800" y="5562600"/>
            <a:ext cx="5715000" cy="533400"/>
          </a:xfrm>
        </p:spPr>
        <p:txBody>
          <a:bodyPr/>
          <a:lstStyle/>
          <a:p>
            <a:r>
              <a:rPr lang="ru-RU" dirty="0"/>
              <a:t>Представление Backstage, позволяющее сохранять и печатать документ.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2880852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Возможно, вы уже ввели тщательно продуманное предложение или несколько абзацев идей, фактов или цифр, которые бы не хотелось утратить при внезапном отключении электричества или прыжке кота на клавиатуру. </a:t>
            </a:r>
          </a:p>
        </p:txBody>
      </p:sp>
      <p:sp>
        <p:nvSpPr>
          <p:cNvPr id="8" name="Text Placeholder 5"/>
          <p:cNvSpPr txBox="1">
            <a:spLocks/>
          </p:cNvSpPr>
          <p:nvPr/>
        </p:nvSpPr>
        <p:spPr>
          <a:xfrm>
            <a:off x="6248400" y="3810000"/>
            <a:ext cx="2667000" cy="123394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Чтобы не потерять результаты работы, их нужно сохранять, и чем раньше вы это сделаете, тем лучше. </a:t>
            </a:r>
          </a:p>
        </p:txBody>
      </p:sp>
    </p:spTree>
    <p:extLst>
      <p:ext uri="{BB962C8B-B14F-4D97-AF65-F5344CB8AC3E}">
        <p14:creationId xmlns:p14="http://schemas.microsoft.com/office/powerpoint/2010/main" val="1835434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8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Сохранение, печать и закрытие документа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998525"/>
            <a:ext cx="5705856" cy="4263542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04800" y="5562600"/>
            <a:ext cx="5715000" cy="533400"/>
          </a:xfrm>
        </p:spPr>
        <p:txBody>
          <a:bodyPr/>
          <a:lstStyle/>
          <a:p>
            <a:r>
              <a:rPr lang="ru-RU" dirty="0"/>
              <a:t>Представление Backstage, позволяющее сохранять и печатать документ.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76200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На ленте откройте первую вкладку — </a:t>
            </a:r>
            <a:r>
              <a:rPr lang="ru-RU" b="1" dirty="0"/>
              <a:t>Файл</a:t>
            </a:r>
            <a:r>
              <a:rPr lang="ru-RU" dirty="0"/>
              <a:t>. </a:t>
            </a:r>
          </a:p>
        </p:txBody>
      </p:sp>
      <p:sp>
        <p:nvSpPr>
          <p:cNvPr id="8" name="Text Placeholder 5"/>
          <p:cNvSpPr txBox="1">
            <a:spLocks/>
          </p:cNvSpPr>
          <p:nvPr/>
        </p:nvSpPr>
        <p:spPr>
          <a:xfrm>
            <a:off x="6248400" y="1661652"/>
            <a:ext cx="2667000" cy="45105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Откроется большое окно под названием Backstage, в котором можно выполнять различные операции, например сохранять документы и печатать их. </a:t>
            </a:r>
          </a:p>
        </p:txBody>
      </p:sp>
    </p:spTree>
    <p:extLst>
      <p:ext uri="{BB962C8B-B14F-4D97-AF65-F5344CB8AC3E}">
        <p14:creationId xmlns:p14="http://schemas.microsoft.com/office/powerpoint/2010/main" val="81477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Сохранение, печать и закрытие документа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998525"/>
            <a:ext cx="5705856" cy="4263542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04800" y="5562600"/>
            <a:ext cx="5715000" cy="533400"/>
          </a:xfrm>
        </p:spPr>
        <p:txBody>
          <a:bodyPr/>
          <a:lstStyle/>
          <a:p>
            <a:r>
              <a:rPr lang="ru-RU" dirty="0"/>
              <a:t>Представление Backstage, позволяющее сохранять и печатать документ.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259080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В левой области выберите пункт </a:t>
            </a:r>
            <a:r>
              <a:rPr lang="ru-RU" b="1" dirty="0"/>
              <a:t>Сохранить</a:t>
            </a:r>
            <a:r>
              <a:rPr lang="ru-RU" dirty="0"/>
              <a:t>. Откроется окно меньшего размера (диалоговое окно). С помощью этого окна можно указать, где на компьютере необходимо сохранить документ и как он будет называться.</a:t>
            </a:r>
          </a:p>
        </p:txBody>
      </p:sp>
      <p:sp>
        <p:nvSpPr>
          <p:cNvPr id="8" name="Text Placeholder 5"/>
          <p:cNvSpPr txBox="1">
            <a:spLocks/>
          </p:cNvSpPr>
          <p:nvPr/>
        </p:nvSpPr>
        <p:spPr>
          <a:xfrm>
            <a:off x="6248400" y="3535926"/>
            <a:ext cx="2667000" cy="149327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/>
              <a:t>Продолжая работу после сохранения документа, периодически сохраняйте внесенные изменения. </a:t>
            </a:r>
          </a:p>
        </p:txBody>
      </p:sp>
    </p:spTree>
    <p:extLst>
      <p:ext uri="{BB962C8B-B14F-4D97-AF65-F5344CB8AC3E}">
        <p14:creationId xmlns:p14="http://schemas.microsoft.com/office/powerpoint/2010/main" val="490359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Сохранение, печать и закрытие документа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998525"/>
            <a:ext cx="5705856" cy="4263542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04800" y="5562600"/>
            <a:ext cx="5715000" cy="533400"/>
          </a:xfrm>
        </p:spPr>
        <p:txBody>
          <a:bodyPr/>
          <a:lstStyle/>
          <a:p>
            <a:r>
              <a:rPr lang="ru-RU" dirty="0"/>
              <a:t>Представление Backstage, позволяющее сохранять и печатать документ.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243840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Требуется напечатать документ?  </a:t>
            </a:r>
            <a:r>
              <a:rPr lang="ru-RU" dirty="0"/>
              <a:t>Если документ готов к печати, снова откройте вкладку </a:t>
            </a:r>
            <a:r>
              <a:rPr lang="ru-RU" b="1" dirty="0"/>
              <a:t>Файл</a:t>
            </a:r>
            <a:r>
              <a:rPr lang="ru-RU" dirty="0"/>
              <a:t> (первую вкладку). В левой области выберите команду </a:t>
            </a:r>
            <a:r>
              <a:rPr lang="ru-RU" b="1" dirty="0"/>
              <a:t>Печать</a:t>
            </a:r>
            <a:r>
              <a:rPr lang="ru-RU" dirty="0"/>
              <a:t>. Откроется большое окно, в котором нужно нажать кнопку </a:t>
            </a:r>
            <a:r>
              <a:rPr lang="ru-RU" b="1" dirty="0"/>
              <a:t>Печать</a:t>
            </a:r>
            <a:r>
              <a:rPr lang="ru-RU" dirty="0"/>
              <a:t>. </a:t>
            </a:r>
          </a:p>
        </p:txBody>
      </p:sp>
      <p:sp>
        <p:nvSpPr>
          <p:cNvPr id="8" name="Text Placeholder 5"/>
          <p:cNvSpPr txBox="1">
            <a:spLocks/>
          </p:cNvSpPr>
          <p:nvPr/>
        </p:nvSpPr>
        <p:spPr>
          <a:xfrm>
            <a:off x="6248400" y="3429000"/>
            <a:ext cx="2667000" cy="95987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ru-RU" sz="1800" kern="120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Конечно, для печати к компьютеру должен быть подключен принтер.</a:t>
            </a:r>
          </a:p>
        </p:txBody>
      </p:sp>
    </p:spTree>
    <p:extLst>
      <p:ext uri="{BB962C8B-B14F-4D97-AF65-F5344CB8AC3E}">
        <p14:creationId xmlns:p14="http://schemas.microsoft.com/office/powerpoint/2010/main" val="3914433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Сохранение, печать и закрытие документа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998525"/>
            <a:ext cx="5705856" cy="4263542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04800" y="5562600"/>
            <a:ext cx="5715000" cy="533400"/>
          </a:xfrm>
        </p:spPr>
        <p:txBody>
          <a:bodyPr/>
          <a:lstStyle/>
          <a:p>
            <a:r>
              <a:rPr lang="ru-RU" dirty="0"/>
              <a:t>Представление Backstage, позволяющее сохранять и печатать документ.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182880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После того как работа над документом завершена и сохранена, закройте файл. Откройте вкладку </a:t>
            </a:r>
            <a:r>
              <a:rPr lang="ru-RU" b="1" dirty="0"/>
              <a:t>Файл</a:t>
            </a:r>
            <a:r>
              <a:rPr lang="ru-RU" dirty="0"/>
              <a:t> и в левой области выберите пункт </a:t>
            </a:r>
            <a:r>
              <a:rPr lang="ru-RU" b="1" dirty="0"/>
              <a:t>Закрыть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81017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Проверочный вопрос 1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Когда следует сохранять документ? (Выберите один ответ.)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/>
              <a:t>Вскоре после начала работы.</a:t>
            </a:r>
          </a:p>
          <a:p>
            <a:r>
              <a:rPr lang="ru-RU" dirty="0"/>
              <a:t>После того как текст введен.</a:t>
            </a:r>
          </a:p>
          <a:p>
            <a:r>
              <a:rPr lang="ru-RU" dirty="0"/>
              <a:t>Не имеет значения.</a:t>
            </a:r>
          </a:p>
        </p:txBody>
      </p:sp>
    </p:spTree>
    <p:extLst>
      <p:ext uri="{BB962C8B-B14F-4D97-AF65-F5344CB8AC3E}">
        <p14:creationId xmlns:p14="http://schemas.microsoft.com/office/powerpoint/2010/main" val="3691803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Проверочный вопрос 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3"/>
          </p:nvPr>
        </p:nvSpPr>
        <p:spPr>
          <a:xfrm>
            <a:off x="508000" y="4572000"/>
            <a:ext cx="8229600" cy="1371600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Чтобы лишиться всей проделанной работы, достаточно секунды. Возьмите за правило сохранять документ сразу же после его создания, а также часто сохранять его в процессе работы.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/>
          <a:lstStyle/>
          <a:p>
            <a:r>
              <a:rPr lang="ru-RU"/>
              <a:t>Когда следует сохранять документ?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>
          <a:xfrm>
            <a:off x="457200" y="22860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  <a:ea typeface="+mj-ea"/>
                <a:cs typeface="+mj-cs"/>
              </a:defRPr>
            </a:lvl1pPr>
          </a:lstStyle>
          <a:p>
            <a:r>
              <a:rPr lang="ru-RU"/>
              <a:t>Ответ:</a:t>
            </a:r>
          </a:p>
        </p:txBody>
      </p:sp>
      <p:sp>
        <p:nvSpPr>
          <p:cNvPr id="12" name="Content Placeholder 6"/>
          <p:cNvSpPr txBox="1">
            <a:spLocks/>
          </p:cNvSpPr>
          <p:nvPr/>
        </p:nvSpPr>
        <p:spPr>
          <a:xfrm>
            <a:off x="533400" y="3429000"/>
            <a:ext cx="8229600" cy="756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algn="l" defTabSz="914400" rtl="0" eaLnBrk="1" latinLnBrk="0" hangingPunct="1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algn="l" defTabSz="914400" rtl="0" eaLnBrk="1" latinLnBrk="0" hangingPunct="1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algn="l" defTabSz="914400" rtl="0" eaLnBrk="1" latinLnBrk="0" hangingPunct="1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algn="l" defTabSz="914400" rtl="0" eaLnBrk="1" latinLnBrk="0" hangingPunct="1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ru-RU"/>
              <a:t>Вскоре после начала работы.</a:t>
            </a:r>
          </a:p>
        </p:txBody>
      </p:sp>
    </p:spTree>
    <p:extLst>
      <p:ext uri="{BB962C8B-B14F-4D97-AF65-F5344CB8AC3E}">
        <p14:creationId xmlns:p14="http://schemas.microsoft.com/office/powerpoint/2010/main" val="3590251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Обзор: начало работы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ru-RU" dirty="0"/>
              <a:t>В этом курсе объясняется, как создать документ в Word.</a:t>
            </a:r>
          </a:p>
          <a:p>
            <a:r>
              <a:rPr lang="ru-RU" dirty="0"/>
              <a:t>Вы научитесь вводить текст в нужном месте на странице, исправлять ошибки правописания, создавать списки, изменять поля на странице, добавлять к некоторым словам выделение, быстро применять стиль, а также сохранять работу.</a:t>
            </a:r>
            <a:r>
              <a:rPr dirty="0"/>
              <a:t/>
            </a:r>
            <a:br>
              <a:rPr dirty="0"/>
            </a:br>
            <a:endParaRPr lang="ru-RU" sz="2400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3875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Проверочный вопрос 2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/>
              <a:t>Слово подчеркнуто красной линией. Это значит, что оно неправильно написано. (Выберите один ответ.)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/>
              <a:t>Верно.</a:t>
            </a:r>
          </a:p>
          <a:p>
            <a:r>
              <a:rPr lang="ru-RU"/>
              <a:t>Неверно. </a:t>
            </a:r>
          </a:p>
        </p:txBody>
      </p:sp>
    </p:spTree>
    <p:extLst>
      <p:ext uri="{BB962C8B-B14F-4D97-AF65-F5344CB8AC3E}">
        <p14:creationId xmlns:p14="http://schemas.microsoft.com/office/powerpoint/2010/main" val="137960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Проверочный вопрос 2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3"/>
          </p:nvPr>
        </p:nvSpPr>
        <p:spPr>
          <a:xfrm>
            <a:off x="508000" y="4572000"/>
            <a:ext cx="8229600" cy="1676400"/>
          </a:xfrm>
        </p:spPr>
        <p:txBody>
          <a:bodyPr>
            <a:normAutofit fontScale="92500" lnSpcReduction="10000"/>
          </a:bodyPr>
          <a:lstStyle/>
          <a:p>
            <a:r>
              <a:rPr lang="ru-RU"/>
              <a:t>В приложении Word неправильно написанные слова подчеркиваются красной волнистой линией. Однако словарь Word содержит не все слова. Некоторые слова, например имена собственные, могут быть подчеркнуты, поскольку они не были распознаны Word.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>
            <a:normAutofit lnSpcReduction="10000"/>
          </a:bodyPr>
          <a:lstStyle/>
          <a:p>
            <a:r>
              <a:rPr lang="ru-RU"/>
              <a:t>Слово подчеркнуто красной линией. Это значит, что оно неправильно написано.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>
          <a:xfrm>
            <a:off x="457200" y="22860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  <a:ea typeface="+mj-ea"/>
                <a:cs typeface="+mj-cs"/>
              </a:defRPr>
            </a:lvl1pPr>
          </a:lstStyle>
          <a:p>
            <a:r>
              <a:rPr lang="ru-RU"/>
              <a:t>Ответ:</a:t>
            </a:r>
          </a:p>
        </p:txBody>
      </p:sp>
      <p:sp>
        <p:nvSpPr>
          <p:cNvPr id="12" name="Content Placeholder 6"/>
          <p:cNvSpPr txBox="1">
            <a:spLocks/>
          </p:cNvSpPr>
          <p:nvPr/>
        </p:nvSpPr>
        <p:spPr>
          <a:xfrm>
            <a:off x="533400" y="3429000"/>
            <a:ext cx="8229600" cy="756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algn="l" defTabSz="914400" rtl="0" eaLnBrk="1" latinLnBrk="0" hangingPunct="1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algn="l" defTabSz="914400" rtl="0" eaLnBrk="1" latinLnBrk="0" hangingPunct="1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algn="l" defTabSz="914400" rtl="0" eaLnBrk="1" latinLnBrk="0" hangingPunct="1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algn="l" defTabSz="914400" rtl="0" eaLnBrk="1" latinLnBrk="0" hangingPunct="1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 startAt="2"/>
            </a:pPr>
            <a:r>
              <a:rPr lang="ru-RU"/>
              <a:t>Неверно. </a:t>
            </a:r>
          </a:p>
        </p:txBody>
      </p:sp>
    </p:spTree>
    <p:extLst>
      <p:ext uri="{BB962C8B-B14F-4D97-AF65-F5344CB8AC3E}">
        <p14:creationId xmlns:p14="http://schemas.microsoft.com/office/powerpoint/2010/main" val="109719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2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Проверочный вопрос 3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909003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По мере ввода текста для перехода с одной строки на другую нужно нажимать клавишу ВВОД. (Выберите один ответ.)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/>
              <a:t>Верно.</a:t>
            </a:r>
          </a:p>
          <a:p>
            <a:r>
              <a:rPr lang="ru-RU"/>
              <a:t>Неверно. </a:t>
            </a:r>
          </a:p>
        </p:txBody>
      </p:sp>
    </p:spTree>
    <p:extLst>
      <p:ext uri="{BB962C8B-B14F-4D97-AF65-F5344CB8AC3E}">
        <p14:creationId xmlns:p14="http://schemas.microsoft.com/office/powerpoint/2010/main" val="137960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Проверочный вопрос 3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3"/>
          </p:nvPr>
        </p:nvSpPr>
        <p:spPr>
          <a:xfrm>
            <a:off x="508000" y="4572000"/>
            <a:ext cx="8229600" cy="1371600"/>
          </a:xfrm>
        </p:spPr>
        <p:txBody>
          <a:bodyPr/>
          <a:lstStyle/>
          <a:p>
            <a:r>
              <a:rPr lang="ru-RU"/>
              <a:t>При вводе текста не нужно нажимать клавишу ВВОД, если не требуется начать новый абзац. Вот в этом случае нажмите клавишу ВВОД.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>
            <a:noAutofit/>
          </a:bodyPr>
          <a:lstStyle/>
          <a:p>
            <a:r>
              <a:rPr lang="ru-RU" sz="2200" dirty="0"/>
              <a:t>По мере ввода текста для перехода с одной строки на другую нужно нажимать клавишу ВВОД.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>
          <a:xfrm>
            <a:off x="457200" y="22860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  <a:ea typeface="+mj-ea"/>
                <a:cs typeface="+mj-cs"/>
              </a:defRPr>
            </a:lvl1pPr>
          </a:lstStyle>
          <a:p>
            <a:r>
              <a:rPr lang="ru-RU"/>
              <a:t>Ответ:</a:t>
            </a:r>
          </a:p>
        </p:txBody>
      </p:sp>
      <p:sp>
        <p:nvSpPr>
          <p:cNvPr id="12" name="Content Placeholder 6"/>
          <p:cNvSpPr txBox="1">
            <a:spLocks/>
          </p:cNvSpPr>
          <p:nvPr/>
        </p:nvSpPr>
        <p:spPr>
          <a:xfrm>
            <a:off x="609600" y="3429000"/>
            <a:ext cx="8229600" cy="756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algn="l" defTabSz="914400" rtl="0" eaLnBrk="1" latinLnBrk="0" hangingPunct="1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algn="l" defTabSz="914400" rtl="0" eaLnBrk="1" latinLnBrk="0" hangingPunct="1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algn="l" defTabSz="914400" rtl="0" eaLnBrk="1" latinLnBrk="0" hangingPunct="1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algn="l" defTabSz="914400" rtl="0" eaLnBrk="1" latinLnBrk="0" hangingPunct="1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 startAt="2"/>
            </a:pPr>
            <a:r>
              <a:rPr lang="ru-RU"/>
              <a:t>Неверно. </a:t>
            </a:r>
          </a:p>
        </p:txBody>
      </p:sp>
    </p:spTree>
    <p:extLst>
      <p:ext uri="{BB962C8B-B14F-4D97-AF65-F5344CB8AC3E}">
        <p14:creationId xmlns:p14="http://schemas.microsoft.com/office/powerpoint/2010/main" val="109719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2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Проверочный вопрос 4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/>
              <a:t>Что нужно сделать в первую очередь, чтобы удалить текст? (Выберите один ответ.)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/>
              <a:t>Нажать клавишу DELETE.</a:t>
            </a:r>
          </a:p>
          <a:p>
            <a:r>
              <a:rPr lang="ru-RU"/>
              <a:t>Нажать клавишу BACKSPACE.</a:t>
            </a:r>
          </a:p>
          <a:p>
            <a:r>
              <a:rPr lang="ru-RU"/>
              <a:t>Выделить текст, который требуется удалить.</a:t>
            </a:r>
          </a:p>
        </p:txBody>
      </p:sp>
    </p:spTree>
    <p:extLst>
      <p:ext uri="{BB962C8B-B14F-4D97-AF65-F5344CB8AC3E}">
        <p14:creationId xmlns:p14="http://schemas.microsoft.com/office/powerpoint/2010/main" val="137960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Проверочный вопрос 4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3"/>
          </p:nvPr>
        </p:nvSpPr>
        <p:spPr>
          <a:xfrm>
            <a:off x="508000" y="4572000"/>
            <a:ext cx="8229600" cy="1371600"/>
          </a:xfrm>
        </p:spPr>
        <p:txBody>
          <a:bodyPr/>
          <a:lstStyle/>
          <a:p>
            <a:r>
              <a:rPr lang="ru-RU"/>
              <a:t>Выделите текст с помощью указателя мыши или клавиатуры и нажмите клавишу DELETE либо BACKSPACE.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>
            <a:normAutofit lnSpcReduction="10000"/>
          </a:bodyPr>
          <a:lstStyle/>
          <a:p>
            <a:r>
              <a:rPr lang="ru-RU"/>
              <a:t>Что нужно сделать в первую очередь, чтобы удалить текст?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>
          <a:xfrm>
            <a:off x="457200" y="22860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  <a:ea typeface="+mj-ea"/>
                <a:cs typeface="+mj-cs"/>
              </a:defRPr>
            </a:lvl1pPr>
          </a:lstStyle>
          <a:p>
            <a:r>
              <a:rPr lang="ru-RU"/>
              <a:t>Ответ:</a:t>
            </a:r>
          </a:p>
        </p:txBody>
      </p:sp>
      <p:sp>
        <p:nvSpPr>
          <p:cNvPr id="12" name="Content Placeholder 6"/>
          <p:cNvSpPr txBox="1">
            <a:spLocks/>
          </p:cNvSpPr>
          <p:nvPr/>
        </p:nvSpPr>
        <p:spPr>
          <a:xfrm>
            <a:off x="533400" y="3429000"/>
            <a:ext cx="8229600" cy="756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algn="l" defTabSz="914400" rtl="0" eaLnBrk="1" latinLnBrk="0" hangingPunct="1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algn="l" defTabSz="914400" rtl="0" eaLnBrk="1" latinLnBrk="0" hangingPunct="1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algn="l" defTabSz="914400" rtl="0" eaLnBrk="1" latinLnBrk="0" hangingPunct="1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algn="l" defTabSz="914400" rtl="0" eaLnBrk="1" latinLnBrk="0" hangingPunct="1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 startAt="3"/>
            </a:pPr>
            <a:r>
              <a:rPr lang="ru-RU"/>
              <a:t>Выделить текст, который требуется удалить. </a:t>
            </a:r>
          </a:p>
        </p:txBody>
      </p:sp>
    </p:spTree>
    <p:extLst>
      <p:ext uri="{BB962C8B-B14F-4D97-AF65-F5344CB8AC3E}">
        <p14:creationId xmlns:p14="http://schemas.microsoft.com/office/powerpoint/2010/main" val="109719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2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Проверочный вопрос 5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Необходимо выделить несколько слов текста. Что нужно сделать в первую очередь? (Выберите один ответ.)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/>
              <a:t>Выделить текст, который требуется отформатировать, и нажать кнопку </a:t>
            </a:r>
            <a:r>
              <a:rPr lang="ru-RU" b="1" dirty="0"/>
              <a:t>Полужирный</a:t>
            </a:r>
            <a:r>
              <a:rPr lang="ru-RU" dirty="0"/>
              <a:t> в группе </a:t>
            </a:r>
            <a:r>
              <a:rPr lang="ru-RU" b="1" dirty="0"/>
              <a:t>Шрифт</a:t>
            </a:r>
            <a:r>
              <a:rPr lang="ru-RU" dirty="0"/>
              <a:t>.</a:t>
            </a:r>
          </a:p>
          <a:p>
            <a:r>
              <a:rPr lang="ru-RU" dirty="0"/>
              <a:t>На вкладке </a:t>
            </a:r>
            <a:r>
              <a:rPr lang="ru-RU" b="1" dirty="0"/>
              <a:t>Главная</a:t>
            </a:r>
            <a:r>
              <a:rPr lang="ru-RU" dirty="0"/>
              <a:t> в группе </a:t>
            </a:r>
            <a:r>
              <a:rPr lang="ru-RU" b="1" dirty="0"/>
              <a:t>Шрифт</a:t>
            </a:r>
            <a:r>
              <a:rPr lang="ru-RU" dirty="0"/>
              <a:t> нажать кнопку </a:t>
            </a:r>
            <a:r>
              <a:rPr lang="ru-RU" b="1" dirty="0"/>
              <a:t>Полужирный</a:t>
            </a:r>
            <a:r>
              <a:rPr lang="ru-RU" dirty="0"/>
              <a:t>.</a:t>
            </a:r>
          </a:p>
          <a:p>
            <a:r>
              <a:rPr lang="ru-RU" dirty="0"/>
              <a:t>Нажимать на клавиши как можно сильнее.</a:t>
            </a:r>
          </a:p>
        </p:txBody>
      </p:sp>
    </p:spTree>
    <p:extLst>
      <p:ext uri="{BB962C8B-B14F-4D97-AF65-F5344CB8AC3E}">
        <p14:creationId xmlns:p14="http://schemas.microsoft.com/office/powerpoint/2010/main" val="137960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Проверочный вопрос 5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3"/>
          </p:nvPr>
        </p:nvSpPr>
        <p:spPr>
          <a:xfrm>
            <a:off x="508000" y="4572000"/>
            <a:ext cx="8229600" cy="1371600"/>
          </a:xfrm>
        </p:spPr>
        <p:txBody>
          <a:bodyPr/>
          <a:lstStyle/>
          <a:p>
            <a:r>
              <a:rPr lang="ru-RU"/>
              <a:t>Сначала нужно выделить текст, чтобы показать Word, к какому фрагменту нужно применять форматирование, а затем нажать кнопку </a:t>
            </a:r>
            <a:r>
              <a:rPr lang="ru-RU" b="1"/>
              <a:t>Полужирный</a:t>
            </a:r>
            <a:r>
              <a:rPr lang="ru-RU"/>
              <a:t>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680403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Необходимо выделить несколько слов текста. Что нужно сделать в первую очередь?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>
          <a:xfrm>
            <a:off x="457200" y="22860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  <a:ea typeface="+mj-ea"/>
                <a:cs typeface="+mj-cs"/>
              </a:defRPr>
            </a:lvl1pPr>
          </a:lstStyle>
          <a:p>
            <a:r>
              <a:rPr lang="ru-RU"/>
              <a:t>Ответ:</a:t>
            </a:r>
          </a:p>
        </p:txBody>
      </p:sp>
      <p:sp>
        <p:nvSpPr>
          <p:cNvPr id="12" name="Content Placeholder 6"/>
          <p:cNvSpPr txBox="1">
            <a:spLocks/>
          </p:cNvSpPr>
          <p:nvPr/>
        </p:nvSpPr>
        <p:spPr>
          <a:xfrm>
            <a:off x="533400" y="3429000"/>
            <a:ext cx="8229600" cy="75660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algn="l" defTabSz="914400" rtl="0" eaLnBrk="1" latinLnBrk="0" hangingPunct="1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algn="l" defTabSz="914400" rtl="0" eaLnBrk="1" latinLnBrk="0" hangingPunct="1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algn="l" defTabSz="914400" rtl="0" eaLnBrk="1" latinLnBrk="0" hangingPunct="1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algn="l" defTabSz="914400" rtl="0" eaLnBrk="1" latinLnBrk="0" hangingPunct="1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ru-RU"/>
              <a:t>Выделить текст, который требуется отформатировать, и нажать кнопку </a:t>
            </a:r>
            <a:r>
              <a:rPr lang="ru-RU" b="1"/>
              <a:t>Полужирный</a:t>
            </a:r>
            <a:r>
              <a:rPr lang="ru-RU"/>
              <a:t> в группе </a:t>
            </a:r>
            <a:r>
              <a:rPr lang="ru-RU" b="1"/>
              <a:t>Шрифт</a:t>
            </a:r>
            <a:r>
              <a:rPr lang="ru-RU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719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Цели курса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Научиться создавать и сохранять документ. </a:t>
            </a:r>
          </a:p>
          <a:p>
            <a:r>
              <a:rPr lang="ru-RU" sz="2800" dirty="0"/>
              <a:t>Уметь исправлять орфографические и грамматические ошибки при вводе. </a:t>
            </a:r>
          </a:p>
          <a:p>
            <a:r>
              <a:rPr lang="ru-RU" sz="2800" dirty="0"/>
              <a:t>Добавлять к тексту форматирование.</a:t>
            </a:r>
          </a:p>
          <a:p>
            <a:r>
              <a:rPr lang="ru-RU" sz="2800" dirty="0"/>
              <a:t>Изменять поля страницы.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</p:spTree>
    <p:extLst>
      <p:ext uri="{BB962C8B-B14F-4D97-AF65-F5344CB8AC3E}">
        <p14:creationId xmlns:p14="http://schemas.microsoft.com/office/powerpoint/2010/main" val="365078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Запуск приложения Word в первый раз</a:t>
            </a:r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990600"/>
            <a:ext cx="5705856" cy="4279392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При запуске Word отображаются две основные части: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b="1" dirty="0"/>
              <a:t>лента</a:t>
            </a:r>
            <a:r>
              <a:rPr lang="ru-RU" dirty="0"/>
              <a:t>, расположенная над документом, которая содержит набор кнопок и команд, позволяющих выполнять различные действия с документом (например, печатать его); </a:t>
            </a:r>
          </a:p>
          <a:p>
            <a:r>
              <a:rPr lang="ru-RU" b="1" dirty="0"/>
              <a:t>пустой документ</a:t>
            </a:r>
            <a:r>
              <a:rPr lang="ru-RU" dirty="0"/>
              <a:t>, который выглядит как белый лист бумаги и занимает почти все окно.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8609846"/>
              </p:ext>
            </p:extLst>
          </p:nvPr>
        </p:nvGraphicFramePr>
        <p:xfrm>
          <a:off x="6233160" y="2078037"/>
          <a:ext cx="269875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6" name="Visio" r:id="rId5" imgW="270231" imgH="303063" progId="">
                  <p:embed/>
                </p:oleObj>
              </mc:Choice>
              <mc:Fallback>
                <p:oleObj name="Visio" r:id="rId5" imgW="270231" imgH="303063" progId="">
                  <p:embed/>
                  <p:pic>
                    <p:nvPicPr>
                      <p:cNvPr id="0" name="Picture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3160" y="2078037"/>
                        <a:ext cx="269875" cy="303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1514740"/>
              </p:ext>
            </p:extLst>
          </p:nvPr>
        </p:nvGraphicFramePr>
        <p:xfrm>
          <a:off x="6233160" y="3886200"/>
          <a:ext cx="269875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7" name="Visio" r:id="rId7" imgW="270231" imgH="303063" progId="">
                  <p:embed/>
                </p:oleObj>
              </mc:Choice>
              <mc:Fallback>
                <p:oleObj name="Visio" r:id="rId7" imgW="270231" imgH="303063" progId="">
                  <p:embed/>
                  <p:pic>
                    <p:nvPicPr>
                      <p:cNvPr id="0" name="Picture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3160" y="3886200"/>
                        <a:ext cx="269875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5715000" cy="533400"/>
          </a:xfrm>
        </p:spPr>
        <p:txBody>
          <a:bodyPr/>
          <a:lstStyle/>
          <a:p>
            <a:r>
              <a:rPr lang="ru-RU" dirty="0"/>
              <a:t>Новый, пустой документ</a:t>
            </a:r>
          </a:p>
        </p:txBody>
      </p:sp>
    </p:spTree>
    <p:extLst>
      <p:ext uri="{BB962C8B-B14F-4D97-AF65-F5344CB8AC3E}">
        <p14:creationId xmlns:p14="http://schemas.microsoft.com/office/powerpoint/2010/main" val="3666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 uiExpand="1" build="p"/>
      <p:bldP spid="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Ввод текста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053998"/>
            <a:ext cx="5705856" cy="4152595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243840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В документе обратите внимание на </a:t>
            </a:r>
            <a:r>
              <a:rPr lang="ru-RU" b="1" dirty="0"/>
              <a:t>курсор</a:t>
            </a:r>
            <a:r>
              <a:rPr lang="ru-RU" dirty="0"/>
              <a:t>, который показывает, где именно на странице будет появляться вводимый текст. Приложение Word ожидает, пока вы начнете ввод.</a:t>
            </a:r>
          </a:p>
        </p:txBody>
      </p:sp>
      <p:sp>
        <p:nvSpPr>
          <p:cNvPr id="9" name="Rectangle 8"/>
          <p:cNvSpPr/>
          <p:nvPr/>
        </p:nvSpPr>
        <p:spPr>
          <a:xfrm>
            <a:off x="1129145" y="2438400"/>
            <a:ext cx="304800" cy="381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3429000"/>
            <a:ext cx="2667000" cy="2438400"/>
          </a:xfrm>
        </p:spPr>
        <p:txBody>
          <a:bodyPr/>
          <a:lstStyle/>
          <a:p>
            <a:r>
              <a:rPr lang="ru-RU" dirty="0"/>
              <a:t>Чтобы начать ввод не на самом верху страницы, а ниже, нажимайте клавишу ВВОД на клавиатуре, пока курсор не появится в нужном месте.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5715000" cy="533400"/>
          </a:xfrm>
        </p:spPr>
        <p:txBody>
          <a:bodyPr/>
          <a:lstStyle/>
          <a:p>
            <a:r>
              <a:rPr lang="ru-RU" dirty="0"/>
              <a:t>Курсор — мигающая вертикальная черточка в верхнем левом углу страницы</a:t>
            </a:r>
          </a:p>
        </p:txBody>
      </p:sp>
    </p:spTree>
    <p:extLst>
      <p:ext uri="{BB962C8B-B14F-4D97-AF65-F5344CB8AC3E}">
        <p14:creationId xmlns:p14="http://schemas.microsoft.com/office/powerpoint/2010/main" val="1960912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9" grpId="0" animBg="1"/>
      <p:bldP spid="10" grpId="0" build="p"/>
      <p:bldP spid="1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Ввод текста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053998"/>
            <a:ext cx="5705856" cy="4152595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2514600"/>
          </a:xfrm>
        </p:spPr>
        <p:txBody>
          <a:bodyPr>
            <a:normAutofit fontScale="92500"/>
          </a:bodyPr>
          <a:lstStyle/>
          <a:p>
            <a:r>
              <a:rPr lang="ru-RU" dirty="0"/>
              <a:t>При вводе текста курсор смещается вправо. Когда вы достигнете конца строки, просто продолжайте печатать. Текст и точка вставки автоматически переместятся на следующую строку.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5715000" cy="533400"/>
          </a:xfrm>
        </p:spPr>
        <p:txBody>
          <a:bodyPr/>
          <a:lstStyle/>
          <a:p>
            <a:r>
              <a:rPr lang="ru-RU"/>
              <a:t>Курсор — мигающая вертикальная черточка в верхнем левом углу страницы</a:t>
            </a:r>
          </a:p>
        </p:txBody>
      </p:sp>
    </p:spTree>
    <p:extLst>
      <p:ext uri="{BB962C8B-B14F-4D97-AF65-F5344CB8AC3E}">
        <p14:creationId xmlns:p14="http://schemas.microsoft.com/office/powerpoint/2010/main" val="248565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Ввод текста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053998"/>
            <a:ext cx="5705856" cy="4152595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3505200"/>
          </a:xfrm>
        </p:spPr>
        <p:txBody>
          <a:bodyPr/>
          <a:lstStyle/>
          <a:p>
            <a:r>
              <a:rPr lang="ru-RU" dirty="0"/>
              <a:t>После завершения ввода первого абзаца нажмите клавишу ВВОД, чтобы перейти к следующему абзацу. Если требуется увеличить интервал между абзацами, еще раз нажмите клавишу ВВОД перед началом ввода второго абзаца.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5715000" cy="533400"/>
          </a:xfrm>
        </p:spPr>
        <p:txBody>
          <a:bodyPr/>
          <a:lstStyle/>
          <a:p>
            <a:r>
              <a:rPr lang="ru-RU"/>
              <a:t>Курсор — мигающая вертикальная черточка в верхнем левом углу страницы</a:t>
            </a:r>
          </a:p>
        </p:txBody>
      </p:sp>
    </p:spTree>
    <p:extLst>
      <p:ext uri="{BB962C8B-B14F-4D97-AF65-F5344CB8AC3E}">
        <p14:creationId xmlns:p14="http://schemas.microsoft.com/office/powerpoint/2010/main" val="3127443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Ввод текста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053998"/>
            <a:ext cx="5705856" cy="4152595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Создание первого документа Word, часть I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3505200"/>
          </a:xfrm>
        </p:spPr>
        <p:txBody>
          <a:bodyPr/>
          <a:lstStyle/>
          <a:p>
            <a:r>
              <a:rPr lang="ru-RU" dirty="0"/>
              <a:t>Если вы сделали ошибку при вводе, просто нажмите клавишу BACKSPACE, чтобы "стереть" неправильные символы или слова.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5715000" cy="533400"/>
          </a:xfrm>
        </p:spPr>
        <p:txBody>
          <a:bodyPr/>
          <a:lstStyle/>
          <a:p>
            <a:r>
              <a:rPr lang="ru-RU"/>
              <a:t>Курсор — мигающая вертикальная черточка в верхнем левом углу страницы</a:t>
            </a:r>
          </a:p>
        </p:txBody>
      </p:sp>
    </p:spTree>
    <p:extLst>
      <p:ext uri="{BB962C8B-B14F-4D97-AF65-F5344CB8AC3E}">
        <p14:creationId xmlns:p14="http://schemas.microsoft.com/office/powerpoint/2010/main" val="237131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theme1.xml><?xml version="1.0" encoding="utf-8"?>
<a:theme xmlns:a="http://schemas.openxmlformats.org/drawingml/2006/main" name="Office2010_training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Office2010_training_template</Template>
  <TotalTime>0</TotalTime>
  <Words>2205</Words>
  <Application>Microsoft Office PowerPoint</Application>
  <PresentationFormat>Экран (4:3)</PresentationFormat>
  <Paragraphs>233</Paragraphs>
  <Slides>37</Slides>
  <Notes>37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9" baseType="lpstr">
      <vt:lpstr>Office2010_training_template</vt:lpstr>
      <vt:lpstr>Visio</vt:lpstr>
      <vt:lpstr>Microsoft® Word 2010:  обучающий курс</vt:lpstr>
      <vt:lpstr>Содержание курса</vt:lpstr>
      <vt:lpstr>Обзор: начало работы</vt:lpstr>
      <vt:lpstr>Цели курса</vt:lpstr>
      <vt:lpstr>Запуск приложения Word в первый раз</vt:lpstr>
      <vt:lpstr>Ввод текста</vt:lpstr>
      <vt:lpstr>Ввод текста</vt:lpstr>
      <vt:lpstr>Ввод текста</vt:lpstr>
      <vt:lpstr>Ввод текста</vt:lpstr>
      <vt:lpstr>Исправление орфографических и грамматических ошибок</vt:lpstr>
      <vt:lpstr>Исправление орфографических и грамматических ошибок</vt:lpstr>
      <vt:lpstr>Исправление орфографических и грамматических ошибок</vt:lpstr>
      <vt:lpstr>Исправление орфографических и грамматических ошибок</vt:lpstr>
      <vt:lpstr>Форматирование текста</vt:lpstr>
      <vt:lpstr>Форматирование текста</vt:lpstr>
      <vt:lpstr>Форматирование текста</vt:lpstr>
      <vt:lpstr>Применение стиля</vt:lpstr>
      <vt:lpstr>Применение стиля</vt:lpstr>
      <vt:lpstr>Изменение полей</vt:lpstr>
      <vt:lpstr>Изменение полей</vt:lpstr>
      <vt:lpstr>Изменение полей</vt:lpstr>
      <vt:lpstr>Изменение полей</vt:lpstr>
      <vt:lpstr>Сохранение, печать и закрытие документа</vt:lpstr>
      <vt:lpstr>Сохранение, печать и закрытие документа</vt:lpstr>
      <vt:lpstr>Сохранение, печать и закрытие документа</vt:lpstr>
      <vt:lpstr>Сохранение, печать и закрытие документа</vt:lpstr>
      <vt:lpstr>Сохранение, печать и закрытие документа</vt:lpstr>
      <vt:lpstr>Проверочный вопрос 1</vt:lpstr>
      <vt:lpstr>Проверочный вопрос 1</vt:lpstr>
      <vt:lpstr>Проверочный вопрос 2</vt:lpstr>
      <vt:lpstr>Проверочный вопрос 2</vt:lpstr>
      <vt:lpstr>Проверочный вопрос 3</vt:lpstr>
      <vt:lpstr>Проверочный вопрос 3</vt:lpstr>
      <vt:lpstr>Проверочный вопрос 4</vt:lpstr>
      <vt:lpstr>Проверочный вопрос 4</vt:lpstr>
      <vt:lpstr>Проверочный вопрос 5</vt:lpstr>
      <vt:lpstr>Проверочный вопрос 5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2011-05-05T14:19:53Z</dcterms:created>
  <dcterms:modified xsi:type="dcterms:W3CDTF">2020-09-18T19:41:24Z</dcterms:modified>
</cp:coreProperties>
</file>