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C7F0-EB91-4F6C-B38D-036A087D6F48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76F1-E797-4BEB-AA2F-5C6919BDB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395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C7F0-EB91-4F6C-B38D-036A087D6F48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76F1-E797-4BEB-AA2F-5C6919BDB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85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C7F0-EB91-4F6C-B38D-036A087D6F48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76F1-E797-4BEB-AA2F-5C6919BDB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494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C7F0-EB91-4F6C-B38D-036A087D6F48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76F1-E797-4BEB-AA2F-5C6919BDB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1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C7F0-EB91-4F6C-B38D-036A087D6F48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76F1-E797-4BEB-AA2F-5C6919BDB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132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C7F0-EB91-4F6C-B38D-036A087D6F48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76F1-E797-4BEB-AA2F-5C6919BDB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115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C7F0-EB91-4F6C-B38D-036A087D6F48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76F1-E797-4BEB-AA2F-5C6919BDB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245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C7F0-EB91-4F6C-B38D-036A087D6F48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76F1-E797-4BEB-AA2F-5C6919BDB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172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C7F0-EB91-4F6C-B38D-036A087D6F48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76F1-E797-4BEB-AA2F-5C6919BDB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770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C7F0-EB91-4F6C-B38D-036A087D6F48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76F1-E797-4BEB-AA2F-5C6919BDB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452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C7F0-EB91-4F6C-B38D-036A087D6F48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976F1-E797-4BEB-AA2F-5C6919BDB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669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2C7F0-EB91-4F6C-B38D-036A087D6F48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976F1-E797-4BEB-AA2F-5C6919BDB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133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6632"/>
            <a:ext cx="8136904" cy="552216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Задание 1. Найдите высказывание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pPr marL="514350" indent="-514350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Земля — планета солнечной системы.</a:t>
            </a:r>
          </a:p>
          <a:p>
            <a:pPr marL="514350" indent="-514350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2+8&lt;5</a:t>
            </a:r>
          </a:p>
          <a:p>
            <a:pPr marL="514350" indent="-514350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Посмотрите в окно</a:t>
            </a:r>
          </a:p>
          <a:p>
            <a:pPr marL="514350" indent="-514350">
              <a:buAutoNum type="arabicParenR"/>
            </a:pPr>
            <a:r>
              <a:rPr lang="en-US" dirty="0" smtClean="0">
                <a:solidFill>
                  <a:schemeClr val="tx1"/>
                </a:solidFill>
              </a:rPr>
              <a:t>2x+7&gt;12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Всякий квадрат есть параллелограмм.</a:t>
            </a:r>
          </a:p>
          <a:p>
            <a:pPr marL="514350" indent="-514350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Каждый параллелограмм есть квадрат.</a:t>
            </a:r>
          </a:p>
          <a:p>
            <a:pPr marL="514350" indent="-514350">
              <a:buAutoNum type="arabicParenR"/>
            </a:pPr>
            <a:r>
              <a:rPr lang="ru-RU" dirty="0" smtClean="0">
                <a:solidFill>
                  <a:schemeClr val="tx1"/>
                </a:solidFill>
              </a:rPr>
              <a:t>Который час?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65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Задание 2.  Постройте инверсии высказывания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Миша не может пойти в кино.</a:t>
            </a:r>
          </a:p>
          <a:p>
            <a:r>
              <a:rPr lang="ru-RU" dirty="0"/>
              <a:t>Соня любит рисовать.</a:t>
            </a:r>
          </a:p>
          <a:p>
            <a:r>
              <a:rPr lang="ru-RU" dirty="0"/>
              <a:t>Все планеты не имеют атмосферы.</a:t>
            </a:r>
          </a:p>
          <a:p>
            <a:r>
              <a:rPr lang="ru-RU" dirty="0"/>
              <a:t>В сентябре не бывает дождей.</a:t>
            </a:r>
          </a:p>
          <a:p>
            <a:r>
              <a:rPr lang="ru-RU" dirty="0"/>
              <a:t>Солнце светит ярко.</a:t>
            </a:r>
          </a:p>
          <a:p>
            <a:r>
              <a:rPr lang="ru-RU" dirty="0"/>
              <a:t>Некоторые птицы улетают на юг.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021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Задание3. Проанализируйте высказывание «Число 456 трехзначное и четное»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Данное высказывание является составным, поскольку оно содержит два простых высказывания:</a:t>
            </a:r>
          </a:p>
          <a:p>
            <a:r>
              <a:rPr lang="ru-RU" dirty="0"/>
              <a:t>«Число 456 трехзначное» (высказывание </a:t>
            </a:r>
            <a:r>
              <a:rPr lang="ru-RU" i="1" dirty="0"/>
              <a:t>А</a:t>
            </a:r>
            <a:r>
              <a:rPr lang="ru-RU" dirty="0"/>
              <a:t>) и «Число 456 четное» (высказывание </a:t>
            </a:r>
            <a:r>
              <a:rPr lang="ru-RU" i="1" dirty="0"/>
              <a:t>В</a:t>
            </a:r>
            <a:r>
              <a:rPr lang="ru-RU" dirty="0"/>
              <a:t>). Высказывания </a:t>
            </a:r>
            <a:r>
              <a:rPr lang="ru-RU" i="1" dirty="0"/>
              <a:t>А</a:t>
            </a:r>
            <a:r>
              <a:rPr lang="ru-RU" dirty="0"/>
              <a:t> и </a:t>
            </a:r>
            <a:r>
              <a:rPr lang="ru-RU" i="1" dirty="0"/>
              <a:t>В</a:t>
            </a:r>
            <a:r>
              <a:rPr lang="ru-RU" dirty="0"/>
              <a:t> соединены вместе логической операцией </a:t>
            </a:r>
            <a:r>
              <a:rPr lang="ru-RU" b="1" dirty="0"/>
              <a:t>И</a:t>
            </a:r>
            <a:r>
              <a:rPr lang="ru-RU" dirty="0"/>
              <a:t>, в результате получено составное высказывание </a:t>
            </a:r>
            <a:r>
              <a:rPr lang="ru-RU" i="1" dirty="0"/>
              <a:t>А</a:t>
            </a:r>
            <a:r>
              <a:rPr lang="ru-RU" dirty="0"/>
              <a:t> </a:t>
            </a:r>
            <a:r>
              <a:rPr lang="ru-RU" b="1" dirty="0"/>
              <a:t>И</a:t>
            </a:r>
            <a:r>
              <a:rPr lang="ru-RU" dirty="0"/>
              <a:t> </a:t>
            </a:r>
            <a:r>
              <a:rPr lang="ru-RU" i="1" dirty="0"/>
              <a:t>B. </a:t>
            </a:r>
            <a:r>
              <a:rPr lang="ru-RU" dirty="0"/>
              <a:t>Высказывание </a:t>
            </a:r>
            <a:r>
              <a:rPr lang="ru-RU" i="1" dirty="0"/>
              <a:t>А</a:t>
            </a:r>
            <a:r>
              <a:rPr lang="ru-RU" dirty="0"/>
              <a:t> истинно, высказывание </a:t>
            </a:r>
            <a:r>
              <a:rPr lang="ru-RU" i="1" dirty="0"/>
              <a:t>В</a:t>
            </a:r>
            <a:r>
              <a:rPr lang="ru-RU" dirty="0"/>
              <a:t> истинно. Поэтому высказывание </a:t>
            </a:r>
            <a:r>
              <a:rPr lang="ru-RU" i="1" dirty="0"/>
              <a:t>А </a:t>
            </a:r>
            <a:r>
              <a:rPr lang="ru-RU" b="1" dirty="0"/>
              <a:t>И </a:t>
            </a:r>
            <a:r>
              <a:rPr lang="ru-RU" i="1" dirty="0"/>
              <a:t>B </a:t>
            </a:r>
            <a:r>
              <a:rPr lang="ru-RU" dirty="0"/>
              <a:t>истинно:</a:t>
            </a:r>
            <a:r>
              <a:rPr lang="ru-RU" i="1" dirty="0"/>
              <a:t> </a:t>
            </a:r>
            <a:r>
              <a:rPr lang="ru-RU" dirty="0"/>
              <a:t>(</a:t>
            </a:r>
            <a:r>
              <a:rPr lang="ru-RU" i="1" dirty="0"/>
              <a:t>А </a:t>
            </a:r>
            <a:r>
              <a:rPr lang="ru-RU" b="1" dirty="0"/>
              <a:t>И </a:t>
            </a:r>
            <a:r>
              <a:rPr lang="ru-RU" i="1" dirty="0"/>
              <a:t>B</a:t>
            </a:r>
            <a:r>
              <a:rPr lang="ru-RU" dirty="0"/>
              <a:t>) </a:t>
            </a:r>
            <a:r>
              <a:rPr lang="ru-RU" i="1" dirty="0"/>
              <a:t>= </a:t>
            </a:r>
            <a:r>
              <a:rPr lang="ru-RU" dirty="0"/>
              <a:t>1.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775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Задание 4. Пусть высказывание А = 1, B = 0, С= 0. Найдем значение логического выражения: А ИЛИ B И НЕ С.</a:t>
            </a:r>
            <a:endParaRPr lang="ru-RU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7078894"/>
                  </p:ext>
                </p:extLst>
              </p:nvPr>
            </p:nvGraphicFramePr>
            <p:xfrm>
              <a:off x="323528" y="2060848"/>
              <a:ext cx="8532438" cy="74168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1422073"/>
                    <a:gridCol w="1422073"/>
                    <a:gridCol w="1422073"/>
                    <a:gridCol w="1422073"/>
                    <a:gridCol w="1422073"/>
                    <a:gridCol w="1422073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А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C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ru-RU" i="1" smtClean="0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1" i="1" smtClean="0">
                                        <a:latin typeface="Cambria Math"/>
                                      </a:rPr>
                                      <m:t>𝑪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r>
                            <a:rPr lang="ru-RU" baseline="0" dirty="0" smtClean="0"/>
                            <a:t> И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ru-RU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𝑪</m:t>
                                  </m:r>
                                </m:e>
                              </m:acc>
                            </m:oMath>
                          </a14:m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А</a:t>
                          </a:r>
                          <a:r>
                            <a:rPr lang="ru-RU" baseline="0" dirty="0" smtClean="0"/>
                            <a:t> ИЛИ </a:t>
                          </a:r>
                          <a:r>
                            <a:rPr lang="en-US" baseline="0" dirty="0" smtClean="0"/>
                            <a:t>B </a:t>
                          </a:r>
                          <a:r>
                            <a:rPr lang="ru-RU" baseline="0" dirty="0" smtClean="0"/>
                            <a:t>И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ru-RU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𝑪</m:t>
                                  </m:r>
                                </m:e>
                              </m:acc>
                            </m:oMath>
                          </a14:m>
                          <a:endParaRPr lang="ru-RU" dirty="0"/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1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0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0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1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0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1</a:t>
                          </a:r>
                          <a:endParaRPr lang="ru-RU" dirty="0"/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7078894"/>
                  </p:ext>
                </p:extLst>
              </p:nvPr>
            </p:nvGraphicFramePr>
            <p:xfrm>
              <a:off x="323528" y="2060848"/>
              <a:ext cx="8532438" cy="74168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1422073"/>
                    <a:gridCol w="1422073"/>
                    <a:gridCol w="1422073"/>
                    <a:gridCol w="1422073"/>
                    <a:gridCol w="1422073"/>
                    <a:gridCol w="1422073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А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C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300429" t="-8197" r="-200429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398718" t="-8197" r="-99573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500858" t="-8197" b="-1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1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0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0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1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0</a:t>
                          </a:r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/>
                            <a:t>1</a:t>
                          </a:r>
                          <a:endParaRPr lang="ru-RU" dirty="0"/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20500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Задание 5. Найдите значения логических выражений, если </a:t>
            </a:r>
            <a:r>
              <a:rPr lang="ru-RU" sz="3200" b="1" i="1" dirty="0" smtClean="0">
                <a:solidFill>
                  <a:srgbClr val="C00000"/>
                </a:solidFill>
              </a:rPr>
              <a:t>А </a:t>
            </a:r>
            <a:r>
              <a:rPr lang="ru-RU" sz="3200" b="1" dirty="0" smtClean="0">
                <a:solidFill>
                  <a:srgbClr val="C00000"/>
                </a:solidFill>
              </a:rPr>
              <a:t>= 1, </a:t>
            </a:r>
            <a:r>
              <a:rPr lang="ru-RU" sz="3200" b="1" i="1" dirty="0" smtClean="0">
                <a:solidFill>
                  <a:srgbClr val="C00000"/>
                </a:solidFill>
              </a:rPr>
              <a:t>B </a:t>
            </a:r>
            <a:r>
              <a:rPr lang="ru-RU" sz="3200" b="1" dirty="0" smtClean="0">
                <a:solidFill>
                  <a:srgbClr val="C00000"/>
                </a:solidFill>
              </a:rPr>
              <a:t>= 1, </a:t>
            </a:r>
            <a:r>
              <a:rPr lang="ru-RU" sz="3200" b="1" i="1" dirty="0" smtClean="0">
                <a:solidFill>
                  <a:srgbClr val="C00000"/>
                </a:solidFill>
              </a:rPr>
              <a:t>С </a:t>
            </a:r>
            <a:r>
              <a:rPr lang="ru-RU" sz="3200" b="1" dirty="0" smtClean="0">
                <a:solidFill>
                  <a:srgbClr val="C00000"/>
                </a:solidFill>
              </a:rPr>
              <a:t>= 0,</a:t>
            </a:r>
            <a:r>
              <a:rPr lang="ru-RU" sz="3200" b="1" i="1" dirty="0" smtClean="0">
                <a:solidFill>
                  <a:srgbClr val="C00000"/>
                </a:solidFill>
              </a:rPr>
              <a:t>D </a:t>
            </a:r>
            <a:r>
              <a:rPr lang="ru-RU" sz="3200" b="1" dirty="0" smtClean="0">
                <a:solidFill>
                  <a:srgbClr val="C00000"/>
                </a:solidFill>
              </a:rPr>
              <a:t>= 0.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r>
              <a:rPr lang="ru-RU" i="1" dirty="0" smtClean="0"/>
              <a:t>А</a:t>
            </a:r>
            <a:r>
              <a:rPr lang="ru-RU" i="1" dirty="0"/>
              <a:t> </a:t>
            </a:r>
            <a:r>
              <a:rPr lang="ru-RU" b="1" dirty="0"/>
              <a:t>ИЛИ</a:t>
            </a:r>
            <a:r>
              <a:rPr lang="ru-RU" i="1" dirty="0"/>
              <a:t> </a:t>
            </a:r>
            <a:r>
              <a:rPr lang="ru-RU" i="1" dirty="0" smtClean="0"/>
              <a:t>B.</a:t>
            </a:r>
            <a:endParaRPr lang="ru-RU" dirty="0"/>
          </a:p>
          <a:p>
            <a:r>
              <a:rPr lang="ru-RU" i="1" dirty="0"/>
              <a:t>А </a:t>
            </a:r>
            <a:r>
              <a:rPr lang="ru-RU" b="1" dirty="0"/>
              <a:t>И</a:t>
            </a:r>
            <a:r>
              <a:rPr lang="ru-RU" i="1" dirty="0"/>
              <a:t> </a:t>
            </a:r>
            <a:r>
              <a:rPr lang="ru-RU" b="1" dirty="0"/>
              <a:t>НЕ</a:t>
            </a:r>
            <a:r>
              <a:rPr lang="ru-RU" i="1" dirty="0"/>
              <a:t> </a:t>
            </a:r>
            <a:r>
              <a:rPr lang="ru-RU" i="1" dirty="0" smtClean="0"/>
              <a:t>B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i="1" dirty="0"/>
              <a:t>А </a:t>
            </a:r>
            <a:r>
              <a:rPr lang="ru-RU" b="1" dirty="0"/>
              <a:t>ИЛИ</a:t>
            </a:r>
            <a:r>
              <a:rPr lang="ru-RU" i="1" dirty="0"/>
              <a:t> B </a:t>
            </a:r>
            <a:r>
              <a:rPr lang="ru-RU" b="1" dirty="0"/>
              <a:t>И</a:t>
            </a:r>
            <a:r>
              <a:rPr lang="ru-RU" i="1" dirty="0"/>
              <a:t> </a:t>
            </a:r>
            <a:r>
              <a:rPr lang="ru-RU" b="1" dirty="0"/>
              <a:t>НЕ</a:t>
            </a:r>
            <a:r>
              <a:rPr lang="ru-RU" i="1" dirty="0"/>
              <a:t> </a:t>
            </a:r>
            <a:r>
              <a:rPr lang="ru-RU" i="1" dirty="0" smtClean="0"/>
              <a:t>С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(</a:t>
            </a:r>
            <a:r>
              <a:rPr lang="ru-RU" i="1" dirty="0"/>
              <a:t>А </a:t>
            </a:r>
            <a:r>
              <a:rPr lang="ru-RU" b="1" dirty="0"/>
              <a:t>И</a:t>
            </a:r>
            <a:r>
              <a:rPr lang="ru-RU" i="1" dirty="0"/>
              <a:t> B</a:t>
            </a:r>
            <a:r>
              <a:rPr lang="ru-RU" dirty="0"/>
              <a:t>)</a:t>
            </a:r>
            <a:r>
              <a:rPr lang="ru-RU" i="1" dirty="0"/>
              <a:t> </a:t>
            </a:r>
            <a:r>
              <a:rPr lang="ru-RU" b="1" dirty="0"/>
              <a:t>ИЛИ</a:t>
            </a:r>
            <a:r>
              <a:rPr lang="ru-RU" i="1" dirty="0"/>
              <a:t> </a:t>
            </a:r>
            <a:r>
              <a:rPr lang="ru-RU" b="1" dirty="0"/>
              <a:t>НЕ</a:t>
            </a:r>
            <a:r>
              <a:rPr lang="ru-RU" i="1" dirty="0"/>
              <a:t> </a:t>
            </a:r>
            <a:r>
              <a:rPr lang="en-US" i="1" dirty="0" smtClean="0"/>
              <a:t>D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275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161</Words>
  <Application>Microsoft Office PowerPoint</Application>
  <PresentationFormat>Экран (4:3)</PresentationFormat>
  <Paragraphs>37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Задание 2.  Постройте инверсии высказывания</vt:lpstr>
      <vt:lpstr>Задание3. Проанализируйте высказывание «Число 456 трехзначное и четное»</vt:lpstr>
      <vt:lpstr>Задание 4. Пусть высказывание А = 1, B = 0, С= 0. Найдем значение логического выражения: А ИЛИ B И НЕ С.</vt:lpstr>
      <vt:lpstr>Задание 5. Найдите значения логических выражений, если А = 1, B = 1, С = 0,D = 0.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4</cp:revision>
  <dcterms:created xsi:type="dcterms:W3CDTF">2020-09-11T20:12:00Z</dcterms:created>
  <dcterms:modified xsi:type="dcterms:W3CDTF">2020-09-12T06:57:57Z</dcterms:modified>
</cp:coreProperties>
</file>