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79" r:id="rId3"/>
    <p:sldId id="280" r:id="rId4"/>
    <p:sldId id="281" r:id="rId5"/>
    <p:sldId id="258" r:id="rId6"/>
    <p:sldId id="259" r:id="rId7"/>
    <p:sldId id="260" r:id="rId8"/>
    <p:sldId id="261" r:id="rId9"/>
    <p:sldId id="262" r:id="rId10"/>
    <p:sldId id="276" r:id="rId11"/>
    <p:sldId id="263" r:id="rId12"/>
    <p:sldId id="264" r:id="rId13"/>
    <p:sldId id="265" r:id="rId14"/>
    <p:sldId id="266" r:id="rId15"/>
    <p:sldId id="269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4643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6436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437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438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439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440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6441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6442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644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644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6445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644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6447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E9AD61-E6DD-4737-8E20-4F526D77B8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6F896D-B71E-4A5A-80C5-B75D4A48BC4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F5BBCE-462C-4164-A7E4-ED82433D422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BE8FFE0-9BD7-4113-9A5F-C1042C0ACA5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6A42554-77E9-4D5B-ACDF-F18CF61C696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433BED-5909-4E89-A9A2-F1A99633E9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124C5A-DFDD-44CD-B376-D548634AA16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814054-16B8-4D1D-B5B9-B61D8097F7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A0DD7B-3D20-406F-934F-D9DC4CEBDBB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FFDF5D-AE84-46FC-A669-5A1AEC6565B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3A21AE-BBC8-420B-8C81-FE49D0B1EE2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919165-797F-4EF5-AE62-BED6017315D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B80D25-4F57-4313-ABD1-57A4BBD723B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C6B8521-416E-4C9F-A233-9715CAA55E32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4541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4541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541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41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41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41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41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541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42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542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542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4542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9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png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5.png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r>
              <a:rPr lang="ru-RU" sz="3200" b="0" dirty="0"/>
              <a:t/>
            </a:r>
            <a:br>
              <a:rPr lang="ru-RU" sz="3200" b="0" dirty="0"/>
            </a:br>
            <a:r>
              <a:rPr lang="ru-RU" sz="3600" dirty="0"/>
              <a:t>Операционная система </a:t>
            </a:r>
            <a:r>
              <a:rPr lang="en-US" sz="3600" dirty="0"/>
              <a:t>Windows</a:t>
            </a:r>
            <a:endParaRPr lang="ru-RU" sz="3600" b="0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2124075" y="5661025"/>
            <a:ext cx="4038600" cy="8969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2852738"/>
            <a:ext cx="4259262" cy="33734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Основные приемы управления с помощью мыши: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590391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1.Щелчок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/>
              <a:t>– быстрое нажатие левой кнопки мыши;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2.Двойной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 b="1">
                <a:solidFill>
                  <a:schemeClr val="hlink"/>
                </a:solidFill>
              </a:rPr>
              <a:t>щелчок</a:t>
            </a:r>
            <a:r>
              <a:rPr lang="ru-RU" sz="2400"/>
              <a:t> – два нажатия, выполненные с минимальным интервалом времени между ними;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3.Щелчок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 b="1">
                <a:solidFill>
                  <a:schemeClr val="hlink"/>
                </a:solidFill>
              </a:rPr>
              <a:t>правой кнопкой</a:t>
            </a:r>
            <a:r>
              <a:rPr lang="ru-RU" sz="2400"/>
              <a:t> – предназначен для вызова динамического меню;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4.Перетаскивание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 b="1">
                <a:solidFill>
                  <a:schemeClr val="hlink"/>
                </a:solidFill>
              </a:rPr>
              <a:t>(</a:t>
            </a:r>
            <a:r>
              <a:rPr lang="en-US" sz="2400" b="1">
                <a:solidFill>
                  <a:schemeClr val="hlink"/>
                </a:solidFill>
              </a:rPr>
              <a:t>drag</a:t>
            </a:r>
            <a:r>
              <a:rPr lang="ru-RU" sz="2400" b="1">
                <a:solidFill>
                  <a:schemeClr val="hlink"/>
                </a:solidFill>
              </a:rPr>
              <a:t>-</a:t>
            </a:r>
            <a:r>
              <a:rPr lang="en-US" sz="2400" b="1">
                <a:solidFill>
                  <a:schemeClr val="hlink"/>
                </a:solidFill>
              </a:rPr>
              <a:t>end</a:t>
            </a:r>
            <a:r>
              <a:rPr lang="ru-RU" sz="2400" b="1">
                <a:solidFill>
                  <a:schemeClr val="hlink"/>
                </a:solidFill>
              </a:rPr>
              <a:t>-</a:t>
            </a:r>
            <a:r>
              <a:rPr lang="en-US" sz="2400" b="1">
                <a:solidFill>
                  <a:schemeClr val="hlink"/>
                </a:solidFill>
              </a:rPr>
              <a:t>drop</a:t>
            </a:r>
            <a:r>
              <a:rPr lang="ru-RU" sz="2400" b="1">
                <a:solidFill>
                  <a:schemeClr val="hlink"/>
                </a:solidFill>
              </a:rPr>
              <a:t>)</a:t>
            </a:r>
            <a:r>
              <a:rPr lang="ru-RU" sz="2400"/>
              <a:t> – перемещение экранного объекта или элемента, осуществляется с помощью перемещения мыши при удерживании нажатой ее левой кнопки;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5.Специальное перетаскивание</a:t>
            </a:r>
            <a:r>
              <a:rPr lang="ru-RU" sz="2400"/>
              <a:t> – перемещение экранного объекта или элемента, осуществляется с помощью перемещения мыши при удерживании нажатой ее правой кнопки. После перемещения открывается диалоговое окно, содержащее команды для копирования, перемещения или создания ярлыка объекта;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6.Протягивание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 b="1">
                <a:solidFill>
                  <a:schemeClr val="hlink"/>
                </a:solidFill>
              </a:rPr>
              <a:t>мыши (</a:t>
            </a:r>
            <a:r>
              <a:rPr lang="en-US" sz="2400" b="1">
                <a:solidFill>
                  <a:schemeClr val="hlink"/>
                </a:solidFill>
              </a:rPr>
              <a:t>drag</a:t>
            </a:r>
            <a:r>
              <a:rPr lang="ru-RU" sz="2400" b="1">
                <a:solidFill>
                  <a:schemeClr val="hlink"/>
                </a:solidFill>
              </a:rPr>
              <a:t>)</a:t>
            </a:r>
            <a:r>
              <a:rPr lang="ru-RU" sz="2400"/>
              <a:t> – выполняется как перетаскивание, но выполняет операцию изменения размеров объекта;</a:t>
            </a:r>
            <a:endParaRPr lang="ru-RU" sz="2400" i="1" u="sng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7.Зависание</a:t>
            </a:r>
            <a:r>
              <a:rPr lang="en-US" sz="2400" b="1">
                <a:solidFill>
                  <a:schemeClr val="hlink"/>
                </a:solidFill>
              </a:rPr>
              <a:t> </a:t>
            </a:r>
            <a:r>
              <a:rPr lang="ru-RU" sz="2400"/>
              <a:t>указателя на ярлыке объекта на элементе управления, осуществляется в целях вызова всплывающей подсказки, характеризующей свойства объекта.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2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500"/>
                                        <p:tgtEl>
                                          <p:spTgt spid="220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220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hlink"/>
                </a:solidFill>
              </a:rPr>
              <a:t>Объекты </a:t>
            </a:r>
            <a:r>
              <a:rPr lang="ru-RU" sz="3600" dirty="0">
                <a:solidFill>
                  <a:schemeClr val="hlink"/>
                </a:solidFill>
              </a:rPr>
              <a:t>рабочего стола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Рабочий стол</a:t>
            </a:r>
            <a:r>
              <a:rPr lang="ru-RU" sz="2800"/>
              <a:t> – основной графический контейнер системы </a:t>
            </a:r>
            <a:r>
              <a:rPr lang="en-US" sz="2800"/>
              <a:t>Windows</a:t>
            </a:r>
            <a:r>
              <a:rPr lang="ru-RU" sz="2800"/>
              <a:t>. Все остальные объекты прямо или косвенно принадлежат рабочему столу. </a:t>
            </a:r>
          </a:p>
          <a:p>
            <a:pPr algn="ctr"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Компоненты рабочего стола:</a:t>
            </a:r>
          </a:p>
          <a:p>
            <a:pPr>
              <a:buFontTx/>
              <a:buChar char="-"/>
            </a:pPr>
            <a:r>
              <a:rPr lang="ru-RU" sz="2800"/>
              <a:t>Фоновый рисунок;</a:t>
            </a:r>
          </a:p>
          <a:p>
            <a:pPr>
              <a:buFontTx/>
              <a:buChar char="-"/>
            </a:pPr>
            <a:r>
              <a:rPr lang="ru-RU" sz="2800"/>
              <a:t>Значки рабочего стола;</a:t>
            </a:r>
          </a:p>
          <a:p>
            <a:pPr>
              <a:buFontTx/>
              <a:buChar char="-"/>
            </a:pPr>
            <a:r>
              <a:rPr lang="ru-RU" sz="2800"/>
              <a:t>Панель задач;</a:t>
            </a:r>
          </a:p>
          <a:p>
            <a:pPr>
              <a:buFontTx/>
              <a:buChar char="-"/>
            </a:pPr>
            <a:r>
              <a:rPr lang="ru-RU" sz="2800"/>
              <a:t>Кнопка пуск;</a:t>
            </a:r>
          </a:p>
          <a:p>
            <a:pPr>
              <a:buFontTx/>
              <a:buChar char="-"/>
            </a:pPr>
            <a:r>
              <a:rPr lang="ru-RU" sz="2800"/>
              <a:t>Панель индикации;</a:t>
            </a:r>
          </a:p>
          <a:p>
            <a:pPr>
              <a:buFontTx/>
              <a:buChar char="-"/>
            </a:pPr>
            <a:r>
              <a:rPr lang="ru-RU" sz="2800"/>
              <a:t>Панель быстрого запуска.</a:t>
            </a:r>
          </a:p>
          <a:p>
            <a:pPr>
              <a:buFontTx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89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89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89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Компоненты Рабочего стола </a:t>
            </a:r>
            <a:r>
              <a:rPr lang="en-US" sz="3200">
                <a:solidFill>
                  <a:schemeClr val="hlink"/>
                </a:solidFill>
              </a:rPr>
              <a:t>windows</a:t>
            </a:r>
            <a:r>
              <a:rPr lang="en-US" sz="2800"/>
              <a:t/>
            </a:r>
            <a:br>
              <a:rPr lang="en-US" sz="2800"/>
            </a:br>
            <a:endParaRPr lang="ru-RU" sz="2800"/>
          </a:p>
        </p:txBody>
      </p:sp>
      <p:pic>
        <p:nvPicPr>
          <p:cNvPr id="1904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557338"/>
            <a:ext cx="5688012" cy="4265612"/>
          </a:xfrm>
          <a:noFill/>
          <a:ln/>
        </p:spPr>
      </p:pic>
      <p:sp>
        <p:nvSpPr>
          <p:cNvPr id="190471" name="Line 7"/>
          <p:cNvSpPr>
            <a:spLocks noChangeShapeType="1"/>
          </p:cNvSpPr>
          <p:nvPr/>
        </p:nvSpPr>
        <p:spPr bwMode="auto">
          <a:xfrm flipV="1">
            <a:off x="7019925" y="5734050"/>
            <a:ext cx="0" cy="2889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2" name="Line 8"/>
          <p:cNvSpPr>
            <a:spLocks noChangeShapeType="1"/>
          </p:cNvSpPr>
          <p:nvPr/>
        </p:nvSpPr>
        <p:spPr bwMode="auto">
          <a:xfrm flipV="1">
            <a:off x="5508625" y="5734050"/>
            <a:ext cx="0" cy="503238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3" name="Line 9"/>
          <p:cNvSpPr>
            <a:spLocks noChangeShapeType="1"/>
          </p:cNvSpPr>
          <p:nvPr/>
        </p:nvSpPr>
        <p:spPr bwMode="auto">
          <a:xfrm flipV="1">
            <a:off x="3995738" y="5734050"/>
            <a:ext cx="0" cy="3587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4" name="Line 10"/>
          <p:cNvSpPr>
            <a:spLocks noChangeShapeType="1"/>
          </p:cNvSpPr>
          <p:nvPr/>
        </p:nvSpPr>
        <p:spPr bwMode="auto">
          <a:xfrm flipV="1">
            <a:off x="2916238" y="5734050"/>
            <a:ext cx="0" cy="3587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5" name="Line 11"/>
          <p:cNvSpPr>
            <a:spLocks noChangeShapeType="1"/>
          </p:cNvSpPr>
          <p:nvPr/>
        </p:nvSpPr>
        <p:spPr bwMode="auto">
          <a:xfrm>
            <a:off x="2916238" y="6092825"/>
            <a:ext cx="10795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6" name="Line 12"/>
          <p:cNvSpPr>
            <a:spLocks noChangeShapeType="1"/>
          </p:cNvSpPr>
          <p:nvPr/>
        </p:nvSpPr>
        <p:spPr bwMode="auto">
          <a:xfrm flipV="1">
            <a:off x="1835150" y="5734050"/>
            <a:ext cx="0" cy="3841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7" name="Line 13"/>
          <p:cNvSpPr>
            <a:spLocks noChangeShapeType="1"/>
          </p:cNvSpPr>
          <p:nvPr/>
        </p:nvSpPr>
        <p:spPr bwMode="auto">
          <a:xfrm>
            <a:off x="1116013" y="2106613"/>
            <a:ext cx="1079500" cy="5762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8" name="Line 14"/>
          <p:cNvSpPr>
            <a:spLocks noChangeShapeType="1"/>
          </p:cNvSpPr>
          <p:nvPr/>
        </p:nvSpPr>
        <p:spPr bwMode="auto">
          <a:xfrm>
            <a:off x="4140200" y="1341438"/>
            <a:ext cx="1655763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79" name="Line 15"/>
          <p:cNvSpPr>
            <a:spLocks noChangeShapeType="1"/>
          </p:cNvSpPr>
          <p:nvPr/>
        </p:nvSpPr>
        <p:spPr bwMode="auto">
          <a:xfrm>
            <a:off x="4140200" y="1341438"/>
            <a:ext cx="0" cy="90963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80" name="Line 16"/>
          <p:cNvSpPr>
            <a:spLocks noChangeShapeType="1"/>
          </p:cNvSpPr>
          <p:nvPr/>
        </p:nvSpPr>
        <p:spPr bwMode="auto">
          <a:xfrm>
            <a:off x="5795963" y="1341438"/>
            <a:ext cx="0" cy="90963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81" name="Line 17"/>
          <p:cNvSpPr>
            <a:spLocks noChangeShapeType="1"/>
          </p:cNvSpPr>
          <p:nvPr/>
        </p:nvSpPr>
        <p:spPr bwMode="auto">
          <a:xfrm>
            <a:off x="5292725" y="1341438"/>
            <a:ext cx="0" cy="90963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82" name="Line 18"/>
          <p:cNvSpPr>
            <a:spLocks noChangeShapeType="1"/>
          </p:cNvSpPr>
          <p:nvPr/>
        </p:nvSpPr>
        <p:spPr bwMode="auto">
          <a:xfrm>
            <a:off x="4716463" y="1341438"/>
            <a:ext cx="0" cy="8636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0483" name="Text Box 19"/>
          <p:cNvSpPr txBox="1">
            <a:spLocks noChangeArrowheads="1"/>
          </p:cNvSpPr>
          <p:nvPr/>
        </p:nvSpPr>
        <p:spPr bwMode="auto">
          <a:xfrm>
            <a:off x="3708400" y="981075"/>
            <a:ext cx="2881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Значки рабочего стола</a:t>
            </a:r>
          </a:p>
        </p:txBody>
      </p:sp>
      <p:sp>
        <p:nvSpPr>
          <p:cNvPr id="190484" name="Text Box 20"/>
          <p:cNvSpPr txBox="1">
            <a:spLocks noChangeArrowheads="1"/>
          </p:cNvSpPr>
          <p:nvPr/>
        </p:nvSpPr>
        <p:spPr bwMode="auto">
          <a:xfrm>
            <a:off x="179388" y="1700213"/>
            <a:ext cx="12255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Фоновый</a:t>
            </a:r>
          </a:p>
          <a:p>
            <a:pPr>
              <a:spcBef>
                <a:spcPct val="50000"/>
              </a:spcBef>
            </a:pPr>
            <a:r>
              <a:rPr lang="ru-RU" sz="2000"/>
              <a:t>рисунок</a:t>
            </a:r>
          </a:p>
        </p:txBody>
      </p:sp>
      <p:sp>
        <p:nvSpPr>
          <p:cNvPr id="190485" name="Text Box 21"/>
          <p:cNvSpPr txBox="1">
            <a:spLocks noChangeArrowheads="1"/>
          </p:cNvSpPr>
          <p:nvPr/>
        </p:nvSpPr>
        <p:spPr bwMode="auto">
          <a:xfrm>
            <a:off x="971550" y="6021388"/>
            <a:ext cx="17287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Кнопка ПУСК</a:t>
            </a:r>
          </a:p>
        </p:txBody>
      </p:sp>
      <p:sp>
        <p:nvSpPr>
          <p:cNvPr id="190487" name="Text Box 23"/>
          <p:cNvSpPr txBox="1">
            <a:spLocks noChangeArrowheads="1"/>
          </p:cNvSpPr>
          <p:nvPr/>
        </p:nvSpPr>
        <p:spPr bwMode="auto">
          <a:xfrm>
            <a:off x="2700338" y="5949950"/>
            <a:ext cx="15843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Кнопки панели задач</a:t>
            </a:r>
          </a:p>
        </p:txBody>
      </p:sp>
      <p:sp>
        <p:nvSpPr>
          <p:cNvPr id="190488" name="Text Box 24"/>
          <p:cNvSpPr txBox="1">
            <a:spLocks noChangeArrowheads="1"/>
          </p:cNvSpPr>
          <p:nvPr/>
        </p:nvSpPr>
        <p:spPr bwMode="auto">
          <a:xfrm>
            <a:off x="4716463" y="6092825"/>
            <a:ext cx="15128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Панель</a:t>
            </a:r>
            <a:r>
              <a:rPr lang="ru-RU" sz="1600"/>
              <a:t> задач</a:t>
            </a:r>
          </a:p>
        </p:txBody>
      </p:sp>
      <p:sp>
        <p:nvSpPr>
          <p:cNvPr id="190489" name="Text Box 25"/>
          <p:cNvSpPr txBox="1">
            <a:spLocks noChangeArrowheads="1"/>
          </p:cNvSpPr>
          <p:nvPr/>
        </p:nvSpPr>
        <p:spPr bwMode="auto">
          <a:xfrm>
            <a:off x="6443663" y="5949950"/>
            <a:ext cx="1152525" cy="763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Панель</a:t>
            </a:r>
            <a:r>
              <a:rPr lang="ru-RU" sz="1600"/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1600"/>
              <a:t>индикации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9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9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9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9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9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  <p:bldP spid="190471" grpId="0" animBg="1"/>
      <p:bldP spid="190472" grpId="0" animBg="1"/>
      <p:bldP spid="190473" grpId="0" animBg="1"/>
      <p:bldP spid="190474" grpId="0" animBg="1"/>
      <p:bldP spid="190475" grpId="0" animBg="1"/>
      <p:bldP spid="190476" grpId="0" animBg="1"/>
      <p:bldP spid="190477" grpId="0" animBg="1"/>
      <p:bldP spid="190478" grpId="0" animBg="1"/>
      <p:bldP spid="190479" grpId="0" animBg="1"/>
      <p:bldP spid="190480" grpId="0" animBg="1"/>
      <p:bldP spid="190481" grpId="0" animBg="1"/>
      <p:bldP spid="190482" grpId="0" animBg="1"/>
      <p:bldP spid="190483" grpId="0"/>
      <p:bldP spid="190484" grpId="0"/>
      <p:bldP spid="190485" grpId="0"/>
      <p:bldP spid="190487" grpId="0"/>
      <p:bldP spid="190488" grpId="0"/>
      <p:bldP spid="1904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chemeClr val="hlink"/>
                </a:solidFill>
              </a:rPr>
              <a:t>Стандартные значки Рабочего стола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268413"/>
            <a:ext cx="6923088" cy="45259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Папка Мой компьютер</a:t>
            </a:r>
            <a:r>
              <a:rPr lang="ru-RU" sz="2800" b="1"/>
              <a:t> </a:t>
            </a:r>
            <a:r>
              <a:rPr lang="ru-RU" sz="2800"/>
              <a:t>предназначена для доступа ко всем устройствам данного компьютера. Чаще всего используется для доступа к носителям данных.</a:t>
            </a:r>
            <a:endParaRPr lang="en-US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Папка Сетевое окружение</a:t>
            </a:r>
            <a:r>
              <a:rPr lang="ru-RU" sz="2800" b="1"/>
              <a:t> </a:t>
            </a:r>
            <a:r>
              <a:rPr lang="ru-RU" sz="2800"/>
              <a:t>предназначена для доступа к структурам данных, хранящимся на других компьютерах, объединенных с данным компьютером в общей локальной сети.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Папку Мои документы</a:t>
            </a:r>
            <a:r>
              <a:rPr lang="ru-RU" sz="2800" b="1"/>
              <a:t> </a:t>
            </a:r>
            <a:r>
              <a:rPr lang="ru-RU" sz="2800"/>
              <a:t>можно использовать для хранения в ней файлов созданных документов и создания в ней собственной структуры папок.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Корзина </a:t>
            </a:r>
            <a:r>
              <a:rPr lang="ru-RU" sz="2800"/>
              <a:t>– специализированная папка для временного хранения удаленных объектов.</a:t>
            </a:r>
            <a:endParaRPr lang="en-US" sz="2800" b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/>
          </a:p>
        </p:txBody>
      </p:sp>
      <p:graphicFrame>
        <p:nvGraphicFramePr>
          <p:cNvPr id="19251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667625" y="1484313"/>
          <a:ext cx="6191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23" name="Точечный рисунок" r:id="rId3" imgW="619211" imgH="695238" progId="PBrush">
                  <p:embed/>
                </p:oleObj>
              </mc:Choice>
              <mc:Fallback>
                <p:oleObj name="Точечный рисунок" r:id="rId3" imgW="619211" imgH="695238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1484313"/>
                        <a:ext cx="61912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8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7667625" y="3141663"/>
          <a:ext cx="6667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24" name="Точечный рисунок" r:id="rId5" imgW="666667" imgH="724001" progId="PBrush">
                  <p:embed/>
                </p:oleObj>
              </mc:Choice>
              <mc:Fallback>
                <p:oleObj name="Точечный рисунок" r:id="rId5" imgW="666667" imgH="724001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3141663"/>
                        <a:ext cx="66675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20" name="Object 8"/>
          <p:cNvGraphicFramePr>
            <a:graphicFrameLocks noChangeAspect="1"/>
          </p:cNvGraphicFramePr>
          <p:nvPr/>
        </p:nvGraphicFramePr>
        <p:xfrm>
          <a:off x="7667625" y="4724400"/>
          <a:ext cx="6381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25" name="Точечный рисунок" r:id="rId7" imgW="638264" imgH="685714" progId="PBrush">
                  <p:embed/>
                </p:oleObj>
              </mc:Choice>
              <mc:Fallback>
                <p:oleObj name="Точечный рисунок" r:id="rId7" imgW="638264" imgH="685714" progId="PBrush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4724400"/>
                        <a:ext cx="6381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22" name="Object 10"/>
          <p:cNvGraphicFramePr>
            <a:graphicFrameLocks noChangeAspect="1"/>
          </p:cNvGraphicFramePr>
          <p:nvPr/>
        </p:nvGraphicFramePr>
        <p:xfrm>
          <a:off x="7812088" y="6021388"/>
          <a:ext cx="514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26" name="Точечный рисунок" r:id="rId9" imgW="514422" imgH="600159" progId="PBrush">
                  <p:embed/>
                </p:oleObj>
              </mc:Choice>
              <mc:Fallback>
                <p:oleObj name="Точечный рисунок" r:id="rId9" imgW="514422" imgH="600159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088" y="6021388"/>
                        <a:ext cx="514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5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3600">
                <a:solidFill>
                  <a:schemeClr val="hlink"/>
                </a:solidFill>
              </a:rPr>
              <a:t>Панель задач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836613"/>
            <a:ext cx="8208963" cy="4525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Для каждого процесса, инициализированного пользователем, на панели задач создается командная кнопка, обеспечивающая связь с этим процессом.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Панель индикации.</a:t>
            </a:r>
            <a:r>
              <a:rPr lang="ru-RU" sz="2400" b="1"/>
              <a:t> </a:t>
            </a:r>
            <a:r>
              <a:rPr lang="ru-RU" sz="2400"/>
              <a:t>Эта панель находится на правом краю Панели задач и служит для размещения индикаторов, позволяющих судить о ходе процессов, исполняющихся в фоновом режиме.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Панель быстрого запуска.</a:t>
            </a:r>
            <a:r>
              <a:rPr lang="ru-RU" sz="2400"/>
              <a:t> Для программ, которыми приходится пользоваться наиболее часто.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Кнопка ПУСК</a:t>
            </a:r>
            <a:r>
              <a:rPr lang="ru-RU" sz="2400" b="1"/>
              <a:t> – </a:t>
            </a:r>
            <a:r>
              <a:rPr lang="ru-RU" sz="2400"/>
              <a:t>это главнейший элемент управления операционной системой. Щелчок на этой кнопке открывает Главное меню, средства которого позволяют обратиться к любым устройствам , приложениям и документам.  </a:t>
            </a:r>
            <a:endParaRPr lang="ru-RU" sz="2400" b="1"/>
          </a:p>
        </p:txBody>
      </p:sp>
      <p:graphicFrame>
        <p:nvGraphicFramePr>
          <p:cNvPr id="193546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95288" y="6092825"/>
          <a:ext cx="54800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8" name="Точечный рисунок" r:id="rId3" imgW="5733333" imgH="276117" progId="PBrush">
                  <p:embed/>
                </p:oleObj>
              </mc:Choice>
              <mc:Fallback>
                <p:oleObj name="Точечный рисунок" r:id="rId3" imgW="5733333" imgH="276117" progId="PBrush">
                  <p:embed/>
                  <p:pic>
                    <p:nvPicPr>
                      <p:cNvPr id="0" name="Picture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6092825"/>
                        <a:ext cx="5480050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47" name="Object 1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867400" y="6092825"/>
          <a:ext cx="1485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9" name="Точечный рисунок" r:id="rId5" imgW="1486107" imgH="285866" progId="PBrush">
                  <p:embed/>
                </p:oleObj>
              </mc:Choice>
              <mc:Fallback>
                <p:oleObj name="Точечный рисунок" r:id="rId5" imgW="1486107" imgH="285866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6092825"/>
                        <a:ext cx="1485900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5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68313" y="188913"/>
            <a:ext cx="8229600" cy="720725"/>
          </a:xfrm>
        </p:spPr>
        <p:txBody>
          <a:bodyPr/>
          <a:lstStyle/>
          <a:p>
            <a:r>
              <a:rPr lang="ru-RU" sz="3200" dirty="0" smtClean="0">
                <a:solidFill>
                  <a:schemeClr val="hlink"/>
                </a:solidFill>
              </a:rPr>
              <a:t>Структура </a:t>
            </a:r>
            <a:r>
              <a:rPr lang="ru-RU" sz="3200" dirty="0">
                <a:solidFill>
                  <a:schemeClr val="hlink"/>
                </a:solidFill>
              </a:rPr>
              <a:t>Главного меню</a:t>
            </a:r>
          </a:p>
        </p:txBody>
      </p:sp>
      <p:sp>
        <p:nvSpPr>
          <p:cNvPr id="19763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81075"/>
            <a:ext cx="4038600" cy="567690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Имя пользователя и значок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Наиболее часто используемые программы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Открывает доступ к списку приложений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Мои документы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Недавние документы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Мой компьютер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Панель управления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Подключение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Принтеры и факсы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Справка и поддержка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Поиск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/>
              <a:t>Пункт Выполнить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400"/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400"/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400"/>
          </a:p>
        </p:txBody>
      </p:sp>
      <p:graphicFrame>
        <p:nvGraphicFramePr>
          <p:cNvPr id="197635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5003800" y="1341438"/>
          <a:ext cx="3533775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6" name="Точечный рисунок" r:id="rId3" imgW="3629532" imgH="4648849" progId="PBrush">
                  <p:embed/>
                </p:oleObj>
              </mc:Choice>
              <mc:Fallback>
                <p:oleObj name="Точечный рисунок" r:id="rId3" imgW="3629532" imgH="4648849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341438"/>
                        <a:ext cx="3533775" cy="452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41" name="Line 9"/>
          <p:cNvSpPr>
            <a:spLocks noChangeShapeType="1"/>
          </p:cNvSpPr>
          <p:nvPr/>
        </p:nvSpPr>
        <p:spPr bwMode="auto">
          <a:xfrm>
            <a:off x="5435600" y="1125538"/>
            <a:ext cx="0" cy="503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2" name="Line 10"/>
          <p:cNvSpPr>
            <a:spLocks noChangeShapeType="1"/>
          </p:cNvSpPr>
          <p:nvPr/>
        </p:nvSpPr>
        <p:spPr bwMode="auto">
          <a:xfrm>
            <a:off x="4716463" y="2349500"/>
            <a:ext cx="935037" cy="5746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3" name="Line 11"/>
          <p:cNvSpPr>
            <a:spLocks noChangeShapeType="1"/>
          </p:cNvSpPr>
          <p:nvPr/>
        </p:nvSpPr>
        <p:spPr bwMode="auto">
          <a:xfrm flipV="1">
            <a:off x="5795963" y="5445125"/>
            <a:ext cx="0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5" name="Line 13"/>
          <p:cNvSpPr>
            <a:spLocks noChangeShapeType="1"/>
          </p:cNvSpPr>
          <p:nvPr/>
        </p:nvSpPr>
        <p:spPr bwMode="auto">
          <a:xfrm>
            <a:off x="6948488" y="1125538"/>
            <a:ext cx="0" cy="1008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6" name="Line 14"/>
          <p:cNvSpPr>
            <a:spLocks noChangeShapeType="1"/>
          </p:cNvSpPr>
          <p:nvPr/>
        </p:nvSpPr>
        <p:spPr bwMode="auto">
          <a:xfrm>
            <a:off x="7596188" y="1125538"/>
            <a:ext cx="0" cy="12954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8" name="Line 16"/>
          <p:cNvSpPr>
            <a:spLocks noChangeShapeType="1"/>
          </p:cNvSpPr>
          <p:nvPr/>
        </p:nvSpPr>
        <p:spPr bwMode="auto">
          <a:xfrm flipH="1">
            <a:off x="7667625" y="3068638"/>
            <a:ext cx="1008063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49" name="Line 17"/>
          <p:cNvSpPr>
            <a:spLocks noChangeShapeType="1"/>
          </p:cNvSpPr>
          <p:nvPr/>
        </p:nvSpPr>
        <p:spPr bwMode="auto">
          <a:xfrm flipH="1">
            <a:off x="7451725" y="3716338"/>
            <a:ext cx="12969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1" name="Line 19"/>
          <p:cNvSpPr>
            <a:spLocks noChangeShapeType="1"/>
          </p:cNvSpPr>
          <p:nvPr/>
        </p:nvSpPr>
        <p:spPr bwMode="auto">
          <a:xfrm flipH="1">
            <a:off x="7596188" y="4005263"/>
            <a:ext cx="1079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2" name="Line 20"/>
          <p:cNvSpPr>
            <a:spLocks noChangeShapeType="1"/>
          </p:cNvSpPr>
          <p:nvPr/>
        </p:nvSpPr>
        <p:spPr bwMode="auto">
          <a:xfrm flipH="1">
            <a:off x="7524750" y="4292600"/>
            <a:ext cx="1295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4" name="Line 22"/>
          <p:cNvSpPr>
            <a:spLocks noChangeShapeType="1"/>
          </p:cNvSpPr>
          <p:nvPr/>
        </p:nvSpPr>
        <p:spPr bwMode="auto">
          <a:xfrm flipV="1">
            <a:off x="8027988" y="4724400"/>
            <a:ext cx="0" cy="1441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5" name="Line 23"/>
          <p:cNvSpPr>
            <a:spLocks noChangeShapeType="1"/>
          </p:cNvSpPr>
          <p:nvPr/>
        </p:nvSpPr>
        <p:spPr bwMode="auto">
          <a:xfrm flipV="1">
            <a:off x="7596188" y="4941888"/>
            <a:ext cx="0" cy="12239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6" name="Line 24"/>
          <p:cNvSpPr>
            <a:spLocks noChangeShapeType="1"/>
          </p:cNvSpPr>
          <p:nvPr/>
        </p:nvSpPr>
        <p:spPr bwMode="auto">
          <a:xfrm flipV="1">
            <a:off x="7164388" y="5229225"/>
            <a:ext cx="0" cy="93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7657" name="Text Box 25"/>
          <p:cNvSpPr txBox="1">
            <a:spLocks noChangeArrowheads="1"/>
          </p:cNvSpPr>
          <p:nvPr/>
        </p:nvSpPr>
        <p:spPr bwMode="auto">
          <a:xfrm>
            <a:off x="5292725" y="765175"/>
            <a:ext cx="504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</a:t>
            </a:r>
          </a:p>
        </p:txBody>
      </p:sp>
      <p:sp>
        <p:nvSpPr>
          <p:cNvPr id="197658" name="Text Box 26"/>
          <p:cNvSpPr txBox="1">
            <a:spLocks noChangeArrowheads="1"/>
          </p:cNvSpPr>
          <p:nvPr/>
        </p:nvSpPr>
        <p:spPr bwMode="auto">
          <a:xfrm>
            <a:off x="4427538" y="2133600"/>
            <a:ext cx="3603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</a:t>
            </a:r>
          </a:p>
        </p:txBody>
      </p:sp>
      <p:sp>
        <p:nvSpPr>
          <p:cNvPr id="197659" name="Text Box 27"/>
          <p:cNvSpPr txBox="1">
            <a:spLocks noChangeArrowheads="1"/>
          </p:cNvSpPr>
          <p:nvPr/>
        </p:nvSpPr>
        <p:spPr bwMode="auto">
          <a:xfrm>
            <a:off x="5580063" y="6021388"/>
            <a:ext cx="6477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</a:t>
            </a:r>
          </a:p>
        </p:txBody>
      </p:sp>
      <p:sp>
        <p:nvSpPr>
          <p:cNvPr id="197660" name="Text Box 28"/>
          <p:cNvSpPr txBox="1">
            <a:spLocks noChangeArrowheads="1"/>
          </p:cNvSpPr>
          <p:nvPr/>
        </p:nvSpPr>
        <p:spPr bwMode="auto">
          <a:xfrm>
            <a:off x="6804025" y="836613"/>
            <a:ext cx="3603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4</a:t>
            </a:r>
          </a:p>
        </p:txBody>
      </p:sp>
      <p:sp>
        <p:nvSpPr>
          <p:cNvPr id="197661" name="Text Box 29"/>
          <p:cNvSpPr txBox="1">
            <a:spLocks noChangeArrowheads="1"/>
          </p:cNvSpPr>
          <p:nvPr/>
        </p:nvSpPr>
        <p:spPr bwMode="auto">
          <a:xfrm>
            <a:off x="7451725" y="836613"/>
            <a:ext cx="3603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5</a:t>
            </a:r>
          </a:p>
        </p:txBody>
      </p:sp>
      <p:sp>
        <p:nvSpPr>
          <p:cNvPr id="197662" name="Text Box 30"/>
          <p:cNvSpPr txBox="1">
            <a:spLocks noChangeArrowheads="1"/>
          </p:cNvSpPr>
          <p:nvPr/>
        </p:nvSpPr>
        <p:spPr bwMode="auto">
          <a:xfrm>
            <a:off x="8604250" y="2852738"/>
            <a:ext cx="3952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6</a:t>
            </a:r>
          </a:p>
        </p:txBody>
      </p:sp>
      <p:sp>
        <p:nvSpPr>
          <p:cNvPr id="197663" name="Text Box 31"/>
          <p:cNvSpPr txBox="1">
            <a:spLocks noChangeArrowheads="1"/>
          </p:cNvSpPr>
          <p:nvPr/>
        </p:nvSpPr>
        <p:spPr bwMode="auto">
          <a:xfrm>
            <a:off x="8748713" y="3500438"/>
            <a:ext cx="395287" cy="779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7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97664" name="Text Box 32"/>
          <p:cNvSpPr txBox="1">
            <a:spLocks noChangeArrowheads="1"/>
          </p:cNvSpPr>
          <p:nvPr/>
        </p:nvSpPr>
        <p:spPr bwMode="auto">
          <a:xfrm>
            <a:off x="8675688" y="3789363"/>
            <a:ext cx="4683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8</a:t>
            </a:r>
          </a:p>
        </p:txBody>
      </p:sp>
      <p:sp>
        <p:nvSpPr>
          <p:cNvPr id="197665" name="Text Box 33"/>
          <p:cNvSpPr txBox="1">
            <a:spLocks noChangeArrowheads="1"/>
          </p:cNvSpPr>
          <p:nvPr/>
        </p:nvSpPr>
        <p:spPr bwMode="auto">
          <a:xfrm>
            <a:off x="8748713" y="4076700"/>
            <a:ext cx="250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9</a:t>
            </a:r>
          </a:p>
        </p:txBody>
      </p:sp>
      <p:sp>
        <p:nvSpPr>
          <p:cNvPr id="197666" name="Text Box 34"/>
          <p:cNvSpPr txBox="1">
            <a:spLocks noChangeArrowheads="1"/>
          </p:cNvSpPr>
          <p:nvPr/>
        </p:nvSpPr>
        <p:spPr bwMode="auto">
          <a:xfrm>
            <a:off x="7885113" y="6165850"/>
            <a:ext cx="431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10</a:t>
            </a:r>
          </a:p>
        </p:txBody>
      </p:sp>
      <p:sp>
        <p:nvSpPr>
          <p:cNvPr id="197667" name="Text Box 35"/>
          <p:cNvSpPr txBox="1">
            <a:spLocks noChangeArrowheads="1"/>
          </p:cNvSpPr>
          <p:nvPr/>
        </p:nvSpPr>
        <p:spPr bwMode="auto">
          <a:xfrm>
            <a:off x="7380288" y="6165850"/>
            <a:ext cx="4333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11</a:t>
            </a:r>
          </a:p>
        </p:txBody>
      </p:sp>
      <p:sp>
        <p:nvSpPr>
          <p:cNvPr id="197668" name="Text Box 36"/>
          <p:cNvSpPr txBox="1">
            <a:spLocks noChangeArrowheads="1"/>
          </p:cNvSpPr>
          <p:nvPr/>
        </p:nvSpPr>
        <p:spPr bwMode="auto">
          <a:xfrm>
            <a:off x="6877050" y="6165850"/>
            <a:ext cx="504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7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7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9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19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19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19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3" dur="500"/>
                                        <p:tgtEl>
                                          <p:spTgt spid="19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6" dur="500"/>
                                        <p:tgtEl>
                                          <p:spTgt spid="19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9" dur="500"/>
                                        <p:tgtEl>
                                          <p:spTgt spid="19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19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5" dur="500"/>
                                        <p:tgtEl>
                                          <p:spTgt spid="19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8" dur="500"/>
                                        <p:tgtEl>
                                          <p:spTgt spid="19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1" dur="500"/>
                                        <p:tgtEl>
                                          <p:spTgt spid="19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4" dur="500"/>
                                        <p:tgtEl>
                                          <p:spTgt spid="19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500"/>
                                        <p:tgtEl>
                                          <p:spTgt spid="19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7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7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97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7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7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97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7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7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97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7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7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197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7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7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197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7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7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197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7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7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197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7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7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197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76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76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1976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76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76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976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976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976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8" dur="1000"/>
                                        <p:tgtEl>
                                          <p:spTgt spid="1976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976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976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1976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97641" grpId="0" animBg="1"/>
      <p:bldP spid="197642" grpId="0" animBg="1"/>
      <p:bldP spid="197643" grpId="0" animBg="1"/>
      <p:bldP spid="197645" grpId="0" animBg="1"/>
      <p:bldP spid="197646" grpId="0" animBg="1"/>
      <p:bldP spid="197648" grpId="0" animBg="1"/>
      <p:bldP spid="197649" grpId="0" animBg="1"/>
      <p:bldP spid="197651" grpId="0" animBg="1"/>
      <p:bldP spid="197652" grpId="0" animBg="1"/>
      <p:bldP spid="197654" grpId="0" animBg="1"/>
      <p:bldP spid="197655" grpId="0" animBg="1"/>
      <p:bldP spid="197656" grpId="0" animBg="1"/>
      <p:bldP spid="197657" grpId="0"/>
      <p:bldP spid="197658" grpId="0"/>
      <p:bldP spid="197659" grpId="0"/>
      <p:bldP spid="197660" grpId="0"/>
      <p:bldP spid="197661" grpId="0"/>
      <p:bldP spid="197662" grpId="0"/>
      <p:bldP spid="197663" grpId="0"/>
      <p:bldP spid="197664" grpId="0"/>
      <p:bldP spid="197665" grpId="0"/>
      <p:bldP spid="197666" grpId="0"/>
      <p:bldP spid="197667" grpId="0"/>
      <p:bldP spid="1976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941388"/>
          </a:xfrm>
        </p:spPr>
        <p:txBody>
          <a:bodyPr/>
          <a:lstStyle/>
          <a:p>
            <a:r>
              <a:rPr lang="ru-RU" sz="3200" dirty="0" smtClean="0">
                <a:solidFill>
                  <a:schemeClr val="hlink"/>
                </a:solidFill>
              </a:rPr>
              <a:t>Работа </a:t>
            </a:r>
            <a:r>
              <a:rPr lang="ru-RU" sz="3200" dirty="0">
                <a:solidFill>
                  <a:schemeClr val="hlink"/>
                </a:solidFill>
              </a:rPr>
              <a:t>с окнами папок</a:t>
            </a:r>
          </a:p>
        </p:txBody>
      </p:sp>
      <p:graphicFrame>
        <p:nvGraphicFramePr>
          <p:cNvPr id="19456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476375" y="1828800"/>
          <a:ext cx="6048375" cy="406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4" name="Точечный рисунок" r:id="rId3" imgW="6542857" imgH="4401164" progId="PBrush">
                  <p:embed/>
                </p:oleObj>
              </mc:Choice>
              <mc:Fallback>
                <p:oleObj name="Точечный рисунок" r:id="rId3" imgW="6542857" imgH="440116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28800"/>
                        <a:ext cx="6048375" cy="4068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65" name="Line 5"/>
          <p:cNvSpPr>
            <a:spLocks noChangeShapeType="1"/>
          </p:cNvSpPr>
          <p:nvPr/>
        </p:nvSpPr>
        <p:spPr bwMode="auto">
          <a:xfrm flipH="1">
            <a:off x="5435600" y="1484313"/>
            <a:ext cx="576263" cy="43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66" name="Line 6"/>
          <p:cNvSpPr>
            <a:spLocks noChangeShapeType="1"/>
          </p:cNvSpPr>
          <p:nvPr/>
        </p:nvSpPr>
        <p:spPr bwMode="auto">
          <a:xfrm flipH="1">
            <a:off x="7451725" y="4149725"/>
            <a:ext cx="5762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67" name="Line 7"/>
          <p:cNvSpPr>
            <a:spLocks noChangeShapeType="1"/>
          </p:cNvSpPr>
          <p:nvPr/>
        </p:nvSpPr>
        <p:spPr bwMode="auto">
          <a:xfrm>
            <a:off x="1619250" y="1557338"/>
            <a:ext cx="0" cy="43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68" name="Line 8"/>
          <p:cNvSpPr>
            <a:spLocks noChangeShapeType="1"/>
          </p:cNvSpPr>
          <p:nvPr/>
        </p:nvSpPr>
        <p:spPr bwMode="auto">
          <a:xfrm flipV="1">
            <a:off x="1116013" y="2781300"/>
            <a:ext cx="1079500" cy="863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69" name="Line 9"/>
          <p:cNvSpPr>
            <a:spLocks noChangeShapeType="1"/>
          </p:cNvSpPr>
          <p:nvPr/>
        </p:nvSpPr>
        <p:spPr bwMode="auto">
          <a:xfrm>
            <a:off x="3635375" y="1557338"/>
            <a:ext cx="0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70" name="Line 10"/>
          <p:cNvSpPr>
            <a:spLocks noChangeShapeType="1"/>
          </p:cNvSpPr>
          <p:nvPr/>
        </p:nvSpPr>
        <p:spPr bwMode="auto">
          <a:xfrm>
            <a:off x="971550" y="2420938"/>
            <a:ext cx="12239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71" name="Line 11"/>
          <p:cNvSpPr>
            <a:spLocks noChangeShapeType="1"/>
          </p:cNvSpPr>
          <p:nvPr/>
        </p:nvSpPr>
        <p:spPr bwMode="auto">
          <a:xfrm flipV="1">
            <a:off x="3132138" y="5229225"/>
            <a:ext cx="0" cy="792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94572" name="Text Box 12"/>
          <p:cNvSpPr txBox="1">
            <a:spLocks noChangeArrowheads="1"/>
          </p:cNvSpPr>
          <p:nvPr/>
        </p:nvSpPr>
        <p:spPr bwMode="auto">
          <a:xfrm>
            <a:off x="5724525" y="908050"/>
            <a:ext cx="19431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Строка заголовка</a:t>
            </a:r>
          </a:p>
        </p:txBody>
      </p:sp>
      <p:sp>
        <p:nvSpPr>
          <p:cNvPr id="194573" name="Text Box 13"/>
          <p:cNvSpPr txBox="1">
            <a:spLocks noChangeArrowheads="1"/>
          </p:cNvSpPr>
          <p:nvPr/>
        </p:nvSpPr>
        <p:spPr bwMode="auto">
          <a:xfrm>
            <a:off x="3132138" y="908050"/>
            <a:ext cx="13668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Строка меню</a:t>
            </a:r>
          </a:p>
        </p:txBody>
      </p:sp>
      <p:sp>
        <p:nvSpPr>
          <p:cNvPr id="194574" name="Text Box 14"/>
          <p:cNvSpPr txBox="1">
            <a:spLocks noChangeArrowheads="1"/>
          </p:cNvSpPr>
          <p:nvPr/>
        </p:nvSpPr>
        <p:spPr bwMode="auto">
          <a:xfrm>
            <a:off x="0" y="2060575"/>
            <a:ext cx="1692275" cy="779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Панель</a:t>
            </a:r>
          </a:p>
          <a:p>
            <a:pPr algn="ctr">
              <a:spcBef>
                <a:spcPct val="50000"/>
              </a:spcBef>
            </a:pPr>
            <a:r>
              <a:rPr lang="ru-RU"/>
              <a:t>инструментов</a:t>
            </a:r>
          </a:p>
        </p:txBody>
      </p:sp>
      <p:sp>
        <p:nvSpPr>
          <p:cNvPr id="194575" name="Text Box 15"/>
          <p:cNvSpPr txBox="1">
            <a:spLocks noChangeArrowheads="1"/>
          </p:cNvSpPr>
          <p:nvPr/>
        </p:nvSpPr>
        <p:spPr bwMode="auto">
          <a:xfrm>
            <a:off x="179388" y="3644900"/>
            <a:ext cx="13684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Адресная</a:t>
            </a:r>
          </a:p>
          <a:p>
            <a:pPr algn="ctr">
              <a:spcBef>
                <a:spcPct val="50000"/>
              </a:spcBef>
            </a:pPr>
            <a:r>
              <a:rPr lang="ru-RU" sz="2000"/>
              <a:t>строка</a:t>
            </a:r>
          </a:p>
        </p:txBody>
      </p:sp>
      <p:sp>
        <p:nvSpPr>
          <p:cNvPr id="194576" name="Text Box 16"/>
          <p:cNvSpPr txBox="1">
            <a:spLocks noChangeArrowheads="1"/>
          </p:cNvSpPr>
          <p:nvPr/>
        </p:nvSpPr>
        <p:spPr bwMode="auto">
          <a:xfrm>
            <a:off x="7596188" y="3644900"/>
            <a:ext cx="1331912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Полоса</a:t>
            </a:r>
          </a:p>
          <a:p>
            <a:pPr algn="ctr">
              <a:spcBef>
                <a:spcPct val="50000"/>
              </a:spcBef>
            </a:pPr>
            <a:r>
              <a:rPr lang="ru-RU" sz="2000"/>
              <a:t>прокрутки</a:t>
            </a:r>
          </a:p>
        </p:txBody>
      </p:sp>
      <p:sp>
        <p:nvSpPr>
          <p:cNvPr id="194577" name="Text Box 17"/>
          <p:cNvSpPr txBox="1">
            <a:spLocks noChangeArrowheads="1"/>
          </p:cNvSpPr>
          <p:nvPr/>
        </p:nvSpPr>
        <p:spPr bwMode="auto">
          <a:xfrm>
            <a:off x="971550" y="1196975"/>
            <a:ext cx="15128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Значок окна</a:t>
            </a:r>
          </a:p>
        </p:txBody>
      </p:sp>
      <p:sp>
        <p:nvSpPr>
          <p:cNvPr id="194578" name="Text Box 18"/>
          <p:cNvSpPr txBox="1">
            <a:spLocks noChangeArrowheads="1"/>
          </p:cNvSpPr>
          <p:nvPr/>
        </p:nvSpPr>
        <p:spPr bwMode="auto">
          <a:xfrm>
            <a:off x="1979613" y="6092825"/>
            <a:ext cx="23749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Рабочая область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94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19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94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19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19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500"/>
                                        <p:tgtEl>
                                          <p:spTgt spid="19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  <p:bldP spid="194565" grpId="0" animBg="1"/>
      <p:bldP spid="194566" grpId="0" animBg="1"/>
      <p:bldP spid="194567" grpId="0" animBg="1"/>
      <p:bldP spid="194568" grpId="0" animBg="1"/>
      <p:bldP spid="194569" grpId="0" animBg="1"/>
      <p:bldP spid="194570" grpId="0" animBg="1"/>
      <p:bldP spid="194571" grpId="0" animBg="1"/>
      <p:bldP spid="194572" grpId="0"/>
      <p:bldP spid="194573" grpId="0"/>
      <p:bldP spid="194574" grpId="0"/>
      <p:bldP spid="194575" grpId="0"/>
      <p:bldP spid="194576" grpId="0"/>
      <p:bldP spid="194577" grpId="0"/>
      <p:bldP spid="1945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20713"/>
            <a:ext cx="8229600" cy="649287"/>
          </a:xfrm>
        </p:spPr>
        <p:txBody>
          <a:bodyPr/>
          <a:lstStyle/>
          <a:p>
            <a:r>
              <a:rPr lang="ru-RU" sz="3600" dirty="0" smtClean="0">
                <a:solidFill>
                  <a:schemeClr val="hlink"/>
                </a:solidFill>
              </a:rPr>
              <a:t>Стандартные </a:t>
            </a:r>
            <a:r>
              <a:rPr lang="ru-RU" sz="3600" dirty="0">
                <a:solidFill>
                  <a:schemeClr val="hlink"/>
                </a:solidFill>
              </a:rPr>
              <a:t>приложения </a:t>
            </a:r>
            <a:r>
              <a:rPr lang="en-US" sz="3600" dirty="0">
                <a:solidFill>
                  <a:schemeClr val="hlink"/>
                </a:solidFill>
              </a:rPr>
              <a:t>Windows</a:t>
            </a:r>
            <a:endParaRPr lang="ru-RU" sz="3600" dirty="0">
              <a:solidFill>
                <a:schemeClr val="hlink"/>
              </a:solidFill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064500" cy="4741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Предполагается, что каждый пользователь сам определит для себя круг задач, приобретет и установит необходимые приложения. Но пока программная конфигурация не сформирована, первоочередные потребности можно удовлетворить с помощью нескольких стандартных приложений </a:t>
            </a:r>
            <a:r>
              <a:rPr lang="en-US" sz="2800"/>
              <a:t>Windows</a:t>
            </a:r>
            <a:r>
              <a:rPr lang="ru-RU" sz="2800"/>
              <a:t>, которые устанавливаются вместе с операционной системой.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1966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Калькулятор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2138" cy="44211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>
                <a:solidFill>
                  <a:schemeClr val="hlink"/>
                </a:solidFill>
              </a:rPr>
              <a:t>«Калькулятор»</a:t>
            </a:r>
            <a:r>
              <a:rPr lang="ru-RU" sz="2800"/>
              <a:t> - стандартное приложение </a:t>
            </a:r>
            <a:r>
              <a:rPr lang="en-US" sz="2800"/>
              <a:t>Windows</a:t>
            </a:r>
            <a:r>
              <a:rPr lang="ru-RU" sz="2800"/>
              <a:t>, имитирующее работу с настольным электронным калькулятором. Программа имеет два режима работы: Обычный и Инженерный.</a:t>
            </a:r>
          </a:p>
          <a:p>
            <a:pPr>
              <a:buFont typeface="Wingdings" pitchFamily="2" charset="2"/>
              <a:buNone/>
            </a:pPr>
            <a:endParaRPr lang="ru-RU" sz="2800"/>
          </a:p>
        </p:txBody>
      </p:sp>
      <p:graphicFrame>
        <p:nvGraphicFramePr>
          <p:cNvPr id="20070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219700" y="2060575"/>
          <a:ext cx="3313113" cy="330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9" name="Точечный рисунок" r:id="rId3" imgW="2467319" imgH="2457143" progId="PBrush">
                  <p:embed/>
                </p:oleObj>
              </mc:Choice>
              <mc:Fallback>
                <p:oleObj name="Точечный рисунок" r:id="rId3" imgW="2467319" imgH="2457143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060575"/>
                        <a:ext cx="3313113" cy="330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/>
      <p:bldP spid="2007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Блокнот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836613"/>
            <a:ext cx="4897437" cy="27368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>
                <a:solidFill>
                  <a:schemeClr val="hlink"/>
                </a:solidFill>
              </a:rPr>
              <a:t>«Блокнот»</a:t>
            </a:r>
            <a:r>
              <a:rPr lang="ru-RU" sz="2400"/>
              <a:t> - простейший текстовый редактор, предназначенный для создания, просмотра, правки, сохранения и печати неформатированных текстовых документов.</a:t>
            </a:r>
          </a:p>
        </p:txBody>
      </p:sp>
      <p:sp>
        <p:nvSpPr>
          <p:cNvPr id="20276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4221163"/>
            <a:ext cx="4608513" cy="23495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chemeClr val="hlink"/>
                </a:solidFill>
              </a:rPr>
              <a:t>WordPad</a:t>
            </a:r>
            <a:r>
              <a:rPr lang="en-US" sz="2400"/>
              <a:t> – </a:t>
            </a:r>
            <a:r>
              <a:rPr lang="ru-RU" sz="2400"/>
              <a:t>простейший текстовый процессор, предназначенный для создания, просмотра, правки, сохранения и печати форматированных текстовых документов.</a:t>
            </a:r>
          </a:p>
        </p:txBody>
      </p:sp>
      <p:graphicFrame>
        <p:nvGraphicFramePr>
          <p:cNvPr id="2027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508625" y="836613"/>
          <a:ext cx="3384550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3" name="Точечный рисунок" r:id="rId3" imgW="4210638" imgH="3648584" progId="PBrush">
                  <p:embed/>
                </p:oleObj>
              </mc:Choice>
              <mc:Fallback>
                <p:oleObj name="Точечный рисунок" r:id="rId3" imgW="4210638" imgH="3648584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836613"/>
                        <a:ext cx="3384550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3203575" y="3644900"/>
            <a:ext cx="36734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hlink"/>
                </a:solidFill>
              </a:rPr>
              <a:t>WordPad</a:t>
            </a:r>
            <a:endParaRPr lang="ru-RU" sz="3200" b="1">
              <a:solidFill>
                <a:schemeClr val="hlink"/>
              </a:solidFill>
            </a:endParaRPr>
          </a:p>
        </p:txBody>
      </p:sp>
      <p:graphicFrame>
        <p:nvGraphicFramePr>
          <p:cNvPr id="202762" name="Object 10"/>
          <p:cNvGraphicFramePr>
            <a:graphicFrameLocks noChangeAspect="1"/>
          </p:cNvGraphicFramePr>
          <p:nvPr/>
        </p:nvGraphicFramePr>
        <p:xfrm>
          <a:off x="5435600" y="4292600"/>
          <a:ext cx="3171825" cy="230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4" name="Точечный рисунок" r:id="rId5" imgW="4686954" imgH="3943901" progId="PBrush">
                  <p:embed/>
                </p:oleObj>
              </mc:Choice>
              <mc:Fallback>
                <p:oleObj name="Точечный рисунок" r:id="rId5" imgW="4686954" imgH="3943901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4292600"/>
                        <a:ext cx="3171825" cy="230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2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2000"/>
                                        <p:tgtEl>
                                          <p:spTgt spid="20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202755" grpId="0" build="p"/>
      <p:bldP spid="202760" grpId="0" build="p"/>
      <p:bldP spid="2027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 dirty="0" smtClean="0">
                <a:solidFill>
                  <a:schemeClr val="hlink"/>
                </a:solidFill>
              </a:rPr>
              <a:t>Обзор </a:t>
            </a:r>
            <a:r>
              <a:rPr lang="ru-RU" sz="4000" dirty="0">
                <a:solidFill>
                  <a:schemeClr val="hlink"/>
                </a:solidFill>
              </a:rPr>
              <a:t>операционных систем </a:t>
            </a:r>
            <a:r>
              <a:rPr lang="en-US" sz="4000" dirty="0">
                <a:solidFill>
                  <a:schemeClr val="hlink"/>
                </a:solidFill>
              </a:rPr>
              <a:t>Windows</a:t>
            </a:r>
            <a:endParaRPr lang="ru-RU" sz="4000" dirty="0">
              <a:solidFill>
                <a:schemeClr val="hlink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b="1">
                <a:solidFill>
                  <a:schemeClr val="hlink"/>
                </a:solidFill>
              </a:rPr>
              <a:t>Windows NT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В 1994 году была выпущена первая полноценная операционная система </a:t>
            </a:r>
            <a:r>
              <a:rPr lang="en-US" sz="2800"/>
              <a:t>Windows. </a:t>
            </a:r>
            <a:r>
              <a:rPr lang="ru-RU" sz="2800"/>
              <a:t>Она имела самостоятельное ядро, свою файловую систему и графический интерфейс пользователя</a:t>
            </a:r>
            <a:r>
              <a:rPr lang="en-US" sz="2800"/>
              <a:t>.</a:t>
            </a:r>
          </a:p>
          <a:p>
            <a:pPr>
              <a:buFont typeface="Wingdings" pitchFamily="2" charset="2"/>
              <a:buNone/>
            </a:pPr>
            <a:r>
              <a:rPr lang="en-US" sz="2800" b="1">
                <a:solidFill>
                  <a:schemeClr val="hlink"/>
                </a:solidFill>
              </a:rPr>
              <a:t>Windows 95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Эта первая универсальная операционная система имела ядро, унаследованное от </a:t>
            </a:r>
            <a:r>
              <a:rPr lang="en-US" sz="2800"/>
              <a:t>MS–DOS. </a:t>
            </a:r>
            <a:r>
              <a:rPr lang="ru-RU" sz="2800"/>
              <a:t>Сразу после выхода она была широко поддержана ранее созданными приложениями </a:t>
            </a:r>
            <a:r>
              <a:rPr lang="en-US" sz="2800"/>
              <a:t>MS–DOS. 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3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3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solidFill>
                  <a:schemeClr val="hlink"/>
                </a:solidFill>
              </a:rPr>
              <a:t>Paint</a:t>
            </a:r>
            <a:endParaRPr lang="ru-RU" sz="3200">
              <a:solidFill>
                <a:schemeClr val="hlink"/>
              </a:solidFill>
            </a:endParaRP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4186237" cy="452596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>
                <a:solidFill>
                  <a:schemeClr val="hlink"/>
                </a:solidFill>
              </a:rPr>
              <a:t>Paint</a:t>
            </a:r>
            <a:r>
              <a:rPr lang="en-US" sz="2400"/>
              <a:t> – </a:t>
            </a:r>
            <a:r>
              <a:rPr lang="ru-RU" sz="2400"/>
              <a:t>простейший растровый графический редактор, предназначенный для создания, просмотра, правки, сохранения и печати графических изображений. Версия редактора </a:t>
            </a:r>
            <a:r>
              <a:rPr lang="en-US" sz="2400"/>
              <a:t>Paint </a:t>
            </a:r>
            <a:r>
              <a:rPr lang="ru-RU" sz="2400"/>
              <a:t>для операционной системы </a:t>
            </a:r>
            <a:r>
              <a:rPr lang="en-US" sz="2400"/>
              <a:t>Windows XP </a:t>
            </a:r>
            <a:r>
              <a:rPr lang="ru-RU" sz="2400"/>
              <a:t>позволяет работать с файлами изображений, записанных в формате </a:t>
            </a:r>
            <a:r>
              <a:rPr lang="en-US" sz="2400"/>
              <a:t>Bitmap, TIFF, GIF, JPEG, PNG.</a:t>
            </a:r>
            <a:endParaRPr lang="ru-RU" sz="2400"/>
          </a:p>
        </p:txBody>
      </p:sp>
      <p:graphicFrame>
        <p:nvGraphicFramePr>
          <p:cNvPr id="205827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4751388" y="1196975"/>
          <a:ext cx="4211637" cy="453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8" name="Точечный рисунок" r:id="rId3" imgW="3600000" imgH="3877216" progId="PBrush">
                  <p:embed/>
                </p:oleObj>
              </mc:Choice>
              <mc:Fallback>
                <p:oleObj name="Точечный рисунок" r:id="rId3" imgW="3600000" imgH="3877216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1388" y="1196975"/>
                        <a:ext cx="4211637" cy="453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8" grpId="0"/>
      <p:bldP spid="20583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404813"/>
            <a:ext cx="8229600" cy="633412"/>
          </a:xfrm>
        </p:spPr>
        <p:txBody>
          <a:bodyPr/>
          <a:lstStyle/>
          <a:p>
            <a:r>
              <a:rPr lang="en-US" sz="3200">
                <a:solidFill>
                  <a:schemeClr val="hlink"/>
                </a:solidFill>
              </a:rPr>
              <a:t>Internet Explorer</a:t>
            </a:r>
            <a:endParaRPr lang="ru-RU" sz="3200">
              <a:solidFill>
                <a:schemeClr val="hlink"/>
              </a:solidFill>
            </a:endParaRP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52181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Это клиентская программа службы </a:t>
            </a:r>
            <a:r>
              <a:rPr lang="en-US" sz="2800"/>
              <a:t>World Wide Web(www) </a:t>
            </a:r>
            <a:r>
              <a:rPr lang="ru-RU" sz="2800"/>
              <a:t>Интернета. Она предназначена для навигации в пространстве документов </a:t>
            </a:r>
            <a:r>
              <a:rPr lang="en-US" sz="2800"/>
              <a:t>WWW</a:t>
            </a:r>
            <a:r>
              <a:rPr lang="ru-RU" sz="2800"/>
              <a:t>, а также для управления режимом их просмотра. Клиентские программы </a:t>
            </a:r>
            <a:r>
              <a:rPr lang="en-US" sz="2800"/>
              <a:t>WWW</a:t>
            </a:r>
            <a:r>
              <a:rPr lang="ru-RU" sz="2800"/>
              <a:t> называют также браузерами.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Функционально </a:t>
            </a:r>
            <a:r>
              <a:rPr lang="en-US" sz="2800"/>
              <a:t>Internet Explorer</a:t>
            </a:r>
            <a:r>
              <a:rPr lang="ru-RU" sz="2800"/>
              <a:t> выполняет роль основного программного средства для работы в Интернете.</a:t>
            </a:r>
            <a:r>
              <a:rPr lang="ru-RU" sz="2400"/>
              <a:t> </a:t>
            </a:r>
            <a:r>
              <a:rPr lang="ru-RU" sz="2800"/>
              <a:t>Имеет встроенное клиентское средство для работы со служебной передачей файлов.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1000"/>
                                        <p:tgtEl>
                                          <p:spTgt spid="208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8" grpId="0"/>
      <p:bldP spid="208899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Проигрыватель </a:t>
            </a:r>
            <a:r>
              <a:rPr lang="en-US" sz="3200">
                <a:solidFill>
                  <a:schemeClr val="hlink"/>
                </a:solidFill>
              </a:rPr>
              <a:t>Windows Media</a:t>
            </a:r>
            <a:endParaRPr lang="ru-RU" sz="3200">
              <a:solidFill>
                <a:schemeClr val="hlink"/>
              </a:solidFill>
            </a:endParaRP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Стандартное средство воспроизведения мультимедийных объектов: звукозаписей и видеозаписей. Поддерживает множество форматов. Автоматически подключает кодеки, необходимые для воспроизведения сжатых записей.</a:t>
            </a:r>
          </a:p>
        </p:txBody>
      </p:sp>
      <p:graphicFrame>
        <p:nvGraphicFramePr>
          <p:cNvPr id="20992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3438" y="1916113"/>
          <a:ext cx="4321175" cy="328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5" name="Точечный рисунок" r:id="rId3" imgW="4076190" imgH="3095238" progId="PBrush">
                  <p:embed/>
                </p:oleObj>
              </mc:Choice>
              <mc:Fallback>
                <p:oleObj name="Точечный рисунок" r:id="rId3" imgW="4076190" imgH="3095238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916113"/>
                        <a:ext cx="4321175" cy="328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  <p:bldP spid="20992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60350"/>
            <a:ext cx="8229600" cy="619283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Дефрагментация диска</a:t>
            </a:r>
            <a:r>
              <a:rPr lang="ru-RU" sz="2800" b="1"/>
              <a:t> </a:t>
            </a:r>
            <a:r>
              <a:rPr lang="ru-RU" sz="2800"/>
              <a:t>– служебная программа предназначенная для периодического обслуживания магнитных дисковых носителей данных.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Назначенные задания</a:t>
            </a:r>
            <a:r>
              <a:rPr lang="ru-RU" sz="2800"/>
              <a:t> – средство для настройки автоматического проведения операций в заданное время.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>
                <a:solidFill>
                  <a:schemeClr val="hlink"/>
                </a:solidFill>
              </a:rPr>
              <a:t>Таблица символов</a:t>
            </a:r>
            <a:r>
              <a:rPr lang="ru-RU" sz="2800"/>
              <a:t> – служит для ввода в документы нестандартных символов, для которых не предусмотрены клавиши клавиатуры, например для ввода обозначения углового градуса.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1000"/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893175" cy="59372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>
                <a:solidFill>
                  <a:schemeClr val="hlink"/>
                </a:solidFill>
              </a:rPr>
              <a:t>Windows 98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От операционной системы </a:t>
            </a:r>
            <a:r>
              <a:rPr lang="en-US" sz="2800"/>
              <a:t>Windows 95 </a:t>
            </a:r>
            <a:r>
              <a:rPr lang="ru-RU" sz="2800"/>
              <a:t>эта система отличается наличием системных средств для удобного подключения к Интернету и работы с основными службами Интернета.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>
                <a:solidFill>
                  <a:schemeClr val="hlink"/>
                </a:solidFill>
              </a:rPr>
              <a:t>Windows ME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Эта операционная система стала последней, построенной на ядре, унаследованном от </a:t>
            </a:r>
            <a:r>
              <a:rPr lang="en-US" sz="2800"/>
              <a:t>MS-DOS.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>
                <a:solidFill>
                  <a:schemeClr val="hlink"/>
                </a:solidFill>
              </a:rPr>
              <a:t>Windows 2000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Планировалось, что эта операционная система объединит две линии развития </a:t>
            </a:r>
            <a:r>
              <a:rPr lang="en-US" sz="2800"/>
              <a:t>Windows: </a:t>
            </a:r>
            <a:r>
              <a:rPr lang="ru-RU" sz="2800"/>
              <a:t>служебную и потребительскую, - однако этого не произошло, из-за того, что ядро</a:t>
            </a:r>
            <a:r>
              <a:rPr lang="en-US" sz="2800"/>
              <a:t> Windows 2000 </a:t>
            </a:r>
            <a:r>
              <a:rPr lang="ru-RU" sz="2800"/>
              <a:t>не совместимо с ядром систем, унаследовавших его от </a:t>
            </a:r>
            <a:r>
              <a:rPr lang="en-US" sz="2800"/>
              <a:t>MS-DOS.</a:t>
            </a:r>
            <a:r>
              <a:rPr lang="ru-RU" sz="2800"/>
              <a:t>   </a:t>
            </a:r>
            <a:endParaRPr lang="en-US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l"/>
            <a:r>
              <a:rPr lang="en-US" sz="2800">
                <a:solidFill>
                  <a:schemeClr val="hlink"/>
                </a:solidFill>
              </a:rPr>
              <a:t>Windows XP</a:t>
            </a:r>
            <a:endParaRPr lang="ru-RU" sz="2800">
              <a:solidFill>
                <a:schemeClr val="hlink"/>
              </a:solidFill>
            </a:endParaRPr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Выпущенная в конце 2001 года, эта версия </a:t>
            </a:r>
            <a:r>
              <a:rPr lang="en-US"/>
              <a:t>Windows </a:t>
            </a:r>
            <a:r>
              <a:rPr lang="ru-RU"/>
              <a:t>свела воедино требования к операционной системе для служебных и потребительских компьютеров. Она обеспечивает высокую надежность в работе, достаточную безопасность для управления локальной сетью, хорошую совместимость с программами для </a:t>
            </a:r>
            <a:r>
              <a:rPr lang="en-US"/>
              <a:t>Windows 95/98/Me, </a:t>
            </a:r>
            <a:r>
              <a:rPr lang="ru-RU"/>
              <a:t>и хорошо поддержана производителями компьютерных устройств.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hlink"/>
                </a:solidFill>
              </a:rPr>
              <a:t>Объекты </a:t>
            </a:r>
            <a:r>
              <a:rPr lang="en-US" sz="4000" dirty="0">
                <a:solidFill>
                  <a:schemeClr val="hlink"/>
                </a:solidFill>
              </a:rPr>
              <a:t>Windows</a:t>
            </a:r>
            <a:r>
              <a:rPr lang="ru-RU" sz="4000" dirty="0">
                <a:solidFill>
                  <a:schemeClr val="hlink"/>
                </a:solidFill>
              </a:rPr>
              <a:t/>
            </a:r>
            <a:br>
              <a:rPr lang="ru-RU" sz="4000" dirty="0">
                <a:solidFill>
                  <a:schemeClr val="hlink"/>
                </a:solidFill>
              </a:rPr>
            </a:br>
            <a:endParaRPr lang="ru-RU" sz="4000" dirty="0">
              <a:solidFill>
                <a:schemeClr val="hlink"/>
              </a:solidFill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Windows-</a:t>
            </a:r>
            <a:r>
              <a:rPr lang="ru-RU"/>
              <a:t>это объектно-ориентированная операционная система. Все объекты </a:t>
            </a:r>
            <a:r>
              <a:rPr lang="en-US"/>
              <a:t>Windows</a:t>
            </a:r>
            <a:r>
              <a:rPr lang="ru-RU"/>
              <a:t> имеют свойства, различимые в операционной системе, и методы-действия, связанные с объектами. Свойства объектов </a:t>
            </a:r>
            <a:r>
              <a:rPr lang="en-US"/>
              <a:t>Windows</a:t>
            </a:r>
            <a:r>
              <a:rPr lang="ru-RU"/>
              <a:t> регистрируются операционной системой и могут быть изменены. Методы объектов </a:t>
            </a:r>
            <a:r>
              <a:rPr lang="en-US"/>
              <a:t>Windows</a:t>
            </a:r>
            <a:r>
              <a:rPr lang="ru-RU"/>
              <a:t> реализуются процессами </a:t>
            </a:r>
            <a:r>
              <a:rPr lang="en-US"/>
              <a:t>Windows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196975"/>
            <a:ext cx="8229600" cy="1143000"/>
          </a:xfrm>
        </p:spPr>
        <p:txBody>
          <a:bodyPr/>
          <a:lstStyle/>
          <a:p>
            <a:r>
              <a:rPr lang="ru-RU">
                <a:solidFill>
                  <a:schemeClr val="hlink"/>
                </a:solidFill>
              </a:rPr>
              <a:t>Объекты </a:t>
            </a:r>
            <a:r>
              <a:rPr lang="en-US">
                <a:solidFill>
                  <a:schemeClr val="hlink"/>
                </a:solidFill>
              </a:rPr>
              <a:t>Windows</a:t>
            </a:r>
            <a:endParaRPr lang="ru-RU">
              <a:solidFill>
                <a:schemeClr val="hlink"/>
              </a:solidFill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5825" y="260350"/>
            <a:ext cx="1512888" cy="1730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/>
          </a:p>
        </p:txBody>
      </p:sp>
      <p:sp>
        <p:nvSpPr>
          <p:cNvPr id="178193" name="Line 17"/>
          <p:cNvSpPr>
            <a:spLocks noChangeShapeType="1"/>
          </p:cNvSpPr>
          <p:nvPr/>
        </p:nvSpPr>
        <p:spPr bwMode="auto">
          <a:xfrm flipH="1">
            <a:off x="1258888" y="2276475"/>
            <a:ext cx="1511300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78194" name="Line 18"/>
          <p:cNvSpPr>
            <a:spLocks noChangeShapeType="1"/>
          </p:cNvSpPr>
          <p:nvPr/>
        </p:nvSpPr>
        <p:spPr bwMode="auto">
          <a:xfrm flipH="1">
            <a:off x="2268538" y="2349500"/>
            <a:ext cx="1006475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78195" name="Line 19"/>
          <p:cNvSpPr>
            <a:spLocks noChangeShapeType="1"/>
          </p:cNvSpPr>
          <p:nvPr/>
        </p:nvSpPr>
        <p:spPr bwMode="auto">
          <a:xfrm>
            <a:off x="4356100" y="2349500"/>
            <a:ext cx="71438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78196" name="Line 20"/>
          <p:cNvSpPr>
            <a:spLocks noChangeShapeType="1"/>
          </p:cNvSpPr>
          <p:nvPr/>
        </p:nvSpPr>
        <p:spPr bwMode="auto">
          <a:xfrm>
            <a:off x="5435600" y="2276475"/>
            <a:ext cx="43180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78197" name="Line 21"/>
          <p:cNvSpPr>
            <a:spLocks noChangeShapeType="1"/>
          </p:cNvSpPr>
          <p:nvPr/>
        </p:nvSpPr>
        <p:spPr bwMode="auto">
          <a:xfrm>
            <a:off x="6227763" y="2276475"/>
            <a:ext cx="4318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78199" name="Text Box 23"/>
          <p:cNvSpPr txBox="1">
            <a:spLocks noChangeArrowheads="1"/>
          </p:cNvSpPr>
          <p:nvPr/>
        </p:nvSpPr>
        <p:spPr bwMode="auto">
          <a:xfrm>
            <a:off x="0" y="3644900"/>
            <a:ext cx="19796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Устройства</a:t>
            </a:r>
          </a:p>
        </p:txBody>
      </p:sp>
      <p:sp>
        <p:nvSpPr>
          <p:cNvPr id="178200" name="Text Box 24"/>
          <p:cNvSpPr txBox="1">
            <a:spLocks noChangeArrowheads="1"/>
          </p:cNvSpPr>
          <p:nvPr/>
        </p:nvSpPr>
        <p:spPr bwMode="auto">
          <a:xfrm>
            <a:off x="1547813" y="4508500"/>
            <a:ext cx="15843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Файлы</a:t>
            </a:r>
            <a:r>
              <a:rPr lang="ru-RU" sz="3200"/>
              <a:t> </a:t>
            </a:r>
            <a:r>
              <a:rPr lang="ru-RU" sz="2800"/>
              <a:t>данных</a:t>
            </a:r>
          </a:p>
        </p:txBody>
      </p:sp>
      <p:sp>
        <p:nvSpPr>
          <p:cNvPr id="178201" name="Text Box 25"/>
          <p:cNvSpPr txBox="1">
            <a:spLocks noChangeArrowheads="1"/>
          </p:cNvSpPr>
          <p:nvPr/>
        </p:nvSpPr>
        <p:spPr bwMode="auto">
          <a:xfrm>
            <a:off x="3276600" y="3573463"/>
            <a:ext cx="20161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Программы</a:t>
            </a:r>
          </a:p>
        </p:txBody>
      </p:sp>
      <p:sp>
        <p:nvSpPr>
          <p:cNvPr id="178202" name="Text Box 26"/>
          <p:cNvSpPr txBox="1">
            <a:spLocks noChangeArrowheads="1"/>
          </p:cNvSpPr>
          <p:nvPr/>
        </p:nvSpPr>
        <p:spPr bwMode="auto">
          <a:xfrm>
            <a:off x="4500563" y="4508500"/>
            <a:ext cx="3024187" cy="1160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/>
              <a:t>Информационные </a:t>
            </a:r>
          </a:p>
          <a:p>
            <a:pPr algn="ctr">
              <a:spcBef>
                <a:spcPct val="50000"/>
              </a:spcBef>
            </a:pPr>
            <a:r>
              <a:rPr lang="ru-RU" sz="2800"/>
              <a:t>связи</a:t>
            </a:r>
          </a:p>
        </p:txBody>
      </p:sp>
      <p:sp>
        <p:nvSpPr>
          <p:cNvPr id="178203" name="Text Box 27"/>
          <p:cNvSpPr txBox="1">
            <a:spLocks noChangeArrowheads="1"/>
          </p:cNvSpPr>
          <p:nvPr/>
        </p:nvSpPr>
        <p:spPr bwMode="auto">
          <a:xfrm>
            <a:off x="5832475" y="2997200"/>
            <a:ext cx="3311525" cy="191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Объекты Контейнерного</a:t>
            </a:r>
          </a:p>
          <a:p>
            <a:pPr lvl="1" algn="ctr">
              <a:spcBef>
                <a:spcPct val="50000"/>
              </a:spcBef>
            </a:pPr>
            <a:r>
              <a:rPr lang="ru-RU" sz="2400"/>
              <a:t>Типа</a:t>
            </a:r>
          </a:p>
          <a:p>
            <a:pPr algn="ctr">
              <a:spcBef>
                <a:spcPct val="50000"/>
              </a:spcBef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7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7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7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7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17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93" grpId="0" animBg="1"/>
      <p:bldP spid="178194" grpId="0" animBg="1"/>
      <p:bldP spid="178195" grpId="0" animBg="1"/>
      <p:bldP spid="178196" grpId="0" animBg="1"/>
      <p:bldP spid="178197" grpId="0" animBg="1"/>
      <p:bldP spid="178199" grpId="0"/>
      <p:bldP spid="178200" grpId="0"/>
      <p:bldP spid="178201" grpId="0"/>
      <p:bldP spid="178202" grpId="0"/>
      <p:bldP spid="1782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hlink"/>
                </a:solidFill>
              </a:rPr>
              <a:t> </a:t>
            </a:r>
            <a:r>
              <a:rPr lang="ru-RU" sz="4000" dirty="0">
                <a:solidFill>
                  <a:schemeClr val="hlink"/>
                </a:solidFill>
              </a:rPr>
              <a:t>Интерфейс </a:t>
            </a:r>
            <a:r>
              <a:rPr lang="en-US" sz="4000" dirty="0">
                <a:solidFill>
                  <a:schemeClr val="hlink"/>
                </a:solidFill>
              </a:rPr>
              <a:t>Windows</a:t>
            </a:r>
            <a:endParaRPr lang="ru-RU" sz="4000" dirty="0">
              <a:solidFill>
                <a:schemeClr val="hlink"/>
              </a:solidFill>
            </a:endParaRP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>
                <a:solidFill>
                  <a:schemeClr val="hlink"/>
                </a:solidFill>
              </a:rPr>
              <a:t>Windows</a:t>
            </a:r>
            <a:r>
              <a:rPr lang="ru-RU"/>
              <a:t>- графическая операционная система. Это означает, что: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/>
              <a:t>Все объекты </a:t>
            </a:r>
            <a:r>
              <a:rPr lang="en-US"/>
              <a:t>Windows</a:t>
            </a:r>
            <a:r>
              <a:rPr lang="ru-RU"/>
              <a:t> могут представляться своими графическими образами;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/>
              <a:t>Для доступа к свойствам и методам объектов можно использовать принцип графического управления.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Графическими образами объектов являются: значки объектов, ярлыки объектов, графические элементы управления и окна.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  <p:bldP spid="1812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58775" y="0"/>
            <a:ext cx="8785225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hlink"/>
                </a:solidFill>
              </a:rPr>
              <a:t>Графические </a:t>
            </a:r>
            <a:r>
              <a:rPr lang="ru-RU" sz="3200" dirty="0">
                <a:solidFill>
                  <a:schemeClr val="hlink"/>
                </a:solidFill>
              </a:rPr>
              <a:t>образы объектов </a:t>
            </a:r>
            <a:r>
              <a:rPr lang="en-US" sz="3200" dirty="0">
                <a:solidFill>
                  <a:schemeClr val="hlink"/>
                </a:solidFill>
              </a:rPr>
              <a:t>Windows</a:t>
            </a:r>
            <a:r>
              <a:rPr lang="ru-RU" sz="3200" dirty="0"/>
              <a:t> </a:t>
            </a:r>
          </a:p>
        </p:txBody>
      </p:sp>
      <p:graphicFrame>
        <p:nvGraphicFramePr>
          <p:cNvPr id="182287" name="Object 15"/>
          <p:cNvGraphicFramePr>
            <a:graphicFrameLocks noGrp="1" noChangeAspect="1"/>
          </p:cNvGraphicFramePr>
          <p:nvPr>
            <p:ph idx="1"/>
          </p:nvPr>
        </p:nvGraphicFramePr>
        <p:xfrm>
          <a:off x="1828800" y="1895475"/>
          <a:ext cx="5486400" cy="393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88" name="Точечный рисунок" r:id="rId3" imgW="5485714" imgH="3933333" progId="PBrush">
                  <p:embed/>
                </p:oleObj>
              </mc:Choice>
              <mc:Fallback>
                <p:oleObj name="Точечный рисунок" r:id="rId3" imgW="5485714" imgH="3933333" progId="PBrush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895475"/>
                        <a:ext cx="5486400" cy="393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89" name="Oval 17"/>
          <p:cNvSpPr>
            <a:spLocks noChangeArrowheads="1"/>
          </p:cNvSpPr>
          <p:nvPr/>
        </p:nvSpPr>
        <p:spPr bwMode="auto">
          <a:xfrm>
            <a:off x="2627313" y="3284538"/>
            <a:ext cx="719137" cy="719137"/>
          </a:xfrm>
          <a:prstGeom prst="ellipse">
            <a:avLst/>
          </a:prstGeom>
          <a:solidFill>
            <a:schemeClr val="tx1">
              <a:alpha val="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2293" name="Oval 21"/>
          <p:cNvSpPr>
            <a:spLocks noChangeArrowheads="1"/>
          </p:cNvSpPr>
          <p:nvPr/>
        </p:nvSpPr>
        <p:spPr bwMode="auto">
          <a:xfrm>
            <a:off x="3348038" y="3284538"/>
            <a:ext cx="719137" cy="719137"/>
          </a:xfrm>
          <a:prstGeom prst="ellipse">
            <a:avLst/>
          </a:prstGeom>
          <a:solidFill>
            <a:schemeClr val="tx1">
              <a:alpha val="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2294" name="Oval 22"/>
          <p:cNvSpPr>
            <a:spLocks noChangeArrowheads="1"/>
          </p:cNvSpPr>
          <p:nvPr/>
        </p:nvSpPr>
        <p:spPr bwMode="auto">
          <a:xfrm>
            <a:off x="1908175" y="3357563"/>
            <a:ext cx="719138" cy="719137"/>
          </a:xfrm>
          <a:prstGeom prst="ellipse">
            <a:avLst/>
          </a:prstGeom>
          <a:solidFill>
            <a:schemeClr val="tx1">
              <a:alpha val="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2298" name="Line 26"/>
          <p:cNvSpPr>
            <a:spLocks noChangeShapeType="1"/>
          </p:cNvSpPr>
          <p:nvPr/>
        </p:nvSpPr>
        <p:spPr bwMode="auto">
          <a:xfrm flipH="1" flipV="1">
            <a:off x="3924300" y="3644900"/>
            <a:ext cx="863600" cy="7207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299" name="Line 27"/>
          <p:cNvSpPr>
            <a:spLocks noChangeShapeType="1"/>
          </p:cNvSpPr>
          <p:nvPr/>
        </p:nvSpPr>
        <p:spPr bwMode="auto">
          <a:xfrm flipH="1" flipV="1">
            <a:off x="3132138" y="3716338"/>
            <a:ext cx="503237" cy="93662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300" name="Line 28"/>
          <p:cNvSpPr>
            <a:spLocks noChangeShapeType="1"/>
          </p:cNvSpPr>
          <p:nvPr/>
        </p:nvSpPr>
        <p:spPr bwMode="auto">
          <a:xfrm flipH="1" flipV="1">
            <a:off x="2411413" y="3716338"/>
            <a:ext cx="73025" cy="100806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303" name="Line 31"/>
          <p:cNvSpPr>
            <a:spLocks noChangeShapeType="1"/>
          </p:cNvSpPr>
          <p:nvPr/>
        </p:nvSpPr>
        <p:spPr bwMode="auto">
          <a:xfrm>
            <a:off x="1042988" y="1557338"/>
            <a:ext cx="1295400" cy="431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304" name="Line 32"/>
          <p:cNvSpPr>
            <a:spLocks noChangeShapeType="1"/>
          </p:cNvSpPr>
          <p:nvPr/>
        </p:nvSpPr>
        <p:spPr bwMode="auto">
          <a:xfrm flipH="1">
            <a:off x="3708400" y="1557338"/>
            <a:ext cx="1150938" cy="71913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305" name="Line 33"/>
          <p:cNvSpPr>
            <a:spLocks noChangeShapeType="1"/>
          </p:cNvSpPr>
          <p:nvPr/>
        </p:nvSpPr>
        <p:spPr bwMode="auto">
          <a:xfrm>
            <a:off x="4859338" y="1557338"/>
            <a:ext cx="1728787" cy="503237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oval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2306" name="Text Box 34"/>
          <p:cNvSpPr txBox="1">
            <a:spLocks noChangeArrowheads="1"/>
          </p:cNvSpPr>
          <p:nvPr/>
        </p:nvSpPr>
        <p:spPr bwMode="auto">
          <a:xfrm>
            <a:off x="2195513" y="4797425"/>
            <a:ext cx="863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82307" name="Text Box 35"/>
          <p:cNvSpPr txBox="1">
            <a:spLocks noChangeArrowheads="1"/>
          </p:cNvSpPr>
          <p:nvPr/>
        </p:nvSpPr>
        <p:spPr bwMode="auto">
          <a:xfrm>
            <a:off x="1908175" y="4652963"/>
            <a:ext cx="1295400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</a:rPr>
              <a:t>Значок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</a:rPr>
              <a:t>закрытой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</a:rPr>
              <a:t>папки</a:t>
            </a:r>
          </a:p>
        </p:txBody>
      </p:sp>
      <p:sp>
        <p:nvSpPr>
          <p:cNvPr id="182308" name="Text Box 36"/>
          <p:cNvSpPr txBox="1">
            <a:spLocks noChangeArrowheads="1"/>
          </p:cNvSpPr>
          <p:nvPr/>
        </p:nvSpPr>
        <p:spPr bwMode="auto">
          <a:xfrm>
            <a:off x="4572000" y="4292600"/>
            <a:ext cx="11525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</a:rPr>
              <a:t>Значок</a:t>
            </a:r>
            <a:r>
              <a:rPr lang="ru-RU"/>
              <a:t> </a:t>
            </a:r>
            <a:r>
              <a:rPr lang="ru-RU">
                <a:solidFill>
                  <a:schemeClr val="bg2"/>
                </a:solidFill>
              </a:rPr>
              <a:t>документа</a:t>
            </a:r>
          </a:p>
        </p:txBody>
      </p:sp>
      <p:sp>
        <p:nvSpPr>
          <p:cNvPr id="182309" name="Text Box 37"/>
          <p:cNvSpPr txBox="1">
            <a:spLocks noChangeArrowheads="1"/>
          </p:cNvSpPr>
          <p:nvPr/>
        </p:nvSpPr>
        <p:spPr bwMode="auto">
          <a:xfrm>
            <a:off x="3132138" y="4581525"/>
            <a:ext cx="1295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</a:rPr>
              <a:t>Ярлык устройства</a:t>
            </a:r>
          </a:p>
        </p:txBody>
      </p:sp>
      <p:sp>
        <p:nvSpPr>
          <p:cNvPr id="182310" name="Text Box 38"/>
          <p:cNvSpPr txBox="1">
            <a:spLocks noChangeArrowheads="1"/>
          </p:cNvSpPr>
          <p:nvPr/>
        </p:nvSpPr>
        <p:spPr bwMode="auto">
          <a:xfrm>
            <a:off x="250825" y="1196975"/>
            <a:ext cx="1800225" cy="779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Окно открытой</a:t>
            </a:r>
          </a:p>
          <a:p>
            <a:pPr>
              <a:spcBef>
                <a:spcPct val="50000"/>
              </a:spcBef>
            </a:pPr>
            <a:r>
              <a:rPr lang="ru-RU"/>
              <a:t>папки</a:t>
            </a:r>
          </a:p>
        </p:txBody>
      </p:sp>
      <p:sp>
        <p:nvSpPr>
          <p:cNvPr id="182311" name="Text Box 39"/>
          <p:cNvSpPr txBox="1">
            <a:spLocks noChangeArrowheads="1"/>
          </p:cNvSpPr>
          <p:nvPr/>
        </p:nvSpPr>
        <p:spPr bwMode="auto">
          <a:xfrm>
            <a:off x="3851275" y="1196975"/>
            <a:ext cx="24479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Элементы управления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8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8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8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8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8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8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18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8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18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8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8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8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89" grpId="0" animBg="1"/>
      <p:bldP spid="182293" grpId="0" animBg="1"/>
      <p:bldP spid="182294" grpId="0" animBg="1"/>
      <p:bldP spid="182298" grpId="0" animBg="1"/>
      <p:bldP spid="182299" grpId="0" animBg="1"/>
      <p:bldP spid="182300" grpId="0" animBg="1"/>
      <p:bldP spid="182303" grpId="0" animBg="1"/>
      <p:bldP spid="182304" grpId="0" animBg="1"/>
      <p:bldP spid="182305" grpId="0" animBg="1"/>
      <p:bldP spid="182307" grpId="0"/>
      <p:bldP spid="182308" grpId="0"/>
      <p:bldP spid="182309" grpId="0"/>
      <p:bldP spid="182310" grpId="0"/>
      <p:bldP spid="1823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8229600" cy="765175"/>
          </a:xfrm>
        </p:spPr>
        <p:txBody>
          <a:bodyPr/>
          <a:lstStyle/>
          <a:p>
            <a:r>
              <a:rPr lang="ru-RU" sz="3200">
                <a:solidFill>
                  <a:schemeClr val="hlink"/>
                </a:solidFill>
              </a:rPr>
              <a:t>Графические элементы управления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92150"/>
            <a:ext cx="9144000" cy="61658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Командные кнопки</a:t>
            </a:r>
            <a:r>
              <a:rPr lang="ru-RU" sz="2400" b="1"/>
              <a:t>.</a:t>
            </a:r>
            <a:r>
              <a:rPr lang="ru-RU" sz="2400"/>
              <a:t> Командные кнопки активируются одним щелчком. При нажатии графической кнопки выполняется действие, которое с ней связано.Например, в правом углу окон папок можно найти комбинацию из трех командных кнопок.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Кнопка         закрывает окно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Кнопка         разворачивает окно в размер полного экрана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Кнопка         сворачивает окно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Вкладки.</a:t>
            </a:r>
            <a:r>
              <a:rPr lang="ru-RU" sz="2400" b="1"/>
              <a:t> </a:t>
            </a:r>
            <a:r>
              <a:rPr lang="ru-RU" sz="2400"/>
              <a:t>Вкладки – Это элементы управления диалоговых окон. </a:t>
            </a:r>
            <a:endParaRPr lang="ru-RU" sz="2400" b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Счетчики</a:t>
            </a:r>
            <a:r>
              <a:rPr lang="ru-RU" sz="2400" b="1"/>
              <a:t>. </a:t>
            </a:r>
            <a:r>
              <a:rPr lang="ru-RU" sz="2400"/>
              <a:t>Счетчики – это специальное поле, предназначенное для ввода числовых данных.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Движки.</a:t>
            </a:r>
            <a:r>
              <a:rPr lang="ru-RU" sz="2400" b="1"/>
              <a:t> </a:t>
            </a:r>
            <a:r>
              <a:rPr lang="ru-RU" sz="2400"/>
              <a:t>Движок – это элемент управления для графического ввода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параметров.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Флажки.</a:t>
            </a:r>
            <a:r>
              <a:rPr lang="ru-RU" sz="2400"/>
              <a:t> Флажок – это элемент имеющий</a:t>
            </a:r>
            <a:endParaRPr lang="en-US" sz="24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два устойчивых состояния.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Переключатели.</a:t>
            </a:r>
            <a:r>
              <a:rPr lang="ru-RU" sz="2400" b="1"/>
              <a:t> </a:t>
            </a:r>
            <a:r>
              <a:rPr lang="ru-RU" sz="2400"/>
              <a:t>Переключатели используются только группами. В группе может быть включен только один переключатель. </a:t>
            </a:r>
            <a:endParaRPr lang="ru-RU" sz="2400" b="1"/>
          </a:p>
        </p:txBody>
      </p:sp>
      <p:graphicFrame>
        <p:nvGraphicFramePr>
          <p:cNvPr id="185353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516688" y="1557338"/>
          <a:ext cx="8001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4" name="Точечный рисунок" r:id="rId3" imgW="800212" imgH="285866" progId="PBrush">
                  <p:embed/>
                </p:oleObj>
              </mc:Choice>
              <mc:Fallback>
                <p:oleObj name="Точечный рисунок" r:id="rId3" imgW="800212" imgH="285866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1557338"/>
                        <a:ext cx="800100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5" name="Object 1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258888" y="1989138"/>
          <a:ext cx="2762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5" name="Точечный рисунок" r:id="rId5" imgW="276117" imgH="285866" progId="PBrush">
                  <p:embed/>
                </p:oleObj>
              </mc:Choice>
              <mc:Fallback>
                <p:oleObj name="Точечный рисунок" r:id="rId5" imgW="276117" imgH="285866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989138"/>
                        <a:ext cx="276225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7" name="Object 13"/>
          <p:cNvGraphicFramePr>
            <a:graphicFrameLocks noChangeAspect="1"/>
          </p:cNvGraphicFramePr>
          <p:nvPr/>
        </p:nvGraphicFramePr>
        <p:xfrm>
          <a:off x="1187450" y="2349500"/>
          <a:ext cx="266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6" name="Точечный рисунок" r:id="rId7" imgW="266737" imgH="285866" progId="PBrush">
                  <p:embed/>
                </p:oleObj>
              </mc:Choice>
              <mc:Fallback>
                <p:oleObj name="Точечный рисунок" r:id="rId7" imgW="266737" imgH="285866" progId="PBrush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9500"/>
                        <a:ext cx="266700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8" name="Object 14"/>
          <p:cNvGraphicFramePr>
            <a:graphicFrameLocks noChangeAspect="1"/>
          </p:cNvGraphicFramePr>
          <p:nvPr/>
        </p:nvGraphicFramePr>
        <p:xfrm>
          <a:off x="1187450" y="2781300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7" name="Точечный рисунок" r:id="rId9" imgW="266737" imgH="266737" progId="PBrush">
                  <p:embed/>
                </p:oleObj>
              </mc:Choice>
              <mc:Fallback>
                <p:oleObj name="Точечный рисунок" r:id="rId9" imgW="266737" imgH="266737" progId="PBrush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781300"/>
                        <a:ext cx="2667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9" name="Object 15"/>
          <p:cNvGraphicFramePr>
            <a:graphicFrameLocks noChangeAspect="1"/>
          </p:cNvGraphicFramePr>
          <p:nvPr/>
        </p:nvGraphicFramePr>
        <p:xfrm>
          <a:off x="7596188" y="2852738"/>
          <a:ext cx="12001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8" name="Точечный рисунок" r:id="rId11" imgW="1200318" imgH="228571" progId="PBrush">
                  <p:embed/>
                </p:oleObj>
              </mc:Choice>
              <mc:Fallback>
                <p:oleObj name="Точечный рисунок" r:id="rId11" imgW="1200318" imgH="228571" progId="PBrush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188" y="2852738"/>
                        <a:ext cx="120015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60" name="Object 16"/>
          <p:cNvGraphicFramePr>
            <a:graphicFrameLocks noChangeAspect="1"/>
          </p:cNvGraphicFramePr>
          <p:nvPr/>
        </p:nvGraphicFramePr>
        <p:xfrm>
          <a:off x="5435600" y="3789363"/>
          <a:ext cx="10477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9" name="Точечный рисунок" r:id="rId13" imgW="1047619" imgH="247685" progId="PBrush">
                  <p:embed/>
                </p:oleObj>
              </mc:Choice>
              <mc:Fallback>
                <p:oleObj name="Точечный рисунок" r:id="rId13" imgW="1047619" imgH="247685" progId="PBrush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789363"/>
                        <a:ext cx="104775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61" name="Object 17"/>
          <p:cNvGraphicFramePr>
            <a:graphicFrameLocks noChangeAspect="1"/>
          </p:cNvGraphicFramePr>
          <p:nvPr/>
        </p:nvGraphicFramePr>
        <p:xfrm>
          <a:off x="3492500" y="4437063"/>
          <a:ext cx="7810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0" name="Точечный рисунок" r:id="rId15" imgW="781159" imgH="352474" progId="PBrush">
                  <p:embed/>
                </p:oleObj>
              </mc:Choice>
              <mc:Fallback>
                <p:oleObj name="Точечный рисунок" r:id="rId15" imgW="781159" imgH="352474" progId="PBrush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4437063"/>
                        <a:ext cx="78105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62" name="Object 18"/>
          <p:cNvGraphicFramePr>
            <a:graphicFrameLocks noChangeAspect="1"/>
          </p:cNvGraphicFramePr>
          <p:nvPr/>
        </p:nvGraphicFramePr>
        <p:xfrm>
          <a:off x="4067175" y="5229225"/>
          <a:ext cx="14763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1" name="Точечный рисунок" r:id="rId17" imgW="1476190" imgH="409632" progId="PBrush">
                  <p:embed/>
                </p:oleObj>
              </mc:Choice>
              <mc:Fallback>
                <p:oleObj name="Точечный рисунок" r:id="rId17" imgW="1476190" imgH="409632" progId="PBrush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5229225"/>
                        <a:ext cx="147637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63" name="Object 19"/>
          <p:cNvGraphicFramePr>
            <a:graphicFrameLocks noChangeAspect="1"/>
          </p:cNvGraphicFramePr>
          <p:nvPr/>
        </p:nvGraphicFramePr>
        <p:xfrm>
          <a:off x="7740650" y="5445125"/>
          <a:ext cx="1114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2" name="Точечный рисунок" r:id="rId19" imgW="1114581" imgH="504762" progId="PBrush">
                  <p:embed/>
                </p:oleObj>
              </mc:Choice>
              <mc:Fallback>
                <p:oleObj name="Точечный рисунок" r:id="rId19" imgW="1114581" imgH="504762" progId="PBrush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5445125"/>
                        <a:ext cx="111442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18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8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5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185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1000"/>
                                        <p:tgtEl>
                                          <p:spTgt spid="185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85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85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18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5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5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85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9" dur="500"/>
                                        <p:tgtEl>
                                          <p:spTgt spid="18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/>
    </p:bld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689</TotalTime>
  <Words>1184</Words>
  <Application>Microsoft Office PowerPoint</Application>
  <PresentationFormat>Экран (4:3)</PresentationFormat>
  <Paragraphs>145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Течение</vt:lpstr>
      <vt:lpstr>Точечный рисунок</vt:lpstr>
      <vt:lpstr> Операционная система Windows</vt:lpstr>
      <vt:lpstr>Обзор операционных систем Windows</vt:lpstr>
      <vt:lpstr>Презентация PowerPoint</vt:lpstr>
      <vt:lpstr>Windows XP</vt:lpstr>
      <vt:lpstr>Объекты Windows </vt:lpstr>
      <vt:lpstr>Объекты Windows</vt:lpstr>
      <vt:lpstr> Интерфейс Windows</vt:lpstr>
      <vt:lpstr>Графические образы объектов Windows </vt:lpstr>
      <vt:lpstr>Графические элементы управления</vt:lpstr>
      <vt:lpstr>Основные приемы управления с помощью мыши:</vt:lpstr>
      <vt:lpstr>Объекты рабочего стола </vt:lpstr>
      <vt:lpstr>Компоненты Рабочего стола windows </vt:lpstr>
      <vt:lpstr>Стандартные значки Рабочего стола</vt:lpstr>
      <vt:lpstr>Панель задач</vt:lpstr>
      <vt:lpstr>Структура Главного меню</vt:lpstr>
      <vt:lpstr>Работа с окнами папок</vt:lpstr>
      <vt:lpstr>Стандартные приложения Windows</vt:lpstr>
      <vt:lpstr>Калькулятор</vt:lpstr>
      <vt:lpstr>Блокнот</vt:lpstr>
      <vt:lpstr>Paint</vt:lpstr>
      <vt:lpstr>Internet Explorer</vt:lpstr>
      <vt:lpstr>Проигрыватель Windows Media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 Боков Сергей Ученик 11а класса школы №4</dc:title>
  <dc:creator>User</dc:creator>
  <cp:lastModifiedBy>Asus</cp:lastModifiedBy>
  <cp:revision>12</cp:revision>
  <dcterms:created xsi:type="dcterms:W3CDTF">2000-12-31T19:42:19Z</dcterms:created>
  <dcterms:modified xsi:type="dcterms:W3CDTF">2018-10-10T18:14:11Z</dcterms:modified>
</cp:coreProperties>
</file>