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91" r:id="rId4"/>
    <p:sldId id="257" r:id="rId5"/>
    <p:sldId id="259" r:id="rId6"/>
    <p:sldId id="261" r:id="rId7"/>
    <p:sldId id="260" r:id="rId8"/>
    <p:sldId id="262" r:id="rId9"/>
    <p:sldId id="263" r:id="rId10"/>
    <p:sldId id="278" r:id="rId11"/>
    <p:sldId id="279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6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828800"/>
            <a:ext cx="4038600" cy="4302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4038600" cy="4302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16764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5CE2AC8-276B-4B3D-B953-8D8223F5310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oleObject" Target="../embeddings/oleObject7.bin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12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1.png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3.bin"/><Relationship Id="rId10" Type="http://schemas.openxmlformats.org/officeDocument/2006/relationships/image" Target="../media/image23.png"/><Relationship Id="rId4" Type="http://schemas.openxmlformats.org/officeDocument/2006/relationships/image" Target="../media/image20.png"/><Relationship Id="rId9" Type="http://schemas.openxmlformats.org/officeDocument/2006/relationships/oleObject" Target="../embeddings/oleObject5.bin"/><Relationship Id="rId1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227269"/>
          </a:xfrm>
        </p:spPr>
        <p:txBody>
          <a:bodyPr/>
          <a:lstStyle/>
          <a:p>
            <a:r>
              <a:rPr lang="ru-RU" b="1" spc="300" dirty="0" smtClean="0">
                <a:latin typeface="Comic Sans MS" pitchFamily="66" charset="0"/>
              </a:rPr>
              <a:t>Операционная система </a:t>
            </a:r>
            <a:r>
              <a:rPr lang="en-US" b="1" spc="300" dirty="0" smtClean="0">
                <a:latin typeface="Comic Sans MS" pitchFamily="66" charset="0"/>
              </a:rPr>
              <a:t>Windows</a:t>
            </a:r>
            <a:r>
              <a:rPr lang="ru-RU" b="1" spc="300" dirty="0" smtClean="0">
                <a:latin typeface="Comic Sans MS" pitchFamily="66" charset="0"/>
              </a:rPr>
              <a:t>.</a:t>
            </a:r>
            <a:endParaRPr lang="ru-RU" b="1" spc="3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1480"/>
          </a:xfrm>
        </p:spPr>
        <p:txBody>
          <a:bodyPr>
            <a:noAutofit/>
          </a:bodyPr>
          <a:lstStyle/>
          <a:p>
            <a:r>
              <a:rPr lang="ru-RU" sz="3200" u="sng" dirty="0" smtClean="0"/>
              <a:t>Стандартное окно имеет:</a:t>
            </a:r>
            <a:endParaRPr lang="ru-RU" sz="3200" u="sng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1"/>
          </p:nvPr>
        </p:nvSpPr>
        <p:spPr>
          <a:xfrm>
            <a:off x="0" y="571480"/>
            <a:ext cx="4000496" cy="6286520"/>
          </a:xfrm>
        </p:spPr>
        <p:txBody>
          <a:bodyPr>
            <a:no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sz="2000" dirty="0" smtClean="0"/>
              <a:t>Панель типичных задач -  предоставляет доступ к часто используемым командам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000" dirty="0" smtClean="0"/>
              <a:t>Строку заголовков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000" dirty="0" smtClean="0"/>
              <a:t>Кнопки управления окном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000" dirty="0" smtClean="0"/>
              <a:t>Строку горизонтального меню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000" dirty="0" smtClean="0"/>
              <a:t>Панель инструментов 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000" dirty="0" smtClean="0"/>
              <a:t>Адресную строку (справа от нее можно вызвать дерево папок на диске  и перейти в другое окно)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000" dirty="0" smtClean="0"/>
              <a:t>Рабочее поле – в нем располагаются значки вложенных файлов и папок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000" dirty="0" smtClean="0"/>
              <a:t>Полосы прокрутки (которые появляются, если содержимое окна не помещается в его размере)</a:t>
            </a:r>
          </a:p>
        </p:txBody>
      </p:sp>
      <p:pic>
        <p:nvPicPr>
          <p:cNvPr id="10" name="Содержимое 9" descr="окно.bmp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071938" y="928670"/>
            <a:ext cx="5072062" cy="4096665"/>
          </a:xfrm>
        </p:spPr>
      </p:pic>
      <p:sp>
        <p:nvSpPr>
          <p:cNvPr id="11" name="TextBox 10"/>
          <p:cNvSpPr txBox="1"/>
          <p:nvPr/>
        </p:nvSpPr>
        <p:spPr>
          <a:xfrm>
            <a:off x="4572000" y="5357826"/>
            <a:ext cx="45117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Вид окна пользователь может настраивать</a:t>
            </a:r>
          </a:p>
          <a:p>
            <a:r>
              <a:rPr lang="ru-RU" dirty="0" smtClean="0"/>
              <a:t> по своему желанию, например, </a:t>
            </a:r>
          </a:p>
          <a:p>
            <a:r>
              <a:rPr lang="ru-RU" dirty="0" smtClean="0"/>
              <a:t>через горизонтальное меню (команда </a:t>
            </a:r>
            <a:r>
              <a:rPr lang="ru-RU" i="1" dirty="0" smtClean="0"/>
              <a:t>Вид</a:t>
            </a:r>
            <a:r>
              <a:rPr lang="ru-RU" dirty="0" smtClean="0"/>
              <a:t>).</a:t>
            </a:r>
          </a:p>
          <a:p>
            <a:endParaRPr lang="ru-RU" dirty="0"/>
          </a:p>
        </p:txBody>
      </p:sp>
      <p:sp>
        <p:nvSpPr>
          <p:cNvPr id="12" name="Управляющая кнопка: фильм 11">
            <a:hlinkClick r:id="" action="ppaction://noaction" highlightClick="1"/>
          </p:cNvPr>
          <p:cNvSpPr/>
          <p:nvPr/>
        </p:nvSpPr>
        <p:spPr>
          <a:xfrm>
            <a:off x="7715240" y="6500810"/>
            <a:ext cx="1428760" cy="357190"/>
          </a:xfrm>
          <a:prstGeom prst="actionButtonMovi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1480"/>
          </a:xfrm>
        </p:spPr>
        <p:txBody>
          <a:bodyPr>
            <a:normAutofit fontScale="90000"/>
          </a:bodyPr>
          <a:lstStyle/>
          <a:p>
            <a:r>
              <a:rPr lang="ru-RU" sz="3200" u="sng" dirty="0" smtClean="0"/>
              <a:t>Стандартные действия с окнами:</a:t>
            </a:r>
            <a:endParaRPr lang="ru-RU" sz="3200" u="sng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85720" y="642918"/>
            <a:ext cx="8643998" cy="6215082"/>
          </a:xfrm>
        </p:spPr>
        <p:txBody>
          <a:bodyPr>
            <a:normAutofit fontScale="77500" lnSpcReduction="20000"/>
          </a:bodyPr>
          <a:lstStyle/>
          <a:p>
            <a:r>
              <a:rPr lang="ru-RU" b="1" u="sng" dirty="0" smtClean="0"/>
              <a:t>Активизировать</a:t>
            </a:r>
            <a:r>
              <a:rPr lang="ru-RU" dirty="0" smtClean="0"/>
              <a:t> – открыть, вызвать на экран: </a:t>
            </a:r>
            <a:r>
              <a:rPr lang="en-GB" dirty="0" smtClean="0"/>
              <a:t>click </a:t>
            </a:r>
            <a:r>
              <a:rPr lang="ru-RU" dirty="0" smtClean="0"/>
              <a:t>или </a:t>
            </a:r>
            <a:r>
              <a:rPr lang="en-GB" dirty="0" smtClean="0"/>
              <a:t>double click</a:t>
            </a:r>
            <a:r>
              <a:rPr lang="ru-RU" dirty="0" smtClean="0"/>
              <a:t> (в зависимости от настроек), на экране может быть активизировано сразу несколько окон; </a:t>
            </a:r>
          </a:p>
          <a:p>
            <a:r>
              <a:rPr lang="ru-RU" b="1" u="sng" dirty="0" smtClean="0"/>
              <a:t>Сделать активным</a:t>
            </a:r>
            <a:r>
              <a:rPr lang="ru-RU" dirty="0" smtClean="0"/>
              <a:t> – поместить </a:t>
            </a:r>
            <a:r>
              <a:rPr lang="ru-RU" u="sng" dirty="0" smtClean="0"/>
              <a:t>поверх всех окон</a:t>
            </a:r>
            <a:r>
              <a:rPr lang="ru-RU" dirty="0" smtClean="0"/>
              <a:t>: </a:t>
            </a:r>
            <a:r>
              <a:rPr lang="en-GB" dirty="0" smtClean="0"/>
              <a:t>click</a:t>
            </a:r>
            <a:r>
              <a:rPr lang="ru-RU" dirty="0" smtClean="0"/>
              <a:t> в любом месте окна, активным является только одно окно.</a:t>
            </a:r>
          </a:p>
          <a:p>
            <a:r>
              <a:rPr lang="ru-RU" b="1" u="sng" dirty="0" smtClean="0"/>
              <a:t>Развернуть</a:t>
            </a:r>
            <a:r>
              <a:rPr lang="ru-RU" dirty="0" smtClean="0"/>
              <a:t> – распахнуть на весь экран.</a:t>
            </a:r>
          </a:p>
          <a:p>
            <a:r>
              <a:rPr lang="ru-RU" b="1" u="sng" dirty="0" smtClean="0"/>
              <a:t>Восстановить </a:t>
            </a:r>
            <a:r>
              <a:rPr lang="ru-RU" dirty="0" smtClean="0"/>
              <a:t>– придать первоначальный размер развернутому окну.</a:t>
            </a:r>
          </a:p>
          <a:p>
            <a:r>
              <a:rPr lang="ru-RU" b="1" u="sng" dirty="0" smtClean="0"/>
              <a:t>Свернуть </a:t>
            </a:r>
            <a:r>
              <a:rPr lang="ru-RU" dirty="0" smtClean="0"/>
              <a:t>– временно убрать с экрана; привести к минимальному размеру окна – кнопка на панели задач;</a:t>
            </a:r>
          </a:p>
          <a:p>
            <a:r>
              <a:rPr lang="ru-RU" b="1" u="sng" dirty="0" smtClean="0"/>
              <a:t>Переместить</a:t>
            </a:r>
            <a:r>
              <a:rPr lang="ru-RU" dirty="0" smtClean="0"/>
              <a:t> в любое место экрана: операция </a:t>
            </a:r>
            <a:r>
              <a:rPr lang="en-GB" b="1" i="1" dirty="0" smtClean="0"/>
              <a:t>drag</a:t>
            </a:r>
            <a:r>
              <a:rPr lang="ru-RU" dirty="0" smtClean="0"/>
              <a:t>, курсор в строке заголовков.</a:t>
            </a:r>
          </a:p>
          <a:p>
            <a:r>
              <a:rPr lang="ru-RU" b="1" u="sng" dirty="0" smtClean="0"/>
              <a:t>Изменить размеры</a:t>
            </a:r>
            <a:r>
              <a:rPr lang="ru-RU" dirty="0" smtClean="0"/>
              <a:t> по горизонтали, вертикали или диагонали: операция </a:t>
            </a:r>
            <a:r>
              <a:rPr lang="en-GB" dirty="0" smtClean="0"/>
              <a:t>drag</a:t>
            </a:r>
            <a:r>
              <a:rPr lang="ru-RU" dirty="0" smtClean="0"/>
              <a:t>.</a:t>
            </a:r>
          </a:p>
          <a:p>
            <a:r>
              <a:rPr lang="ru-RU" b="1" u="sng" dirty="0" smtClean="0"/>
              <a:t>Закрыть </a:t>
            </a:r>
            <a:r>
              <a:rPr lang="ru-RU" dirty="0" smtClean="0"/>
              <a:t>– завершить работу приложения, документа или окна диалога.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8229600" cy="400052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i="1" u="sng" dirty="0" smtClean="0"/>
              <a:t>Приложение</a:t>
            </a:r>
            <a:r>
              <a:rPr lang="ru-RU" dirty="0" smtClean="0"/>
              <a:t> – любая программа, работающая в среде данной операционной системы. </a:t>
            </a:r>
          </a:p>
          <a:p>
            <a:pPr>
              <a:buNone/>
            </a:pPr>
            <a:r>
              <a:rPr lang="ru-RU" dirty="0" smtClean="0"/>
              <a:t>Например,</a:t>
            </a:r>
          </a:p>
          <a:p>
            <a:pPr lvl="0"/>
            <a:r>
              <a:rPr lang="ru-RU" dirty="0" smtClean="0"/>
              <a:t>Текстовый процессор </a:t>
            </a:r>
            <a:r>
              <a:rPr lang="en-GB" dirty="0" smtClean="0"/>
              <a:t>Word</a:t>
            </a:r>
            <a:r>
              <a:rPr lang="ru-RU" dirty="0" smtClean="0"/>
              <a:t>;</a:t>
            </a:r>
          </a:p>
          <a:p>
            <a:pPr lvl="0"/>
            <a:r>
              <a:rPr lang="ru-RU" dirty="0" smtClean="0"/>
              <a:t>Графический редактор </a:t>
            </a:r>
            <a:r>
              <a:rPr lang="en-GB" dirty="0" smtClean="0"/>
              <a:t>Photoshop</a:t>
            </a:r>
            <a:r>
              <a:rPr lang="ru-RU" dirty="0" smtClean="0"/>
              <a:t>;</a:t>
            </a:r>
          </a:p>
          <a:p>
            <a:pPr lvl="0"/>
            <a:r>
              <a:rPr lang="ru-RU" dirty="0" smtClean="0"/>
              <a:t>Электронная таблица </a:t>
            </a:r>
            <a:r>
              <a:rPr lang="en-GB" dirty="0" smtClean="0"/>
              <a:t>Excel</a:t>
            </a:r>
            <a:r>
              <a:rPr lang="ru-RU" dirty="0" smtClean="0"/>
              <a:t>;</a:t>
            </a:r>
          </a:p>
          <a:p>
            <a:pPr lvl="0"/>
            <a:r>
              <a:rPr lang="ru-RU" dirty="0" err="1" smtClean="0"/>
              <a:t>Мультимедийная</a:t>
            </a:r>
            <a:r>
              <a:rPr lang="ru-RU" dirty="0" smtClean="0"/>
              <a:t> игра </a:t>
            </a:r>
            <a:r>
              <a:rPr lang="en-GB" dirty="0" smtClean="0"/>
              <a:t>Doom</a:t>
            </a:r>
            <a:r>
              <a:rPr lang="ru-RU" dirty="0" smtClean="0"/>
              <a:t>;</a:t>
            </a:r>
          </a:p>
          <a:p>
            <a:pPr lvl="0"/>
            <a:r>
              <a:rPr lang="ru-RU" dirty="0" smtClean="0"/>
              <a:t>Система программирования </a:t>
            </a:r>
            <a:r>
              <a:rPr lang="en-US" dirty="0" smtClean="0"/>
              <a:t>Borland Delphi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word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4338638"/>
            <a:ext cx="3704944" cy="2519362"/>
          </a:xfrm>
          <a:prstGeom prst="rect">
            <a:avLst/>
          </a:prstGeom>
        </p:spPr>
      </p:pic>
      <p:pic>
        <p:nvPicPr>
          <p:cNvPr id="5" name="Рисунок 4" descr="excel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2" y="4214818"/>
            <a:ext cx="3782730" cy="26431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1"/>
            <a:ext cx="8229600" cy="3214710"/>
          </a:xfrm>
        </p:spPr>
        <p:txBody>
          <a:bodyPr/>
          <a:lstStyle/>
          <a:p>
            <a:pPr>
              <a:buNone/>
            </a:pPr>
            <a:r>
              <a:rPr lang="ru-RU" b="1" i="1" u="sng" dirty="0" smtClean="0"/>
              <a:t>Меню</a:t>
            </a:r>
            <a:r>
              <a:rPr lang="ru-RU" dirty="0" smtClean="0"/>
              <a:t> – список команд, в котором пользователь делает определенный выбор.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В ОС </a:t>
            </a:r>
            <a:r>
              <a:rPr lang="en-GB" dirty="0" smtClean="0"/>
              <a:t>Windows </a:t>
            </a:r>
            <a:r>
              <a:rPr lang="ru-RU" dirty="0" smtClean="0"/>
              <a:t>используются несколько основных видов меню: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"/>
            <a:ext cx="8229600" cy="2500305"/>
          </a:xfrm>
        </p:spPr>
        <p:txBody>
          <a:bodyPr/>
          <a:lstStyle/>
          <a:p>
            <a:pPr>
              <a:buNone/>
            </a:pPr>
            <a:r>
              <a:rPr lang="ru-RU" b="1" u="sng" dirty="0" smtClean="0"/>
              <a:t>Главное меню</a:t>
            </a:r>
            <a:r>
              <a:rPr lang="ru-RU" dirty="0" smtClean="0"/>
              <a:t> – предоставляет доступ ко всем информационным ресурсам компьютера. Открывается нажатием кнопки «Пуск».</a:t>
            </a:r>
            <a:endParaRPr lang="ru-RU" dirty="0"/>
          </a:p>
        </p:txBody>
      </p:sp>
      <p:pic>
        <p:nvPicPr>
          <p:cNvPr id="5122" name="Picture 2" descr="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5" y="1571612"/>
            <a:ext cx="6530019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пуск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6143644"/>
            <a:ext cx="1345008" cy="4286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"/>
            <a:ext cx="7858148" cy="2214553"/>
          </a:xfrm>
        </p:spPr>
        <p:txBody>
          <a:bodyPr/>
          <a:lstStyle/>
          <a:p>
            <a:pPr>
              <a:buNone/>
            </a:pPr>
            <a:r>
              <a:rPr lang="ru-RU" b="1" i="1" u="sng" dirty="0" smtClean="0"/>
              <a:t>Системное меню</a:t>
            </a:r>
            <a:r>
              <a:rPr lang="ru-RU" dirty="0" smtClean="0"/>
              <a:t> – предназначено для работы с окнами. Открывается нажатием кнопки-пиктограммы, расположенной в левом верхнем углу окна.</a:t>
            </a:r>
          </a:p>
        </p:txBody>
      </p:sp>
      <p:pic>
        <p:nvPicPr>
          <p:cNvPr id="6146" name="Picture 2" descr="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2790" y="2071678"/>
            <a:ext cx="6226730" cy="4638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"/>
            <a:ext cx="8229600" cy="3357562"/>
          </a:xfrm>
        </p:spPr>
        <p:txBody>
          <a:bodyPr/>
          <a:lstStyle/>
          <a:p>
            <a:pPr>
              <a:buNone/>
            </a:pPr>
            <a:r>
              <a:rPr lang="ru-RU" b="1" i="1" u="sng" dirty="0" smtClean="0"/>
              <a:t>Горизонтальное меню</a:t>
            </a:r>
            <a:r>
              <a:rPr lang="ru-RU" dirty="0" smtClean="0"/>
              <a:t> – стандартно расположено в верхней строке каждого окна. Содержит группу команд, обращение к которым открывает вложенное раскрывающееся меню,  предлагающее новые варианты выбора.</a:t>
            </a:r>
          </a:p>
        </p:txBody>
      </p:sp>
      <p:pic>
        <p:nvPicPr>
          <p:cNvPr id="7170" name="Picture 2" descr="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3034977"/>
            <a:ext cx="6524628" cy="3823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"/>
            <a:ext cx="8229600" cy="2143116"/>
          </a:xfrm>
        </p:spPr>
        <p:txBody>
          <a:bodyPr/>
          <a:lstStyle/>
          <a:p>
            <a:pPr>
              <a:buNone/>
            </a:pPr>
            <a:r>
              <a:rPr lang="ru-RU" b="1" i="1" u="sng" dirty="0" smtClean="0"/>
              <a:t>Контекстное меню</a:t>
            </a:r>
            <a:r>
              <a:rPr lang="ru-RU" i="1" dirty="0" smtClean="0"/>
              <a:t> </a:t>
            </a:r>
            <a:r>
              <a:rPr lang="ru-RU" dirty="0" smtClean="0"/>
              <a:t>– перечень команд, возможных к исполнению для данного конкретного объекта, открывается щелчком правой кнопки мыши на объекте.</a:t>
            </a:r>
            <a:endParaRPr lang="ru-RU" dirty="0"/>
          </a:p>
        </p:txBody>
      </p:sp>
      <p:pic>
        <p:nvPicPr>
          <p:cNvPr id="8194" name="Picture 2" descr="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571744"/>
            <a:ext cx="8564626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14366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i="1" u="sng" dirty="0" smtClean="0"/>
              <a:t>Документ </a:t>
            </a:r>
            <a:r>
              <a:rPr lang="ru-RU" dirty="0" smtClean="0"/>
              <a:t>– любой файл, который создается и может быть обработан с помощью приложений </a:t>
            </a:r>
            <a:r>
              <a:rPr lang="en-GB" dirty="0" smtClean="0"/>
              <a:t>Wind</a:t>
            </a:r>
            <a:r>
              <a:rPr lang="en-US" dirty="0"/>
              <a:t>o</a:t>
            </a:r>
            <a:r>
              <a:rPr lang="en-GB" dirty="0" err="1" smtClean="0"/>
              <a:t>ws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Имеет </a:t>
            </a:r>
            <a:r>
              <a:rPr lang="ru-RU" u="sng" dirty="0" smtClean="0"/>
              <a:t>имя</a:t>
            </a:r>
            <a:r>
              <a:rPr lang="ru-RU" dirty="0" smtClean="0"/>
              <a:t> и </a:t>
            </a:r>
            <a:r>
              <a:rPr lang="ru-RU" u="sng" dirty="0" smtClean="0"/>
              <a:t>расширение, </a:t>
            </a:r>
            <a:r>
              <a:rPr lang="ru-RU" dirty="0" smtClean="0"/>
              <a:t>разделенные точкой. Имя задается пользователем, создающим документ. Расширение присваивается автоматически приложением, в котором документ был создан, определяет тип файла (текстовый, графический, музыкальный и пр.)</a:t>
            </a:r>
          </a:p>
          <a:p>
            <a:pPr>
              <a:buNone/>
            </a:pPr>
            <a:r>
              <a:rPr lang="ru-RU" dirty="0" smtClean="0"/>
              <a:t>Пользователь может изменить расширение документа, изменив при этом его тип.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Например</a:t>
            </a:r>
            <a:r>
              <a:rPr lang="ru-RU" i="1" dirty="0" smtClean="0"/>
              <a:t>, </a:t>
            </a:r>
            <a:r>
              <a:rPr lang="en-GB" i="1" dirty="0" err="1" smtClean="0"/>
              <a:t>referat</a:t>
            </a:r>
            <a:r>
              <a:rPr lang="ru-RU" i="1" dirty="0" smtClean="0"/>
              <a:t>.</a:t>
            </a:r>
            <a:r>
              <a:rPr lang="en-GB" i="1" dirty="0" smtClean="0"/>
              <a:t>doc</a:t>
            </a:r>
            <a:r>
              <a:rPr lang="ru-RU" i="1" dirty="0" smtClean="0"/>
              <a:t>;    </a:t>
            </a:r>
            <a:r>
              <a:rPr lang="en-GB" i="1" dirty="0" smtClean="0"/>
              <a:t>index</a:t>
            </a:r>
            <a:r>
              <a:rPr lang="ru-RU" i="1" dirty="0" smtClean="0"/>
              <a:t>.</a:t>
            </a:r>
            <a:r>
              <a:rPr lang="en-GB" i="1" dirty="0" smtClean="0"/>
              <a:t>html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i="1" u="sng" dirty="0" smtClean="0"/>
              <a:t>Папка </a:t>
            </a:r>
            <a:r>
              <a:rPr lang="ru-RU" dirty="0" smtClean="0"/>
              <a:t>– (каталог, директория) – </a:t>
            </a:r>
            <a:r>
              <a:rPr lang="ru-RU" u="sng" dirty="0" smtClean="0"/>
              <a:t>место на диске</a:t>
            </a:r>
            <a:r>
              <a:rPr lang="ru-RU" dirty="0" smtClean="0"/>
              <a:t>, где хранятся имена  и параметры группы файлов. </a:t>
            </a:r>
          </a:p>
          <a:p>
            <a:pPr>
              <a:buNone/>
            </a:pPr>
            <a:r>
              <a:rPr lang="ru-RU" dirty="0" smtClean="0"/>
              <a:t>Создается операционной системой или задается пользователем для упорядочения имеющейся информации. </a:t>
            </a:r>
          </a:p>
          <a:p>
            <a:pPr>
              <a:buNone/>
            </a:pPr>
            <a:r>
              <a:rPr lang="ru-RU" dirty="0" smtClean="0"/>
              <a:t>После создания папки пользователь присваивает ей имя. </a:t>
            </a:r>
          </a:p>
          <a:p>
            <a:pPr>
              <a:buNone/>
            </a:pPr>
            <a:r>
              <a:rPr lang="ru-RU" dirty="0" smtClean="0"/>
              <a:t>Любая папка может содержать вложенные в нее папки. </a:t>
            </a:r>
          </a:p>
          <a:p>
            <a:pPr>
              <a:buNone/>
            </a:pPr>
            <a:r>
              <a:rPr lang="ru-RU" dirty="0" smtClean="0"/>
              <a:t>Объем папки равен суммарному объему находящихся в ней файлов.</a:t>
            </a:r>
          </a:p>
          <a:p>
            <a:endParaRPr lang="ru-RU" dirty="0"/>
          </a:p>
        </p:txBody>
      </p:sp>
      <p:sp>
        <p:nvSpPr>
          <p:cNvPr id="4" name="Управляющая кнопка: фильм 3">
            <a:hlinkClick r:id="" action="ppaction://noaction" highlightClick="1"/>
          </p:cNvPr>
          <p:cNvSpPr/>
          <p:nvPr/>
        </p:nvSpPr>
        <p:spPr>
          <a:xfrm>
            <a:off x="7286644" y="6286520"/>
            <a:ext cx="1428760" cy="357190"/>
          </a:xfrm>
          <a:prstGeom prst="actionButtonMovi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143768" y="5929330"/>
            <a:ext cx="17649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Создание папки</a:t>
            </a:r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9982"/>
          </a:xfrm>
        </p:spPr>
        <p:txBody>
          <a:bodyPr>
            <a:noAutofit/>
          </a:bodyPr>
          <a:lstStyle/>
          <a:p>
            <a:r>
              <a:rPr lang="ru-RU" sz="5400" dirty="0" smtClean="0">
                <a:latin typeface="Monotype Corsiva" pitchFamily="66" charset="0"/>
              </a:rPr>
              <a:t>1. Основные понятия и интерфейс.</a:t>
            </a:r>
            <a:endParaRPr lang="ru-RU" sz="54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00042"/>
            <a:ext cx="8229600" cy="521497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i="1" u="sng" dirty="0" smtClean="0"/>
              <a:t>Ярлык </a:t>
            </a:r>
            <a:r>
              <a:rPr lang="ru-RU" dirty="0" smtClean="0"/>
              <a:t>– очень маленький по объему файл, в котором в качестве информации содержатся ссылки на объект (на документ, программу и т.д.). </a:t>
            </a:r>
          </a:p>
          <a:p>
            <a:pPr>
              <a:buNone/>
            </a:pPr>
            <a:r>
              <a:rPr lang="ru-RU" dirty="0" smtClean="0"/>
              <a:t>Визуально представлен значком-пиктограммой.</a:t>
            </a:r>
          </a:p>
          <a:p>
            <a:pPr>
              <a:buNone/>
            </a:pPr>
            <a:r>
              <a:rPr lang="ru-RU" dirty="0" smtClean="0"/>
              <a:t>Ярлык, в отличие от обычного значка, сопровождающего файл, обычно помечен слева стрелкой.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Ярлык служит для обеспечения быстрого доступа к определенному объекту. Удаление ярлыка не влияет на сам объект. </a:t>
            </a:r>
          </a:p>
          <a:p>
            <a:endParaRPr lang="ru-RU" dirty="0"/>
          </a:p>
        </p:txBody>
      </p:sp>
      <p:pic>
        <p:nvPicPr>
          <p:cNvPr id="9218" name="Picture 2" descr="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3286124"/>
            <a:ext cx="857256" cy="783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i="1" u="sng" dirty="0" smtClean="0"/>
              <a:t>Кнопка</a:t>
            </a:r>
            <a:r>
              <a:rPr lang="ru-RU" dirty="0" smtClean="0"/>
              <a:t> – интерактивный элемент, запрограммированный на определенное действие. Визуально кнопка может быть представлена в виде значка-пиктограммы, прямоугольника и определенной надписью или просто слова. Понятие </a:t>
            </a:r>
            <a:r>
              <a:rPr lang="ru-RU" i="1" dirty="0" smtClean="0"/>
              <a:t>«нажать на кнопку»</a:t>
            </a:r>
            <a:r>
              <a:rPr lang="ru-RU" dirty="0" smtClean="0"/>
              <a:t> означает «подвести указатель мыши и щелкнуть по ней левой кнопкой мыши».</a:t>
            </a:r>
          </a:p>
          <a:p>
            <a:pPr>
              <a:buNone/>
            </a:pPr>
            <a:r>
              <a:rPr lang="ru-RU" u="sng" dirty="0" smtClean="0"/>
              <a:t>Примеры кнопок:</a:t>
            </a:r>
          </a:p>
          <a:p>
            <a:pPr lvl="0">
              <a:lnSpc>
                <a:spcPct val="170000"/>
              </a:lnSpc>
              <a:buNone/>
            </a:pPr>
            <a:r>
              <a:rPr lang="ru-RU" dirty="0" smtClean="0"/>
              <a:t>кнопка создания нового документа</a:t>
            </a:r>
          </a:p>
          <a:p>
            <a:pPr lvl="0">
              <a:lnSpc>
                <a:spcPct val="170000"/>
              </a:lnSpc>
              <a:buNone/>
            </a:pPr>
            <a:r>
              <a:rPr lang="ru-RU" dirty="0" smtClean="0"/>
              <a:t>кнопка вывода документа на печать</a:t>
            </a:r>
          </a:p>
          <a:p>
            <a:pPr lvl="0">
              <a:lnSpc>
                <a:spcPct val="170000"/>
              </a:lnSpc>
              <a:buNone/>
            </a:pPr>
            <a:r>
              <a:rPr lang="ru-RU" dirty="0" smtClean="0"/>
              <a:t>кнопка отмены последнего действия</a:t>
            </a:r>
          </a:p>
          <a:p>
            <a:pPr lvl="0">
              <a:lnSpc>
                <a:spcPct val="170000"/>
              </a:lnSpc>
              <a:buNone/>
            </a:pPr>
            <a:r>
              <a:rPr lang="ru-RU" dirty="0" smtClean="0"/>
              <a:t>кнопка, подтверждающая команду</a:t>
            </a:r>
          </a:p>
          <a:p>
            <a:pPr lvl="0">
              <a:lnSpc>
                <a:spcPct val="170000"/>
              </a:lnSpc>
              <a:buNone/>
            </a:pPr>
            <a:r>
              <a:rPr lang="ru-RU" dirty="0" smtClean="0"/>
              <a:t>кнопка, отменяющая команду</a:t>
            </a:r>
          </a:p>
          <a:p>
            <a:pPr lvl="0">
              <a:lnSpc>
                <a:spcPct val="170000"/>
              </a:lnSpc>
              <a:buNone/>
            </a:pPr>
            <a:r>
              <a:rPr lang="ru-RU" dirty="0" smtClean="0"/>
              <a:t>кнопка свернутого приложения</a:t>
            </a:r>
          </a:p>
          <a:p>
            <a:pPr>
              <a:buNone/>
            </a:pPr>
            <a:r>
              <a:rPr lang="ru-RU" dirty="0" smtClean="0"/>
              <a:t>и другие</a:t>
            </a:r>
            <a:endParaRPr lang="ru-RU" dirty="0"/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41" name="Object 1"/>
          <p:cNvGraphicFramePr>
            <a:graphicFrameLocks noChangeAspect="1"/>
          </p:cNvGraphicFramePr>
          <p:nvPr/>
        </p:nvGraphicFramePr>
        <p:xfrm>
          <a:off x="5000628" y="2428868"/>
          <a:ext cx="785818" cy="571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8" name="Точечный рисунок" r:id="rId3" imgW="200159" imgH="219222" progId="PBrush">
                  <p:embed/>
                </p:oleObj>
              </mc:Choice>
              <mc:Fallback>
                <p:oleObj name="Точечный рисунок" r:id="rId3" imgW="200159" imgH="219222" progId="PBrush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628" y="2428868"/>
                        <a:ext cx="785818" cy="57150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9999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43" name="Object 3"/>
          <p:cNvGraphicFramePr>
            <a:graphicFrameLocks noChangeAspect="1"/>
          </p:cNvGraphicFramePr>
          <p:nvPr/>
        </p:nvGraphicFramePr>
        <p:xfrm>
          <a:off x="5072066" y="3143248"/>
          <a:ext cx="785818" cy="5893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9" name="Точечный рисунок" r:id="rId5" imgW="257007" imgH="237969" progId="PBrush">
                  <p:embed/>
                </p:oleObj>
              </mc:Choice>
              <mc:Fallback>
                <p:oleObj name="Точечный рисунок" r:id="rId5" imgW="257007" imgH="237969" progId="PBrush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2066" y="3143248"/>
                        <a:ext cx="785818" cy="58936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9999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45" name="Object 5"/>
          <p:cNvGraphicFramePr>
            <a:graphicFrameLocks noChangeAspect="1"/>
          </p:cNvGraphicFramePr>
          <p:nvPr/>
        </p:nvGraphicFramePr>
        <p:xfrm>
          <a:off x="5143504" y="3786190"/>
          <a:ext cx="500066" cy="571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0" name="Точечный рисунок" r:id="rId7" imgW="228571" imgH="228571" progId="PBrush">
                  <p:embed/>
                </p:oleObj>
              </mc:Choice>
              <mc:Fallback>
                <p:oleObj name="Точечный рисунок" r:id="rId7" imgW="228571" imgH="228571" progId="PBrush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4" y="3786190"/>
                        <a:ext cx="500066" cy="57150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9999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47" name="Object 7"/>
          <p:cNvGraphicFramePr>
            <a:graphicFrameLocks noChangeAspect="1"/>
          </p:cNvGraphicFramePr>
          <p:nvPr/>
        </p:nvGraphicFramePr>
        <p:xfrm>
          <a:off x="4857752" y="4500570"/>
          <a:ext cx="1303744" cy="357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1" name="Точечный рисунок" r:id="rId9" imgW="695238" imgH="190426" progId="PBrush">
                  <p:embed/>
                </p:oleObj>
              </mc:Choice>
              <mc:Fallback>
                <p:oleObj name="Точечный рисунок" r:id="rId9" imgW="695238" imgH="190426" progId="PBrush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52" y="4500570"/>
                        <a:ext cx="1303744" cy="35719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9999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49" name="Object 9"/>
          <p:cNvGraphicFramePr>
            <a:graphicFrameLocks noChangeAspect="1"/>
          </p:cNvGraphicFramePr>
          <p:nvPr/>
        </p:nvGraphicFramePr>
        <p:xfrm>
          <a:off x="4357687" y="5072074"/>
          <a:ext cx="1357322" cy="390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2" name="Точечный рисунок" r:id="rId11" imgW="695238" imgH="200159" progId="PBrush">
                  <p:embed/>
                </p:oleObj>
              </mc:Choice>
              <mc:Fallback>
                <p:oleObj name="Точечный рисунок" r:id="rId11" imgW="695238" imgH="200159" progId="PBrush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7687" y="5072074"/>
                        <a:ext cx="1357322" cy="390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9999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51" name="Object 11"/>
          <p:cNvGraphicFramePr>
            <a:graphicFrameLocks noChangeAspect="1"/>
          </p:cNvGraphicFramePr>
          <p:nvPr/>
        </p:nvGraphicFramePr>
        <p:xfrm>
          <a:off x="4429123" y="5715016"/>
          <a:ext cx="2337971" cy="4286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3" name="Точечный рисунок" r:id="rId13" imgW="1142857" imgH="209524" progId="PBrush">
                  <p:embed/>
                </p:oleObj>
              </mc:Choice>
              <mc:Fallback>
                <p:oleObj name="Точечный рисунок" r:id="rId13" imgW="1142857" imgH="209524" progId="PBrush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9123" y="5715016"/>
                        <a:ext cx="2337971" cy="4286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9999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229600" cy="3643314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i="1" u="sng" dirty="0" smtClean="0"/>
              <a:t>Панель управления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Используется для настройки наиболее важных объектов операционной системы.</a:t>
            </a:r>
          </a:p>
          <a:p>
            <a:pPr>
              <a:buNone/>
            </a:pPr>
            <a:r>
              <a:rPr lang="ru-RU" dirty="0" smtClean="0"/>
              <a:t>Значимыми элементами панели управления являются (на рисунке обозначены цифрами):</a:t>
            </a:r>
          </a:p>
          <a:p>
            <a:pPr lvl="0"/>
            <a:r>
              <a:rPr lang="ru-RU" dirty="0" smtClean="0"/>
              <a:t>Панель заданий, которая включает в себя команды переключения вида; </a:t>
            </a:r>
          </a:p>
          <a:p>
            <a:pPr lvl="0"/>
            <a:r>
              <a:rPr lang="ru-RU" dirty="0" smtClean="0"/>
              <a:t>Рабочее поле, в котором располагаются значки приложений, сгруппированные по категориям;</a:t>
            </a:r>
          </a:p>
          <a:p>
            <a:pPr lvl="0"/>
            <a:r>
              <a:rPr lang="ru-RU" dirty="0" smtClean="0"/>
              <a:t>Кнопку переключения вида значков (активна при классическом виде).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32770" name="Picture 2" descr="панель%20управлен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3143249"/>
            <a:ext cx="5835538" cy="371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фильм 5">
            <a:hlinkClick r:id="" action="ppaction://noaction" highlightClick="1"/>
          </p:cNvPr>
          <p:cNvSpPr/>
          <p:nvPr/>
        </p:nvSpPr>
        <p:spPr>
          <a:xfrm>
            <a:off x="7521969" y="6500810"/>
            <a:ext cx="1428760" cy="357190"/>
          </a:xfrm>
          <a:prstGeom prst="actionButtonMovi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379093" y="5786454"/>
            <a:ext cx="17649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Панель  управления</a:t>
            </a:r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u="sng" dirty="0" smtClean="0">
                <a:latin typeface="Monotype Corsiva" pitchFamily="66" charset="0"/>
              </a:rPr>
              <a:t>2. Манипулятор «мышь».</a:t>
            </a:r>
            <a:endParaRPr lang="ru-RU" sz="5400" u="sng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357166"/>
            <a:ext cx="8472518" cy="628654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u="sng" dirty="0" smtClean="0"/>
              <a:t>Манипулятор мышь (мышка) </a:t>
            </a:r>
            <a:r>
              <a:rPr lang="ru-RU" dirty="0" smtClean="0"/>
              <a:t>- одно из основных устройств ввода информации в компьютер, предназначенное для работы в среде интерфейса. </a:t>
            </a:r>
          </a:p>
          <a:p>
            <a:pPr>
              <a:buNone/>
            </a:pPr>
            <a:r>
              <a:rPr lang="ru-RU" u="sng" dirty="0" smtClean="0"/>
              <a:t>С помощью мыши выполняются следующие операции</a:t>
            </a:r>
            <a:r>
              <a:rPr lang="ru-RU" dirty="0" smtClean="0"/>
              <a:t>:</a:t>
            </a:r>
          </a:p>
          <a:p>
            <a:pPr lvl="0">
              <a:lnSpc>
                <a:spcPct val="110000"/>
              </a:lnSpc>
            </a:pPr>
            <a:r>
              <a:rPr lang="en-GB" b="1" dirty="0" smtClean="0"/>
              <a:t>Click </a:t>
            </a:r>
            <a:r>
              <a:rPr lang="ru-RU" b="1" dirty="0" smtClean="0"/>
              <a:t>– щелчок:</a:t>
            </a:r>
            <a:r>
              <a:rPr lang="ru-RU" dirty="0" smtClean="0"/>
              <a:t> </a:t>
            </a:r>
            <a:r>
              <a:rPr lang="ru-RU" i="1" dirty="0" smtClean="0"/>
              <a:t>левый</a:t>
            </a:r>
            <a:r>
              <a:rPr lang="ru-RU" dirty="0" smtClean="0"/>
              <a:t> выделяет файл или папку (при определенных настройках запускает, открывает), </a:t>
            </a:r>
            <a:r>
              <a:rPr lang="ru-RU" i="1" dirty="0" smtClean="0"/>
              <a:t>правый </a:t>
            </a:r>
            <a:r>
              <a:rPr lang="ru-RU" dirty="0" smtClean="0"/>
              <a:t> - открывает контекстное меню;</a:t>
            </a:r>
          </a:p>
          <a:p>
            <a:pPr lvl="0">
              <a:lnSpc>
                <a:spcPct val="110000"/>
              </a:lnSpc>
            </a:pPr>
            <a:r>
              <a:rPr lang="en-GB" b="1" dirty="0" smtClean="0"/>
              <a:t>Double click</a:t>
            </a:r>
            <a:r>
              <a:rPr lang="ru-RU" b="1" dirty="0" smtClean="0"/>
              <a:t> – двойной щелчок</a:t>
            </a:r>
            <a:r>
              <a:rPr lang="ru-RU" dirty="0" smtClean="0"/>
              <a:t>: открывает файл или папку;</a:t>
            </a:r>
          </a:p>
          <a:p>
            <a:pPr lvl="0">
              <a:lnSpc>
                <a:spcPct val="110000"/>
              </a:lnSpc>
            </a:pPr>
            <a:r>
              <a:rPr lang="en-GB" b="1" dirty="0" smtClean="0"/>
              <a:t>Press</a:t>
            </a:r>
            <a:r>
              <a:rPr lang="ru-RU" b="1" dirty="0" smtClean="0"/>
              <a:t> – нажатие </a:t>
            </a:r>
            <a:r>
              <a:rPr lang="ru-RU" dirty="0" smtClean="0"/>
              <a:t>– действие продолжается, пока нажата кнопка;</a:t>
            </a:r>
          </a:p>
          <a:p>
            <a:pPr lvl="0">
              <a:lnSpc>
                <a:spcPct val="110000"/>
              </a:lnSpc>
            </a:pPr>
            <a:r>
              <a:rPr lang="en-GB" b="1" dirty="0" smtClean="0"/>
              <a:t>Drag</a:t>
            </a:r>
            <a:r>
              <a:rPr lang="ru-RU" b="1" dirty="0" smtClean="0"/>
              <a:t> – буксирование </a:t>
            </a:r>
            <a:r>
              <a:rPr lang="ru-RU" dirty="0" smtClean="0"/>
              <a:t>(перетаскивание объекта при нажатой кнопке мыши), реализует технологию </a:t>
            </a:r>
            <a:r>
              <a:rPr lang="en-GB" dirty="0" smtClean="0"/>
              <a:t>drag</a:t>
            </a:r>
            <a:r>
              <a:rPr lang="ru-RU" dirty="0" smtClean="0"/>
              <a:t>–</a:t>
            </a:r>
            <a:r>
              <a:rPr lang="en-GB" dirty="0" smtClean="0"/>
              <a:t>and</a:t>
            </a:r>
            <a:r>
              <a:rPr lang="ru-RU" dirty="0" smtClean="0"/>
              <a:t>-</a:t>
            </a:r>
            <a:r>
              <a:rPr lang="en-GB" dirty="0" smtClean="0"/>
              <a:t>drop</a:t>
            </a:r>
            <a:r>
              <a:rPr lang="ru-RU" dirty="0" smtClean="0"/>
              <a:t>. Буксирование правой кнопкой одновременно открывает контекстное меню.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u="sng" dirty="0" smtClean="0">
                <a:latin typeface="Monotype Corsiva" pitchFamily="66" charset="0"/>
              </a:rPr>
              <a:t>3. Способы навигации.</a:t>
            </a:r>
            <a:endParaRPr lang="ru-RU" sz="5400" u="sng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450059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u="sng" dirty="0" smtClean="0"/>
              <a:t>В операционной системе </a:t>
            </a:r>
            <a:r>
              <a:rPr lang="en-US" u="sng" dirty="0" smtClean="0"/>
              <a:t>Windows</a:t>
            </a:r>
            <a:r>
              <a:rPr lang="ru-RU" u="sng" dirty="0" smtClean="0"/>
              <a:t> существует несколько способов навигации: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Папка «Мой компьютер»,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Адресная строка любого открытого окна,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Главное меню,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Программа «Поиск»,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Программа «Проводник»,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файловые менеджеры.</a:t>
            </a:r>
            <a:endParaRPr lang="ru-RU" dirty="0"/>
          </a:p>
        </p:txBody>
      </p:sp>
      <p:sp>
        <p:nvSpPr>
          <p:cNvPr id="5" name="Управляющая кнопка: фильм 4">
            <a:hlinkClick r:id="" action="ppaction://noaction" highlightClick="1"/>
          </p:cNvPr>
          <p:cNvSpPr/>
          <p:nvPr/>
        </p:nvSpPr>
        <p:spPr>
          <a:xfrm>
            <a:off x="7521969" y="6500810"/>
            <a:ext cx="1428760" cy="357190"/>
          </a:xfrm>
          <a:prstGeom prst="actionButtonMovi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643834" y="6072206"/>
            <a:ext cx="12242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Навигация</a:t>
            </a:r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54230"/>
          </a:xfrm>
        </p:spPr>
        <p:txBody>
          <a:bodyPr>
            <a:noAutofit/>
          </a:bodyPr>
          <a:lstStyle/>
          <a:p>
            <a:r>
              <a:rPr lang="ru-RU" sz="5400" u="sng" dirty="0" smtClean="0">
                <a:latin typeface="Monotype Corsiva" pitchFamily="66" charset="0"/>
              </a:rPr>
              <a:t>4.Способы создания и сохранения документа.</a:t>
            </a:r>
            <a:endParaRPr lang="ru-RU" sz="5400" u="sng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i="1" u="sng" dirty="0" smtClean="0"/>
              <a:t>Первый способ:</a:t>
            </a:r>
            <a:endParaRPr lang="ru-RU" b="1" dirty="0" smtClean="0"/>
          </a:p>
          <a:p>
            <a:pPr lvl="0"/>
            <a:r>
              <a:rPr lang="ru-RU" dirty="0" smtClean="0"/>
              <a:t>Активизировать окно папки, в которой создается документ;</a:t>
            </a:r>
          </a:p>
          <a:p>
            <a:pPr lvl="0"/>
            <a:r>
              <a:rPr lang="ru-RU" dirty="0" smtClean="0"/>
              <a:t>Выбрать команды горизонтального меню 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Файл 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  <a:sym typeface="Wingdings"/>
              </a:rPr>
              <a:t>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  Создать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smtClean="0"/>
              <a:t>или контекстного меню 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Создать</a:t>
            </a:r>
            <a:r>
              <a:rPr lang="ru-RU" i="1" dirty="0" smtClean="0"/>
              <a:t> (</a:t>
            </a:r>
            <a:r>
              <a:rPr lang="ru-RU" dirty="0" smtClean="0"/>
              <a:t>далее выбрать тип документа)</a:t>
            </a:r>
            <a:r>
              <a:rPr lang="ru-RU" i="1" dirty="0" smtClean="0"/>
              <a:t>;</a:t>
            </a:r>
            <a:r>
              <a:rPr lang="ru-RU" dirty="0" smtClean="0"/>
              <a:t> </a:t>
            </a:r>
          </a:p>
          <a:p>
            <a:pPr lvl="0"/>
            <a:r>
              <a:rPr lang="ru-RU" dirty="0" smtClean="0"/>
              <a:t>Ввести вместо стандартного имени выбранное имя документа (при этом расширение оставить неизменным)</a:t>
            </a:r>
            <a:r>
              <a:rPr lang="ru-RU" b="1" i="1" dirty="0" smtClean="0"/>
              <a:t>;</a:t>
            </a:r>
            <a:endParaRPr lang="ru-RU" dirty="0" smtClean="0"/>
          </a:p>
          <a:p>
            <a:pPr lvl="0"/>
            <a:r>
              <a:rPr lang="ru-RU" dirty="0" smtClean="0"/>
              <a:t>Запустить документ и наполнить его информационным содержанием;</a:t>
            </a:r>
          </a:p>
          <a:p>
            <a:pPr lvl="0"/>
            <a:r>
              <a:rPr lang="ru-RU" dirty="0" smtClean="0"/>
              <a:t>По завершении работы сохранить изменения.</a:t>
            </a:r>
          </a:p>
          <a:p>
            <a:endParaRPr lang="ru-RU" dirty="0"/>
          </a:p>
        </p:txBody>
      </p:sp>
      <p:sp>
        <p:nvSpPr>
          <p:cNvPr id="5" name="Управляющая кнопка: фильм 4">
            <a:hlinkClick r:id="" action="ppaction://noaction" highlightClick="1"/>
          </p:cNvPr>
          <p:cNvSpPr/>
          <p:nvPr/>
        </p:nvSpPr>
        <p:spPr>
          <a:xfrm>
            <a:off x="7521969" y="6500810"/>
            <a:ext cx="1428760" cy="357190"/>
          </a:xfrm>
          <a:prstGeom prst="actionButtonMovi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i="1" u="sng" dirty="0" smtClean="0"/>
              <a:t>Второй способ:</a:t>
            </a:r>
            <a:endParaRPr lang="ru-RU" b="1" dirty="0" smtClean="0"/>
          </a:p>
          <a:p>
            <a:pPr lvl="0"/>
            <a:r>
              <a:rPr lang="ru-RU" dirty="0" smtClean="0"/>
              <a:t>Запустить приложение в котором будет создаваться документ (если приложение уже запущено, создать в нем новый документ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(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Файл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sym typeface="Wingdings"/>
              </a:rPr>
              <a:t>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 Создать (Новый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))</a:t>
            </a:r>
            <a:r>
              <a:rPr lang="ru-RU" dirty="0" smtClean="0"/>
              <a:t>;</a:t>
            </a:r>
          </a:p>
          <a:p>
            <a:pPr lvl="0"/>
            <a:r>
              <a:rPr lang="ru-RU" dirty="0" smtClean="0"/>
              <a:t>Наполнить документ информационным содержанием;</a:t>
            </a:r>
          </a:p>
          <a:p>
            <a:pPr lvl="0"/>
            <a:r>
              <a:rPr lang="ru-RU" dirty="0" smtClean="0"/>
              <a:t>Сохранить документ с присвоением имени (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Файл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sym typeface="Wingdings"/>
              </a:rPr>
              <a:t>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 Сохранить как</a:t>
            </a:r>
            <a:r>
              <a:rPr lang="ru-RU" dirty="0" smtClean="0"/>
              <a:t>) в нужной папке (в строке </a:t>
            </a:r>
            <a:r>
              <a:rPr lang="ru-RU" i="1" dirty="0" smtClean="0"/>
              <a:t>«Папка»</a:t>
            </a:r>
            <a:r>
              <a:rPr lang="ru-RU" dirty="0" smtClean="0"/>
              <a:t> открывшегося диалогового окна вызвать дерево папок и найти на нем нужную папку</a:t>
            </a:r>
            <a:r>
              <a:rPr lang="ru-RU" i="1" dirty="0" smtClean="0"/>
              <a:t>, </a:t>
            </a:r>
            <a:r>
              <a:rPr lang="ru-RU" dirty="0" smtClean="0"/>
              <a:t>в строке</a:t>
            </a:r>
            <a:r>
              <a:rPr lang="ru-RU" i="1" dirty="0" smtClean="0"/>
              <a:t> «Имя файла» </a:t>
            </a:r>
            <a:r>
              <a:rPr lang="ru-RU" dirty="0" smtClean="0"/>
              <a:t>записать предлагаемое имя, в строке </a:t>
            </a:r>
            <a:r>
              <a:rPr lang="ru-RU" i="1" dirty="0" smtClean="0"/>
              <a:t>«Тип файла»</a:t>
            </a:r>
            <a:r>
              <a:rPr lang="ru-RU" dirty="0" smtClean="0"/>
              <a:t> при необходимости выбрать нужное расширение, затем нажать кнопку </a:t>
            </a:r>
            <a:r>
              <a:rPr lang="ru-RU" i="1" dirty="0" smtClean="0"/>
              <a:t>«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Сохранить</a:t>
            </a:r>
            <a:r>
              <a:rPr lang="ru-RU" i="1" dirty="0" smtClean="0"/>
              <a:t>»</a:t>
            </a:r>
            <a:r>
              <a:rPr lang="ru-RU" dirty="0" smtClean="0"/>
              <a:t>).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Управляющая кнопка: фильм 3">
            <a:hlinkClick r:id="" action="ppaction://noaction" highlightClick="1"/>
          </p:cNvPr>
          <p:cNvSpPr/>
          <p:nvPr/>
        </p:nvSpPr>
        <p:spPr>
          <a:xfrm>
            <a:off x="7521969" y="6500810"/>
            <a:ext cx="1428760" cy="357190"/>
          </a:xfrm>
          <a:prstGeom prst="actionButtonMovi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85720" y="1600200"/>
            <a:ext cx="8572560" cy="490063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u="sng" dirty="0" smtClean="0"/>
              <a:t>Операционная система</a:t>
            </a:r>
            <a:r>
              <a:rPr lang="ru-RU" b="1" dirty="0" smtClean="0"/>
              <a:t> </a:t>
            </a:r>
            <a:r>
              <a:rPr lang="ru-RU" dirty="0" smtClean="0"/>
              <a:t>– комплекс программ, обеспечивающих взаимодействие всех аппаратных и программных частей компьютера между собой и взаимодействие пользователя и компьютера. </a:t>
            </a:r>
          </a:p>
          <a:p>
            <a:pPr>
              <a:buNone/>
            </a:pPr>
            <a:r>
              <a:rPr lang="ru-RU" b="1" u="sng" dirty="0" smtClean="0"/>
              <a:t>Структура операционной системы:</a:t>
            </a:r>
          </a:p>
          <a:p>
            <a:r>
              <a:rPr lang="ru-RU" b="1" dirty="0" smtClean="0"/>
              <a:t>Ядро</a:t>
            </a:r>
            <a:r>
              <a:rPr lang="ru-RU" dirty="0" smtClean="0"/>
              <a:t> – переводит команды с языка программ на язык «машинных кодов», понятный компьютеру.</a:t>
            </a:r>
            <a:endParaRPr lang="ru-RU" b="1" dirty="0" smtClean="0"/>
          </a:p>
          <a:p>
            <a:r>
              <a:rPr lang="ru-RU" b="1" dirty="0" smtClean="0"/>
              <a:t>Драйверы</a:t>
            </a:r>
            <a:r>
              <a:rPr lang="ru-RU" dirty="0" smtClean="0"/>
              <a:t> – программы, управляющие устройствами.</a:t>
            </a:r>
            <a:endParaRPr lang="ru-RU" b="1" dirty="0" smtClean="0"/>
          </a:p>
          <a:p>
            <a:r>
              <a:rPr lang="ru-RU" b="1" dirty="0" smtClean="0"/>
              <a:t>Интерфейс</a:t>
            </a:r>
            <a:r>
              <a:rPr lang="ru-RU" dirty="0" smtClean="0"/>
              <a:t> – оболочка, с помощью которой пользователь общается с компьютером.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u="sng" dirty="0" smtClean="0">
                <a:latin typeface="Monotype Corsiva" pitchFamily="66" charset="0"/>
              </a:rPr>
              <a:t>5. Операции с объектами.</a:t>
            </a:r>
            <a:endParaRPr lang="ru-RU" sz="5400" u="sng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07223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u="sng" dirty="0" smtClean="0"/>
              <a:t>В операционной системе </a:t>
            </a:r>
            <a:r>
              <a:rPr lang="en-US" u="sng" dirty="0" smtClean="0"/>
              <a:t>Windows</a:t>
            </a:r>
            <a:r>
              <a:rPr lang="ru-RU" u="sng" dirty="0" smtClean="0"/>
              <a:t> существует четыре основных способа осуществления операций с объектами:</a:t>
            </a:r>
          </a:p>
          <a:p>
            <a:pPr lvl="0">
              <a:buFont typeface="Wingdings" pitchFamily="2" charset="2"/>
              <a:buChar char="ü"/>
            </a:pPr>
            <a:r>
              <a:rPr lang="ru-RU" dirty="0" smtClean="0"/>
              <a:t>Команды горизонтального меню;</a:t>
            </a:r>
          </a:p>
          <a:p>
            <a:pPr lvl="0">
              <a:buFont typeface="Wingdings" pitchFamily="2" charset="2"/>
              <a:buChar char="ü"/>
            </a:pPr>
            <a:r>
              <a:rPr lang="ru-RU" dirty="0" smtClean="0"/>
              <a:t>Команды контекстного меню;</a:t>
            </a:r>
          </a:p>
          <a:p>
            <a:pPr lvl="0">
              <a:buFont typeface="Wingdings" pitchFamily="2" charset="2"/>
              <a:buChar char="ü"/>
            </a:pPr>
            <a:r>
              <a:rPr lang="ru-RU" dirty="0" smtClean="0"/>
              <a:t>Кнопки на панели инструментов;</a:t>
            </a:r>
          </a:p>
          <a:p>
            <a:pPr lvl="0">
              <a:buFont typeface="Wingdings" pitchFamily="2" charset="2"/>
              <a:buChar char="ü"/>
            </a:pPr>
            <a:r>
              <a:rPr lang="ru-RU" dirty="0" smtClean="0"/>
              <a:t>Сочетания клавиш на клавиатуре;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i="1" u="sng" dirty="0" smtClean="0"/>
              <a:t>Объектом</a:t>
            </a:r>
            <a:r>
              <a:rPr lang="ru-RU" u="sng" dirty="0" smtClean="0"/>
              <a:t> ОС </a:t>
            </a:r>
            <a:r>
              <a:rPr lang="en-GB" u="sng" dirty="0" smtClean="0"/>
              <a:t>Windows </a:t>
            </a:r>
            <a:r>
              <a:rPr lang="ru-RU" u="sng" dirty="0" smtClean="0"/>
              <a:t>может быть </a:t>
            </a:r>
            <a:r>
              <a:rPr lang="ru-RU" dirty="0" smtClean="0"/>
              <a:t>файл, папка, ярлык, рисунок, диаграмма, фрагмент текста и пр. Многие операции, осуществляемые ОС едины для любого объекта, некоторые характерны для отдельных объектов. Одновременно рассматриваются обычно операции </a:t>
            </a:r>
            <a:r>
              <a:rPr lang="ru-RU" b="1" i="1" dirty="0" smtClean="0"/>
              <a:t>с файлами, папками и ярлыками:</a:t>
            </a:r>
            <a:endParaRPr lang="ru-RU" dirty="0" smtClean="0"/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Создание и сохранение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Переименование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Перемещение и копирование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Удаление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8229600" cy="3482981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Для того, чтобы создать </a:t>
            </a:r>
            <a:r>
              <a:rPr lang="ru-RU" b="1" dirty="0" smtClean="0"/>
              <a:t>ярлык,</a:t>
            </a:r>
            <a:r>
              <a:rPr lang="ru-RU" dirty="0" smtClean="0"/>
              <a:t> необходимо в контекстном меню объекта, для которого он создается, выбрать команды 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Создать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sym typeface="Wingdings"/>
              </a:rPr>
              <a:t>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 Ярлык</a:t>
            </a:r>
            <a:r>
              <a:rPr lang="ru-RU" dirty="0" smtClean="0"/>
              <a:t>, затем присвоить ему необходимое имя и поместить в выбранную папку, на рабочий стол или панель задач.</a:t>
            </a:r>
          </a:p>
          <a:p>
            <a:pPr>
              <a:buNone/>
            </a:pPr>
            <a:r>
              <a:rPr lang="ru-RU" dirty="0" smtClean="0"/>
              <a:t>Через опцию </a:t>
            </a:r>
            <a:r>
              <a:rPr lang="ru-RU" i="1" dirty="0" smtClean="0"/>
              <a:t>«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Свойства</a:t>
            </a:r>
            <a:r>
              <a:rPr lang="ru-RU" i="1" dirty="0" smtClean="0"/>
              <a:t>» </a:t>
            </a:r>
            <a:r>
              <a:rPr lang="ru-RU" dirty="0" smtClean="0"/>
              <a:t>контекстного меню ярлыка, кнопка </a:t>
            </a:r>
            <a:r>
              <a:rPr lang="ru-RU" i="1" dirty="0" smtClean="0"/>
              <a:t>«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Сменить значок</a:t>
            </a:r>
            <a:r>
              <a:rPr lang="ru-RU" i="1" dirty="0" smtClean="0"/>
              <a:t>»</a:t>
            </a:r>
            <a:r>
              <a:rPr lang="ru-RU" dirty="0" smtClean="0"/>
              <a:t>, можно выбрать любую пиктограмму для нового ярлыка.</a:t>
            </a:r>
            <a:endParaRPr lang="ru-RU" dirty="0"/>
          </a:p>
        </p:txBody>
      </p:sp>
      <p:pic>
        <p:nvPicPr>
          <p:cNvPr id="34818" name="Picture 2" descr="12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3157542"/>
            <a:ext cx="3213556" cy="3700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85791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i="1" u="sng" dirty="0" smtClean="0"/>
              <a:t>Переименование объектов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При создании нового объекта операционная система сама создает условия для его переименования - в строке имя выделено, и вместо него с клавиатуры сразу можно вводить новое имя. При этом старое имя полностью удаляется. </a:t>
            </a:r>
          </a:p>
          <a:p>
            <a:pPr>
              <a:buNone/>
            </a:pPr>
            <a:r>
              <a:rPr lang="ru-RU" dirty="0" smtClean="0"/>
              <a:t>В том случае, когда переименовывается ранее созданный объект, необходимо щелкнуть по нему два раза (с перерывом) левой кнопкой мыши или выбрать в горизонтальном меню команды 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Файл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sym typeface="Wingdings"/>
              </a:rPr>
              <a:t>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 Переименовать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smtClean="0"/>
              <a:t>или в контекстном меню команду 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Переименовать</a:t>
            </a:r>
            <a:r>
              <a:rPr lang="ru-RU" i="1" dirty="0" smtClean="0"/>
              <a:t>.</a:t>
            </a:r>
            <a:r>
              <a:rPr lang="ru-RU" dirty="0" smtClean="0"/>
              <a:t> После чего ввести новое имя.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8572560" cy="6286544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2300" i="1" u="sng" dirty="0" smtClean="0"/>
              <a:t>Перемещение и копирование объектов производится:</a:t>
            </a:r>
            <a:endParaRPr lang="ru-RU" sz="2300" dirty="0" smtClean="0"/>
          </a:p>
          <a:p>
            <a:pPr lvl="0">
              <a:spcBef>
                <a:spcPts val="0"/>
              </a:spcBef>
            </a:pPr>
            <a:r>
              <a:rPr lang="ru-RU" sz="2300" dirty="0" smtClean="0"/>
              <a:t>Через активные окна </a:t>
            </a:r>
          </a:p>
          <a:p>
            <a:pPr lvl="0">
              <a:spcBef>
                <a:spcPts val="0"/>
              </a:spcBef>
            </a:pPr>
            <a:r>
              <a:rPr lang="ru-RU" sz="2300" dirty="0" smtClean="0"/>
              <a:t>С помощью программы «Проводник» или файлового менеджера</a:t>
            </a:r>
          </a:p>
          <a:p>
            <a:pPr lvl="0">
              <a:spcBef>
                <a:spcPts val="0"/>
              </a:spcBef>
            </a:pPr>
            <a:r>
              <a:rPr lang="ru-RU" sz="2300" dirty="0" smtClean="0"/>
              <a:t>Через буфер обмена</a:t>
            </a:r>
          </a:p>
          <a:p>
            <a:pPr lvl="0">
              <a:spcBef>
                <a:spcPts val="0"/>
              </a:spcBef>
            </a:pPr>
            <a:endParaRPr lang="ru-RU" sz="2300" dirty="0" smtClean="0"/>
          </a:p>
          <a:p>
            <a:pPr>
              <a:spcBef>
                <a:spcPts val="0"/>
              </a:spcBef>
              <a:buNone/>
            </a:pPr>
            <a:r>
              <a:rPr lang="ru-RU" sz="2300" dirty="0" smtClean="0"/>
              <a:t>При перемещении или копировании объекта </a:t>
            </a:r>
            <a:r>
              <a:rPr lang="ru-RU" sz="2300" b="1" dirty="0" smtClean="0"/>
              <a:t>через активные окна</a:t>
            </a:r>
            <a:r>
              <a:rPr lang="ru-RU" sz="2300" dirty="0" smtClean="0"/>
              <a:t>, значок, сопровождающий объект просто перетаскивается мышью (операция </a:t>
            </a:r>
            <a:r>
              <a:rPr lang="en-GB" sz="2300" dirty="0" err="1" smtClean="0"/>
              <a:t>grag</a:t>
            </a:r>
            <a:r>
              <a:rPr lang="ru-RU" sz="2300" dirty="0" smtClean="0"/>
              <a:t> &amp; </a:t>
            </a:r>
            <a:r>
              <a:rPr lang="en-GB" sz="2300" dirty="0" smtClean="0"/>
              <a:t>drop</a:t>
            </a:r>
            <a:r>
              <a:rPr lang="ru-RU" sz="2300" dirty="0" smtClean="0"/>
              <a:t>) из одного окна в другое. </a:t>
            </a:r>
          </a:p>
          <a:p>
            <a:pPr>
              <a:spcBef>
                <a:spcPts val="0"/>
              </a:spcBef>
              <a:buNone/>
            </a:pPr>
            <a:r>
              <a:rPr lang="ru-RU" sz="2300" u="sng" dirty="0" smtClean="0"/>
              <a:t>В пределах одного диска </a:t>
            </a:r>
            <a:r>
              <a:rPr lang="ru-RU" sz="2300" dirty="0" smtClean="0"/>
              <a:t>при обычном перетаскивании происходит </a:t>
            </a:r>
            <a:r>
              <a:rPr lang="ru-RU" sz="2300" u="sng" dirty="0" smtClean="0"/>
              <a:t>перемещение</a:t>
            </a:r>
            <a:r>
              <a:rPr lang="ru-RU" sz="2300" dirty="0" smtClean="0"/>
              <a:t>, для копирования - нажать </a:t>
            </a:r>
            <a:r>
              <a:rPr lang="en-GB" sz="2300" b="1" i="1" dirty="0" smtClean="0"/>
              <a:t>Ctrl</a:t>
            </a:r>
            <a:r>
              <a:rPr lang="ru-RU" sz="2300" i="1" dirty="0" smtClean="0"/>
              <a:t>;</a:t>
            </a:r>
            <a:endParaRPr lang="ru-RU" sz="2300" dirty="0" smtClean="0"/>
          </a:p>
          <a:p>
            <a:pPr>
              <a:spcBef>
                <a:spcPts val="0"/>
              </a:spcBef>
              <a:buNone/>
            </a:pPr>
            <a:r>
              <a:rPr lang="ru-RU" sz="2300" u="sng" dirty="0" smtClean="0"/>
              <a:t>При работе с разными логическими дисками </a:t>
            </a:r>
            <a:r>
              <a:rPr lang="ru-RU" sz="2300" dirty="0" smtClean="0"/>
              <a:t>при обычном перетаскивании осуществляется </a:t>
            </a:r>
            <a:r>
              <a:rPr lang="ru-RU" sz="2300" u="sng" dirty="0" smtClean="0"/>
              <a:t>копирование</a:t>
            </a:r>
            <a:r>
              <a:rPr lang="ru-RU" sz="2300" dirty="0" smtClean="0"/>
              <a:t>, для перемещения - нажать </a:t>
            </a:r>
            <a:r>
              <a:rPr lang="en-GB" sz="2300" b="1" i="1" dirty="0" smtClean="0"/>
              <a:t>Shift</a:t>
            </a:r>
            <a:r>
              <a:rPr lang="ru-RU" sz="2300" i="1" dirty="0" smtClean="0"/>
              <a:t>;</a:t>
            </a:r>
            <a:endParaRPr lang="ru-RU" sz="2300" dirty="0" smtClean="0"/>
          </a:p>
          <a:p>
            <a:pPr>
              <a:spcBef>
                <a:spcPts val="0"/>
              </a:spcBef>
              <a:buNone/>
            </a:pPr>
            <a:r>
              <a:rPr lang="ru-RU" sz="2300" dirty="0" smtClean="0"/>
              <a:t>При перетаскивании объекта можно воспользоваться правой кнопкой мыши, которая одновременно открывает контекстное меню, в котором можно выбрать одну из операций: </a:t>
            </a:r>
            <a:r>
              <a:rPr lang="ru-RU" sz="2300" dirty="0" smtClean="0">
                <a:solidFill>
                  <a:schemeClr val="accent6">
                    <a:lumMod val="50000"/>
                  </a:schemeClr>
                </a:solidFill>
              </a:rPr>
              <a:t>копирование</a:t>
            </a:r>
            <a:r>
              <a:rPr lang="ru-RU" sz="2300" dirty="0" smtClean="0"/>
              <a:t> или </a:t>
            </a:r>
            <a:r>
              <a:rPr lang="ru-RU" sz="2300" dirty="0" smtClean="0">
                <a:solidFill>
                  <a:schemeClr val="accent6">
                    <a:lumMod val="50000"/>
                  </a:schemeClr>
                </a:solidFill>
              </a:rPr>
              <a:t>перемещение</a:t>
            </a:r>
            <a:r>
              <a:rPr lang="ru-RU" sz="2300" dirty="0" smtClean="0"/>
              <a:t>.</a:t>
            </a:r>
            <a:endParaRPr lang="ru-RU" sz="23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8501122" cy="6286544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u="sng" dirty="0" smtClean="0"/>
              <a:t>Буфер обмена</a:t>
            </a:r>
            <a:r>
              <a:rPr lang="ru-RU" dirty="0" smtClean="0"/>
              <a:t> – это область оперативной памяти компьютера, в которую временно помещается некоторый объект до того момента, когда он будет востребован.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u="sng" dirty="0" smtClean="0"/>
              <a:t>Способы помещение объекта в буфер обмена:</a:t>
            </a:r>
          </a:p>
          <a:p>
            <a:pPr lvl="0"/>
            <a:r>
              <a:rPr lang="ru-RU" dirty="0" smtClean="0"/>
              <a:t>комбинации клавиш </a:t>
            </a:r>
            <a:r>
              <a:rPr lang="en-GB" dirty="0" smtClean="0">
                <a:solidFill>
                  <a:schemeClr val="accent6">
                    <a:lumMod val="50000"/>
                  </a:schemeClr>
                </a:solidFill>
              </a:rPr>
              <a:t>Ctrl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+</a:t>
            </a:r>
            <a:r>
              <a:rPr lang="en-GB" dirty="0" smtClean="0">
                <a:solidFill>
                  <a:schemeClr val="accent6">
                    <a:lumMod val="50000"/>
                  </a:schemeClr>
                </a:solidFill>
              </a:rPr>
              <a:t>C</a:t>
            </a:r>
            <a:r>
              <a:rPr lang="en-GB" dirty="0" smtClean="0"/>
              <a:t> </a:t>
            </a:r>
            <a:r>
              <a:rPr lang="ru-RU" dirty="0" smtClean="0"/>
              <a:t>или </a:t>
            </a:r>
            <a:r>
              <a:rPr lang="en-GB" dirty="0" smtClean="0">
                <a:solidFill>
                  <a:schemeClr val="accent6">
                    <a:lumMod val="50000"/>
                  </a:schemeClr>
                </a:solidFill>
              </a:rPr>
              <a:t>Ctrl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+</a:t>
            </a:r>
            <a:r>
              <a:rPr lang="en-GB" dirty="0" smtClean="0">
                <a:solidFill>
                  <a:schemeClr val="accent6">
                    <a:lumMod val="50000"/>
                  </a:schemeClr>
                </a:solidFill>
              </a:rPr>
              <a:t>X</a:t>
            </a:r>
            <a:r>
              <a:rPr lang="ru-RU" dirty="0" smtClean="0"/>
              <a:t>;</a:t>
            </a:r>
          </a:p>
          <a:p>
            <a:pPr lvl="0"/>
            <a:r>
              <a:rPr lang="ru-RU" dirty="0" smtClean="0"/>
              <a:t>команды горизонтального меню 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Правка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sym typeface="Wingdings"/>
              </a:rPr>
              <a:t>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 Копировать (Вырезать)</a:t>
            </a:r>
            <a:r>
              <a:rPr lang="ru-RU" dirty="0" smtClean="0"/>
              <a:t>;</a:t>
            </a:r>
          </a:p>
          <a:p>
            <a:pPr lvl="0"/>
            <a:r>
              <a:rPr lang="ru-RU" dirty="0" smtClean="0"/>
              <a:t>команда контекстного меню: 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Копировать</a:t>
            </a:r>
            <a:r>
              <a:rPr lang="ru-RU" dirty="0" smtClean="0"/>
              <a:t>;</a:t>
            </a:r>
          </a:p>
          <a:p>
            <a:pPr lvl="0"/>
            <a:r>
              <a:rPr lang="ru-RU" dirty="0" smtClean="0"/>
              <a:t>кнопки  на панели инструментов.</a:t>
            </a:r>
          </a:p>
          <a:p>
            <a:pPr>
              <a:buNone/>
            </a:pPr>
            <a:r>
              <a:rPr lang="ru-RU" b="1" dirty="0" smtClean="0"/>
              <a:t>При помещении объекта в буфер обмена никаких видимых изменений на экране не происходит!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u="sng" dirty="0" smtClean="0"/>
              <a:t>Способы извлечения объекта из буфера обмена:</a:t>
            </a:r>
          </a:p>
          <a:p>
            <a:pPr lvl="0"/>
            <a:r>
              <a:rPr lang="ru-RU" dirty="0" smtClean="0"/>
              <a:t>комбинация клавиш </a:t>
            </a:r>
            <a:r>
              <a:rPr lang="en-GB" dirty="0" smtClean="0">
                <a:solidFill>
                  <a:schemeClr val="accent6">
                    <a:lumMod val="50000"/>
                  </a:schemeClr>
                </a:solidFill>
              </a:rPr>
              <a:t>Ctrl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+</a:t>
            </a:r>
            <a:r>
              <a:rPr lang="en-GB" dirty="0" smtClean="0">
                <a:solidFill>
                  <a:schemeClr val="accent6">
                    <a:lumMod val="50000"/>
                  </a:schemeClr>
                </a:solidFill>
              </a:rPr>
              <a:t>V</a:t>
            </a:r>
            <a:r>
              <a:rPr lang="ru-RU" dirty="0" smtClean="0"/>
              <a:t>;</a:t>
            </a:r>
          </a:p>
          <a:p>
            <a:pPr lvl="0"/>
            <a:r>
              <a:rPr lang="ru-RU" dirty="0" smtClean="0"/>
              <a:t>команды горизонтального меню 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Правка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sym typeface="Wingdings"/>
              </a:rPr>
              <a:t>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 Вставить</a:t>
            </a:r>
            <a:r>
              <a:rPr lang="ru-RU" i="1" dirty="0" smtClean="0"/>
              <a:t>;</a:t>
            </a:r>
            <a:endParaRPr lang="ru-RU" dirty="0" smtClean="0"/>
          </a:p>
          <a:p>
            <a:pPr lvl="0"/>
            <a:r>
              <a:rPr lang="ru-RU" dirty="0" smtClean="0"/>
              <a:t>команда контекстного меню: 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Вставить</a:t>
            </a:r>
            <a:r>
              <a:rPr lang="ru-RU" i="1" dirty="0" smtClean="0"/>
              <a:t>;</a:t>
            </a:r>
            <a:endParaRPr lang="ru-RU" dirty="0" smtClean="0"/>
          </a:p>
          <a:p>
            <a:pPr lvl="0"/>
            <a:r>
              <a:rPr lang="ru-RU" dirty="0" smtClean="0"/>
              <a:t>кнопка  на панели инструментов.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14366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i="1" u="sng" dirty="0" smtClean="0"/>
              <a:t>Удаление объектов</a:t>
            </a:r>
            <a:endParaRPr lang="ru-RU" b="1" dirty="0" smtClean="0"/>
          </a:p>
          <a:p>
            <a:pPr>
              <a:buNone/>
            </a:pPr>
            <a:r>
              <a:rPr lang="ru-RU" dirty="0" smtClean="0"/>
              <a:t>При удалении объект помещается в специальную папку, </a:t>
            </a:r>
            <a:r>
              <a:rPr lang="ru-RU" i="1" dirty="0" smtClean="0"/>
              <a:t>Корзину</a:t>
            </a:r>
            <a:r>
              <a:rPr lang="ru-RU" dirty="0" smtClean="0"/>
              <a:t> и становится для работы недоступным. До того, как </a:t>
            </a:r>
            <a:r>
              <a:rPr lang="ru-RU" i="1" dirty="0" smtClean="0"/>
              <a:t>Корзина </a:t>
            </a:r>
            <a:r>
              <a:rPr lang="ru-RU" dirty="0" smtClean="0"/>
              <a:t>очищена,  пользователь может вернуть объект на место, если передумает его удалять. Значок </a:t>
            </a:r>
            <a:r>
              <a:rPr lang="ru-RU" i="1" dirty="0" smtClean="0"/>
              <a:t>Корзины </a:t>
            </a:r>
            <a:r>
              <a:rPr lang="ru-RU" dirty="0" smtClean="0"/>
              <a:t>обычно находится на рабочем столе.</a:t>
            </a:r>
          </a:p>
          <a:p>
            <a:pPr>
              <a:buNone/>
            </a:pPr>
            <a:r>
              <a:rPr lang="ru-RU" u="sng" dirty="0" smtClean="0"/>
              <a:t>Способы удаления объектов:</a:t>
            </a:r>
          </a:p>
          <a:p>
            <a:pPr lvl="0"/>
            <a:r>
              <a:rPr lang="ru-RU" dirty="0" smtClean="0"/>
              <a:t>Перетаскивание значка объекта мышью в Корзину;</a:t>
            </a:r>
          </a:p>
          <a:p>
            <a:pPr lvl="0"/>
            <a:r>
              <a:rPr lang="ru-RU" dirty="0" smtClean="0"/>
              <a:t>Команды горизонтального меню: 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Файл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sym typeface="Wingdings"/>
              </a:rPr>
              <a:t>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 Удалить</a:t>
            </a:r>
            <a:r>
              <a:rPr lang="ru-RU" dirty="0" smtClean="0"/>
              <a:t>;</a:t>
            </a:r>
          </a:p>
          <a:p>
            <a:pPr lvl="0"/>
            <a:r>
              <a:rPr lang="ru-RU" dirty="0" smtClean="0"/>
              <a:t>Команда контекстного меню: 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Удалить</a:t>
            </a:r>
            <a:r>
              <a:rPr lang="ru-RU" i="1" dirty="0" smtClean="0"/>
              <a:t>;</a:t>
            </a:r>
            <a:endParaRPr lang="ru-RU" dirty="0" smtClean="0"/>
          </a:p>
          <a:p>
            <a:pPr lvl="0"/>
            <a:r>
              <a:rPr lang="ru-RU" dirty="0" smtClean="0"/>
              <a:t>Клавиша </a:t>
            </a:r>
            <a:r>
              <a:rPr lang="en-GB" i="1" dirty="0" smtClean="0">
                <a:solidFill>
                  <a:schemeClr val="accent6">
                    <a:lumMod val="50000"/>
                  </a:schemeClr>
                </a:solidFill>
              </a:rPr>
              <a:t>Delete</a:t>
            </a:r>
            <a:r>
              <a:rPr lang="ru-RU" dirty="0" smtClean="0"/>
              <a:t> (в сочетании с клавишей </a:t>
            </a:r>
            <a:r>
              <a:rPr lang="en-GB" i="1" dirty="0" smtClean="0">
                <a:solidFill>
                  <a:schemeClr val="accent6">
                    <a:lumMod val="50000"/>
                  </a:schemeClr>
                </a:solidFill>
              </a:rPr>
              <a:t>Shift</a:t>
            </a:r>
            <a:r>
              <a:rPr lang="en-GB" dirty="0" smtClean="0"/>
              <a:t> </a:t>
            </a:r>
            <a:r>
              <a:rPr lang="ru-RU" dirty="0" smtClean="0"/>
              <a:t>удаляет объект без помещения в Корзину, т.е. безвозвратно)</a:t>
            </a:r>
          </a:p>
          <a:p>
            <a:pPr>
              <a:buNone/>
            </a:pPr>
            <a:r>
              <a:rPr lang="ru-RU" b="1" dirty="0" smtClean="0"/>
              <a:t>Операционная система обычно требует подтверждения команды удаления!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u="sng" dirty="0" smtClean="0"/>
              <a:t>Основными особенностями операционной системы </a:t>
            </a:r>
            <a:r>
              <a:rPr lang="en-US" sz="3600" b="1" u="sng" dirty="0" smtClean="0"/>
              <a:t>Windows</a:t>
            </a:r>
            <a:r>
              <a:rPr lang="ru-RU" sz="3600" b="1" u="sng" dirty="0" smtClean="0"/>
              <a:t> являются:</a:t>
            </a:r>
            <a:endParaRPr lang="ru-RU" b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ru-RU" b="1" dirty="0" smtClean="0"/>
              <a:t>Многозадачность </a:t>
            </a:r>
            <a:r>
              <a:rPr lang="ru-RU" dirty="0" smtClean="0"/>
              <a:t>– возможность одновременной работы с несколькими документами и программами;</a:t>
            </a:r>
          </a:p>
          <a:p>
            <a:pPr lvl="0"/>
            <a:r>
              <a:rPr lang="ru-RU" b="1" dirty="0" smtClean="0"/>
              <a:t>Поддержка </a:t>
            </a:r>
            <a:r>
              <a:rPr lang="ru-RU" b="1" dirty="0" err="1" smtClean="0"/>
              <a:t>мультимедийных</a:t>
            </a:r>
            <a:r>
              <a:rPr lang="ru-RU" b="1" dirty="0" smtClean="0"/>
              <a:t> технологий </a:t>
            </a:r>
            <a:r>
              <a:rPr lang="ru-RU" dirty="0" smtClean="0"/>
              <a:t>- обмен текстовой, графической, звуковой, видеоинформацией;</a:t>
            </a:r>
          </a:p>
          <a:p>
            <a:pPr lvl="0"/>
            <a:r>
              <a:rPr lang="ru-RU" b="1" dirty="0" smtClean="0"/>
              <a:t>Удобный графический интерфейс</a:t>
            </a:r>
            <a:r>
              <a:rPr lang="ru-RU" dirty="0" smtClean="0"/>
              <a:t>, технологии </a:t>
            </a:r>
            <a:r>
              <a:rPr lang="en-GB" dirty="0" smtClean="0"/>
              <a:t>drag</a:t>
            </a:r>
            <a:r>
              <a:rPr lang="ru-RU" dirty="0" smtClean="0"/>
              <a:t>–</a:t>
            </a:r>
            <a:r>
              <a:rPr lang="en-GB" dirty="0" smtClean="0"/>
              <a:t>and</a:t>
            </a:r>
            <a:r>
              <a:rPr lang="ru-RU" dirty="0" smtClean="0"/>
              <a:t>-</a:t>
            </a:r>
            <a:r>
              <a:rPr lang="en-GB" dirty="0" smtClean="0"/>
              <a:t>drop</a:t>
            </a:r>
            <a:r>
              <a:rPr lang="ru-RU" dirty="0" smtClean="0"/>
              <a:t> («хватай и тащи»).</a:t>
            </a:r>
          </a:p>
          <a:p>
            <a:pPr lvl="2">
              <a:buNone/>
            </a:pPr>
            <a:r>
              <a:rPr lang="ru-RU" dirty="0" smtClean="0"/>
              <a:t>    Любое действие при работе с ОС </a:t>
            </a:r>
            <a:r>
              <a:rPr lang="en-GB" dirty="0" smtClean="0"/>
              <a:t>Windows </a:t>
            </a:r>
            <a:r>
              <a:rPr lang="ru-RU" dirty="0" smtClean="0"/>
              <a:t>можно выполнить наглядно, с помощью мыши манипулируя графическими объектами на экране.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457203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Любая операционная система после завершения загрузки выдает приглашение, свидетельствующее о том, что она готова к работе. Приглашением </a:t>
            </a:r>
            <a:r>
              <a:rPr lang="en-GB" dirty="0" smtClean="0"/>
              <a:t>Windows</a:t>
            </a:r>
            <a:r>
              <a:rPr lang="ru-RU" dirty="0" smtClean="0"/>
              <a:t> является </a:t>
            </a:r>
            <a:r>
              <a:rPr lang="ru-RU" b="1" i="1" u="sng" dirty="0" smtClean="0"/>
              <a:t>Рабочий стол</a:t>
            </a:r>
            <a:r>
              <a:rPr lang="ru-RU" dirty="0" smtClean="0"/>
              <a:t>. </a:t>
            </a:r>
          </a:p>
          <a:p>
            <a:pPr>
              <a:buNone/>
            </a:pPr>
            <a:r>
              <a:rPr lang="ru-RU" dirty="0" smtClean="0"/>
              <a:t>На нем обычно располагаются значки и ярлыки наиболее часто открываемых папок и запускаемых программ. Внешний вид рабочего стола может быть соответствующим образом настроен пользователем по своему усмотрению.</a:t>
            </a:r>
          </a:p>
          <a:p>
            <a:endParaRPr lang="ru-RU" dirty="0"/>
          </a:p>
        </p:txBody>
      </p:sp>
      <p:pic>
        <p:nvPicPr>
          <p:cNvPr id="4" name="Picture 10" descr="slide0005_image0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357818" y="4348167"/>
            <a:ext cx="3345063" cy="25098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28596" y="285728"/>
            <a:ext cx="8147050" cy="2392363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None/>
            </a:pPr>
            <a:r>
              <a:rPr lang="ru-RU" b="1" u="sng" dirty="0"/>
              <a:t>Панель задач </a:t>
            </a:r>
            <a:r>
              <a:rPr lang="ru-RU" dirty="0"/>
              <a:t>имеет вид полосы, которая по умолчанию располагается вдоль нижней границы экрана. Она содержит кнопку «Пуск», кнопки выполняемых задач и открытых папок и другие панели.</a:t>
            </a:r>
          </a:p>
        </p:txBody>
      </p:sp>
      <p:graphicFrame>
        <p:nvGraphicFramePr>
          <p:cNvPr id="60420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0" y="6237288"/>
          <a:ext cx="91440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Image" r:id="rId3" imgW="13003175" imgH="406063" progId="">
                  <p:embed/>
                </p:oleObj>
              </mc:Choice>
              <mc:Fallback>
                <p:oleObj name="Image" r:id="rId3" imgW="13003175" imgH="406063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6237288"/>
                        <a:ext cx="91440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22" name="Line 6"/>
          <p:cNvSpPr>
            <a:spLocks noChangeShapeType="1"/>
          </p:cNvSpPr>
          <p:nvPr/>
        </p:nvSpPr>
        <p:spPr bwMode="auto">
          <a:xfrm flipH="1">
            <a:off x="539750" y="4437063"/>
            <a:ext cx="503238" cy="1728787"/>
          </a:xfrm>
          <a:prstGeom prst="line">
            <a:avLst/>
          </a:prstGeom>
          <a:noFill/>
          <a:ln w="9525">
            <a:solidFill>
              <a:srgbClr val="40963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323850" y="4076700"/>
            <a:ext cx="15843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dirty="0">
                <a:solidFill>
                  <a:srgbClr val="40963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Кнопка «Пуск»</a:t>
            </a:r>
          </a:p>
        </p:txBody>
      </p:sp>
      <p:sp>
        <p:nvSpPr>
          <p:cNvPr id="60425" name="Rectangle 9"/>
          <p:cNvSpPr>
            <a:spLocks noChangeArrowheads="1"/>
          </p:cNvSpPr>
          <p:nvPr/>
        </p:nvSpPr>
        <p:spPr bwMode="auto">
          <a:xfrm>
            <a:off x="2268538" y="4149725"/>
            <a:ext cx="15843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4D4D4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Панель быстрого</a:t>
            </a:r>
            <a:br>
              <a:rPr lang="ru-RU" b="1">
                <a:solidFill>
                  <a:srgbClr val="4D4D4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b="1">
                <a:solidFill>
                  <a:srgbClr val="4D4D4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запуска</a:t>
            </a:r>
          </a:p>
        </p:txBody>
      </p:sp>
      <p:sp>
        <p:nvSpPr>
          <p:cNvPr id="60426" name="Line 10"/>
          <p:cNvSpPr>
            <a:spLocks noChangeShapeType="1"/>
          </p:cNvSpPr>
          <p:nvPr/>
        </p:nvSpPr>
        <p:spPr bwMode="auto">
          <a:xfrm flipH="1">
            <a:off x="1187450" y="4581525"/>
            <a:ext cx="1368425" cy="1655763"/>
          </a:xfrm>
          <a:prstGeom prst="line">
            <a:avLst/>
          </a:prstGeom>
          <a:noFill/>
          <a:ln w="9525">
            <a:solidFill>
              <a:srgbClr val="4D4D4D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3635375" y="4581525"/>
            <a:ext cx="15843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Кнопки программ</a:t>
            </a:r>
          </a:p>
        </p:txBody>
      </p:sp>
      <p:sp>
        <p:nvSpPr>
          <p:cNvPr id="60429" name="Line 13"/>
          <p:cNvSpPr>
            <a:spLocks noChangeShapeType="1"/>
          </p:cNvSpPr>
          <p:nvPr/>
        </p:nvSpPr>
        <p:spPr bwMode="auto">
          <a:xfrm flipH="1">
            <a:off x="2339975" y="5373688"/>
            <a:ext cx="1368425" cy="719137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0430" name="Line 14"/>
          <p:cNvSpPr>
            <a:spLocks noChangeShapeType="1"/>
          </p:cNvSpPr>
          <p:nvPr/>
        </p:nvSpPr>
        <p:spPr bwMode="auto">
          <a:xfrm flipH="1">
            <a:off x="3348038" y="5373688"/>
            <a:ext cx="360362" cy="719137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0431" name="Line 15"/>
          <p:cNvSpPr>
            <a:spLocks noChangeShapeType="1"/>
          </p:cNvSpPr>
          <p:nvPr/>
        </p:nvSpPr>
        <p:spPr bwMode="auto">
          <a:xfrm>
            <a:off x="3708400" y="5373688"/>
            <a:ext cx="503238" cy="719137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0432" name="Line 16"/>
          <p:cNvSpPr>
            <a:spLocks noChangeShapeType="1"/>
          </p:cNvSpPr>
          <p:nvPr/>
        </p:nvSpPr>
        <p:spPr bwMode="auto">
          <a:xfrm>
            <a:off x="3708400" y="5373688"/>
            <a:ext cx="1655763" cy="719137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0433" name="Line 17"/>
          <p:cNvSpPr>
            <a:spLocks noChangeShapeType="1"/>
          </p:cNvSpPr>
          <p:nvPr/>
        </p:nvSpPr>
        <p:spPr bwMode="auto">
          <a:xfrm>
            <a:off x="3708400" y="5373688"/>
            <a:ext cx="3240088" cy="64770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0436" name="Rectangle 20"/>
          <p:cNvSpPr>
            <a:spLocks noChangeArrowheads="1"/>
          </p:cNvSpPr>
          <p:nvPr/>
        </p:nvSpPr>
        <p:spPr bwMode="auto">
          <a:xfrm>
            <a:off x="5867400" y="4221163"/>
            <a:ext cx="15843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Область</a:t>
            </a:r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уведомлений</a:t>
            </a:r>
            <a:r>
              <a:rPr lang="ru-RU"/>
              <a:t> </a:t>
            </a:r>
          </a:p>
        </p:txBody>
      </p:sp>
      <p:sp>
        <p:nvSpPr>
          <p:cNvPr id="60437" name="Rectangle 21"/>
          <p:cNvSpPr>
            <a:spLocks noChangeArrowheads="1"/>
          </p:cNvSpPr>
          <p:nvPr/>
        </p:nvSpPr>
        <p:spPr bwMode="auto">
          <a:xfrm>
            <a:off x="7559675" y="4221163"/>
            <a:ext cx="15843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7C8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Цифровые</a:t>
            </a:r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b="1">
                <a:solidFill>
                  <a:srgbClr val="FF7C8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часы</a:t>
            </a:r>
            <a:r>
              <a:rPr lang="ru-RU"/>
              <a:t> </a:t>
            </a:r>
          </a:p>
        </p:txBody>
      </p:sp>
      <p:sp>
        <p:nvSpPr>
          <p:cNvPr id="60438" name="Line 22"/>
          <p:cNvSpPr>
            <a:spLocks noChangeShapeType="1"/>
          </p:cNvSpPr>
          <p:nvPr/>
        </p:nvSpPr>
        <p:spPr bwMode="auto">
          <a:xfrm>
            <a:off x="8316913" y="4724400"/>
            <a:ext cx="649287" cy="1512888"/>
          </a:xfrm>
          <a:prstGeom prst="line">
            <a:avLst/>
          </a:prstGeom>
          <a:noFill/>
          <a:ln w="9525">
            <a:solidFill>
              <a:srgbClr val="FF7C8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0439" name="Line 23"/>
          <p:cNvSpPr>
            <a:spLocks noChangeShapeType="1"/>
          </p:cNvSpPr>
          <p:nvPr/>
        </p:nvSpPr>
        <p:spPr bwMode="auto">
          <a:xfrm>
            <a:off x="6877050" y="4797425"/>
            <a:ext cx="1584325" cy="1512888"/>
          </a:xfrm>
          <a:prstGeom prst="line">
            <a:avLst/>
          </a:prstGeom>
          <a:noFill/>
          <a:ln w="9525">
            <a:solidFill>
              <a:srgbClr val="FF99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0440" name="Rectangle 24"/>
          <p:cNvSpPr>
            <a:spLocks noChangeArrowheads="1"/>
          </p:cNvSpPr>
          <p:nvPr/>
        </p:nvSpPr>
        <p:spPr bwMode="auto">
          <a:xfrm>
            <a:off x="5076825" y="5157788"/>
            <a:ext cx="15843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CC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Языковая</a:t>
            </a:r>
            <a:br>
              <a:rPr lang="ru-RU" b="1">
                <a:solidFill>
                  <a:srgbClr val="CC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b="1">
                <a:solidFill>
                  <a:srgbClr val="CC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панель</a:t>
            </a:r>
            <a:endParaRPr lang="ru-RU">
              <a:solidFill>
                <a:srgbClr val="CC66FF"/>
              </a:solidFill>
            </a:endParaRPr>
          </a:p>
        </p:txBody>
      </p:sp>
      <p:sp>
        <p:nvSpPr>
          <p:cNvPr id="60441" name="Line 25"/>
          <p:cNvSpPr>
            <a:spLocks noChangeShapeType="1"/>
          </p:cNvSpPr>
          <p:nvPr/>
        </p:nvSpPr>
        <p:spPr bwMode="auto">
          <a:xfrm>
            <a:off x="6300788" y="5373688"/>
            <a:ext cx="1439862" cy="863600"/>
          </a:xfrm>
          <a:prstGeom prst="line">
            <a:avLst/>
          </a:prstGeom>
          <a:noFill/>
          <a:ln w="9525">
            <a:solidFill>
              <a:srgbClr val="CC66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0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0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0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0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0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0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0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0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0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0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0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0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0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0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2" grpId="0" animBg="1"/>
      <p:bldP spid="60423" grpId="0"/>
      <p:bldP spid="60425" grpId="0"/>
      <p:bldP spid="60426" grpId="0" animBg="1"/>
      <p:bldP spid="60427" grpId="0"/>
      <p:bldP spid="60429" grpId="0" animBg="1"/>
      <p:bldP spid="60430" grpId="0" animBg="1"/>
      <p:bldP spid="60431" grpId="0" animBg="1"/>
      <p:bldP spid="60432" grpId="0" animBg="1"/>
      <p:bldP spid="60433" grpId="0" animBg="1"/>
      <p:bldP spid="60436" grpId="0"/>
      <p:bldP spid="60437" grpId="0"/>
      <p:bldP spid="60438" grpId="0" animBg="1"/>
      <p:bldP spid="60439" grpId="0" animBg="1"/>
      <p:bldP spid="60440" grpId="0"/>
      <p:bldP spid="6044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857232"/>
            <a:ext cx="8229600" cy="471490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Если на вашей клавиатуре есть клавиша с изображением эмблемы </a:t>
            </a:r>
            <a:r>
              <a:rPr lang="en-US" dirty="0" smtClean="0"/>
              <a:t>Windows </a:t>
            </a:r>
            <a:r>
              <a:rPr lang="ru-RU" dirty="0" smtClean="0"/>
              <a:t>, то вы можете использовать ее в следующих целях:</a:t>
            </a:r>
          </a:p>
          <a:p>
            <a:pPr>
              <a:buNone/>
            </a:pPr>
            <a:r>
              <a:rPr lang="ru-RU" dirty="0" smtClean="0"/>
              <a:t>            + </a:t>
            </a:r>
            <a:r>
              <a:rPr lang="en-US" dirty="0" smtClean="0"/>
              <a:t>E</a:t>
            </a:r>
            <a:r>
              <a:rPr lang="ru-RU" dirty="0" smtClean="0"/>
              <a:t> – открыть папку «Мой компьютер»</a:t>
            </a:r>
          </a:p>
          <a:p>
            <a:pPr>
              <a:buNone/>
            </a:pPr>
            <a:r>
              <a:rPr lang="ru-RU" dirty="0" smtClean="0"/>
              <a:t>            + </a:t>
            </a:r>
            <a:r>
              <a:rPr lang="en-US" dirty="0" smtClean="0"/>
              <a:t>M</a:t>
            </a:r>
            <a:r>
              <a:rPr lang="ru-RU" dirty="0" smtClean="0"/>
              <a:t> – свернуть активное окно;</a:t>
            </a:r>
          </a:p>
          <a:p>
            <a:pPr>
              <a:buNone/>
            </a:pPr>
            <a:r>
              <a:rPr lang="ru-RU" dirty="0" smtClean="0"/>
              <a:t>            + </a:t>
            </a:r>
            <a:r>
              <a:rPr lang="en-US" dirty="0" smtClean="0"/>
              <a:t>D</a:t>
            </a:r>
            <a:r>
              <a:rPr lang="ru-RU" dirty="0" smtClean="0"/>
              <a:t> – свернуть все окна</a:t>
            </a:r>
          </a:p>
          <a:p>
            <a:endParaRPr lang="ru-RU" dirty="0"/>
          </a:p>
        </p:txBody>
      </p:sp>
      <p:pic>
        <p:nvPicPr>
          <p:cNvPr id="2050" name="Picture 2" descr="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86124"/>
            <a:ext cx="1371609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0"/>
            <a:ext cx="8229600" cy="285752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Вся информация в ОС </a:t>
            </a:r>
            <a:r>
              <a:rPr lang="en-US" dirty="0" smtClean="0"/>
              <a:t>Windows</a:t>
            </a:r>
            <a:r>
              <a:rPr lang="ru-RU" dirty="0" smtClean="0"/>
              <a:t> представлена с помощью окон.</a:t>
            </a:r>
          </a:p>
          <a:p>
            <a:pPr>
              <a:buNone/>
            </a:pPr>
            <a:r>
              <a:rPr lang="ru-RU" b="1" u="sng" dirty="0" smtClean="0"/>
              <a:t>Окно</a:t>
            </a:r>
            <a:r>
              <a:rPr lang="ru-RU" dirty="0" smtClean="0"/>
              <a:t> – ограниченная рамкой область экрана, в которой отображается приложение, документ или сообщение.</a:t>
            </a:r>
            <a:endParaRPr lang="ru-RU" dirty="0"/>
          </a:p>
        </p:txBody>
      </p:sp>
      <p:pic>
        <p:nvPicPr>
          <p:cNvPr id="3074" name="Picture 2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643182"/>
            <a:ext cx="4752729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14941" y="2714620"/>
            <a:ext cx="4708905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2643181"/>
            <a:ext cx="4728006" cy="4030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229600" cy="5411807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i="1" u="sng" dirty="0" smtClean="0"/>
              <a:t>Диалоговое окно</a:t>
            </a:r>
            <a:r>
              <a:rPr lang="ru-RU" dirty="0" smtClean="0"/>
              <a:t> – очень важный атрибут работы с различными программами в среде </a:t>
            </a:r>
            <a:r>
              <a:rPr lang="en-GB" dirty="0" smtClean="0"/>
              <a:t>Windows</a:t>
            </a:r>
            <a:r>
              <a:rPr lang="ru-RU" dirty="0" smtClean="0"/>
              <a:t>. Может иметь несколько </a:t>
            </a:r>
            <a:r>
              <a:rPr lang="ru-RU" b="1" i="1" dirty="0" smtClean="0"/>
              <a:t>вкладок</a:t>
            </a:r>
            <a:r>
              <a:rPr lang="ru-RU" i="1" dirty="0" smtClean="0"/>
              <a:t>,</a:t>
            </a:r>
            <a:r>
              <a:rPr lang="ru-RU" dirty="0" smtClean="0"/>
              <a:t> расположенных в его верхней строке. На вкладках пользователю предлагается сделать выбор установок, в зависимости от целей и задач пользователя.</a:t>
            </a:r>
          </a:p>
          <a:p>
            <a:pPr>
              <a:buNone/>
            </a:pPr>
            <a:r>
              <a:rPr lang="ru-RU" u="sng" dirty="0" smtClean="0"/>
              <a:t>Выбор может делаться разнообразными способами. </a:t>
            </a:r>
            <a:r>
              <a:rPr lang="ru-RU" dirty="0" smtClean="0"/>
              <a:t>Например, </a:t>
            </a:r>
          </a:p>
          <a:p>
            <a:r>
              <a:rPr lang="ru-RU" dirty="0" smtClean="0"/>
              <a:t>Списки и раскрывающиеся списки;</a:t>
            </a:r>
          </a:p>
          <a:p>
            <a:r>
              <a:rPr lang="ru-RU" dirty="0" smtClean="0"/>
              <a:t>Флажки;</a:t>
            </a:r>
          </a:p>
          <a:p>
            <a:r>
              <a:rPr lang="ru-RU" dirty="0" smtClean="0"/>
              <a:t>Радио-кнопки;</a:t>
            </a:r>
          </a:p>
          <a:p>
            <a:r>
              <a:rPr lang="ru-RU" dirty="0" smtClean="0"/>
              <a:t>Счетчики, ползунки и пр.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098" name="Picture 2" descr="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81704" y="3429000"/>
            <a:ext cx="3162296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4643446"/>
            <a:ext cx="2774176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6000768"/>
            <a:ext cx="4672016" cy="519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 descr="выбор%20в%20палитре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662" y="5500702"/>
            <a:ext cx="2753534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1917</Words>
  <Application>Microsoft Office PowerPoint</Application>
  <PresentationFormat>Экран (4:3)</PresentationFormat>
  <Paragraphs>174</Paragraphs>
  <Slides>36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36</vt:i4>
      </vt:variant>
    </vt:vector>
  </HeadingPairs>
  <TitlesOfParts>
    <vt:vector size="39" baseType="lpstr">
      <vt:lpstr>Тема Office</vt:lpstr>
      <vt:lpstr>Image</vt:lpstr>
      <vt:lpstr>Точечный рисунок</vt:lpstr>
      <vt:lpstr>Операционная система Windows.</vt:lpstr>
      <vt:lpstr>1. Основные понятия и интерфейс.</vt:lpstr>
      <vt:lpstr>Презентация PowerPoint</vt:lpstr>
      <vt:lpstr>Основными особенностями операционной системы Windows являются: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Стандартное окно имеет:</vt:lpstr>
      <vt:lpstr>Стандартные действия с окнами: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2. Манипулятор «мышь».</vt:lpstr>
      <vt:lpstr>Презентация PowerPoint</vt:lpstr>
      <vt:lpstr>3. Способы навигации.</vt:lpstr>
      <vt:lpstr>Презентация PowerPoint</vt:lpstr>
      <vt:lpstr>4.Способы создания и сохранения документа.</vt:lpstr>
      <vt:lpstr>Презентация PowerPoint</vt:lpstr>
      <vt:lpstr>Презентация PowerPoint</vt:lpstr>
      <vt:lpstr>5. Операции с объектами.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Операционная система Windows.</dc:title>
  <cp:lastModifiedBy>Asus</cp:lastModifiedBy>
  <cp:revision>24</cp:revision>
  <dcterms:modified xsi:type="dcterms:W3CDTF">2018-09-17T04:01:43Z</dcterms:modified>
</cp:coreProperties>
</file>