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63" r:id="rId2"/>
    <p:sldId id="296" r:id="rId3"/>
    <p:sldId id="298" r:id="rId4"/>
    <p:sldId id="274" r:id="rId5"/>
    <p:sldId id="297" r:id="rId6"/>
    <p:sldId id="275" r:id="rId7"/>
    <p:sldId id="277" r:id="rId8"/>
    <p:sldId id="278" r:id="rId9"/>
    <p:sldId id="286" r:id="rId10"/>
    <p:sldId id="280" r:id="rId11"/>
    <p:sldId id="288" r:id="rId12"/>
    <p:sldId id="295" r:id="rId13"/>
    <p:sldId id="289" r:id="rId14"/>
    <p:sldId id="265" r:id="rId15"/>
    <p:sldId id="281" r:id="rId16"/>
    <p:sldId id="283" r:id="rId17"/>
    <p:sldId id="284" r:id="rId18"/>
    <p:sldId id="285" r:id="rId19"/>
    <p:sldId id="261" r:id="rId20"/>
    <p:sldId id="299" r:id="rId21"/>
  </p:sldIdLst>
  <p:sldSz cx="9144000" cy="6858000" type="screen4x3"/>
  <p:notesSz cx="6858000" cy="9144000"/>
  <p:defaultTextStyle>
    <a:defPPr>
      <a:defRPr lang="ru-RU"/>
    </a:defPPr>
    <a:lvl1pPr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0000"/>
    <a:srgbClr val="FF0000"/>
    <a:srgbClr val="66CCFF"/>
    <a:srgbClr val="E8FAFC"/>
    <a:srgbClr val="0066CC"/>
    <a:srgbClr val="005AB4"/>
    <a:srgbClr val="0180FF"/>
    <a:srgbClr val="33CC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556" autoAdjust="0"/>
    <p:restoredTop sz="94775" autoAdjust="0"/>
  </p:normalViewPr>
  <p:slideViewPr>
    <p:cSldViewPr>
      <p:cViewPr>
        <p:scale>
          <a:sx n="66" d="100"/>
          <a:sy n="66" d="100"/>
        </p:scale>
        <p:origin x="-1794" y="-18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6463460A-8A6F-4517-9385-981D99BF28FE}" type="datetimeFigureOut">
              <a:rPr lang="ru-RU"/>
              <a:pPr>
                <a:defRPr/>
              </a:pPr>
              <a:t>11.11.2021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AA3BE8DA-5792-4ECA-82DC-67A2528DE8D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382903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79EFB0-8701-4C73-8729-309855B29D9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9282783"/>
      </p:ext>
    </p:extLst>
  </p:cSld>
  <p:clrMapOvr>
    <a:masterClrMapping/>
  </p:clrMapOvr>
  <p:transition>
    <p:wedg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5AF77F-F566-4C8A-BBE8-FB49B9C4E54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0701731"/>
      </p:ext>
    </p:extLst>
  </p:cSld>
  <p:clrMapOvr>
    <a:masterClrMapping/>
  </p:clrMapOvr>
  <p:transition>
    <p:wedg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53796C-FCC3-409A-AA9F-0902CAD2EB0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8270658"/>
      </p:ext>
    </p:extLst>
  </p:cSld>
  <p:clrMapOvr>
    <a:masterClrMapping/>
  </p:clrMapOvr>
  <p:transition>
    <p:wedg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2A3E22-1454-4315-ABA8-1A3EBA4BED5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2423904"/>
      </p:ext>
    </p:extLst>
  </p:cSld>
  <p:clrMapOvr>
    <a:masterClrMapping/>
  </p:clrMapOvr>
  <p:transition>
    <p:wedg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54478D-C7ED-48BC-B352-B0E4F4F48B8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3901424"/>
      </p:ext>
    </p:extLst>
  </p:cSld>
  <p:clrMapOvr>
    <a:masterClrMapping/>
  </p:clrMapOvr>
  <p:transition>
    <p:wedg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AE2B41-0045-4345-86BF-DDF68D31F1A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4917779"/>
      </p:ext>
    </p:extLst>
  </p:cSld>
  <p:clrMapOvr>
    <a:masterClrMapping/>
  </p:clrMapOvr>
  <p:transition>
    <p:wedg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D00C12-E7FD-4EE4-A799-0019CE29DFC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5937870"/>
      </p:ext>
    </p:extLst>
  </p:cSld>
  <p:clrMapOvr>
    <a:masterClrMapping/>
  </p:clrMapOvr>
  <p:transition>
    <p:wedg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DC6D5E-9B76-4EA3-ACCD-C42C050C70F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9849313"/>
      </p:ext>
    </p:extLst>
  </p:cSld>
  <p:clrMapOvr>
    <a:masterClrMapping/>
  </p:clrMapOvr>
  <p:transition>
    <p:wedg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6A9DF07-01E8-463C-B937-5B93D79707F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ransition>
    <p:wedge/>
  </p:transition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/>
          </p:cNvSpPr>
          <p:nvPr/>
        </p:nvSpPr>
        <p:spPr bwMode="auto">
          <a:xfrm>
            <a:off x="107950" y="2924175"/>
            <a:ext cx="9012238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r>
              <a:rPr lang="ru-RU" sz="3600" u="sng">
                <a:solidFill>
                  <a:schemeClr val="bg1"/>
                </a:solidFill>
              </a:rPr>
              <a:t>Основные понятия баз данных. Создание базы данных в СУБД </a:t>
            </a:r>
            <a:r>
              <a:rPr lang="en-US" sz="3600" u="sng">
                <a:solidFill>
                  <a:schemeClr val="bg1"/>
                </a:solidFill>
              </a:rPr>
              <a:t>Microsoft Access</a:t>
            </a:r>
            <a:r>
              <a:rPr lang="ru-RU" sz="3600" u="sng">
                <a:solidFill>
                  <a:schemeClr val="bg1"/>
                </a:solidFill>
              </a:rPr>
              <a:t> 2013</a:t>
            </a:r>
            <a:endParaRPr lang="ru-RU" sz="3600">
              <a:solidFill>
                <a:schemeClr val="bg1"/>
              </a:solidFill>
            </a:endParaRPr>
          </a:p>
        </p:txBody>
      </p:sp>
      <p:pic>
        <p:nvPicPr>
          <p:cNvPr id="2051" name="Picture 6" descr="https://cf.ppt-online.org/files1/slide/r/ROMemVxtfdKHDS72rpE0N5uJZoF3va4w1sIYQ86Ch/slide-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71" t="67204" r="59200" b="6174"/>
          <a:stretch>
            <a:fillRect/>
          </a:stretch>
        </p:blipFill>
        <p:spPr bwMode="auto">
          <a:xfrm>
            <a:off x="6156325" y="4208463"/>
            <a:ext cx="2963863" cy="1741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8" descr="https://cf.ppt-online.org/files1/slide/r/ROMemVxtfdKHDS72rpE0N5uJZoF3va4w1sIYQ86Ch/slide-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661" t="63612" r="3677" b="4204"/>
          <a:stretch>
            <a:fillRect/>
          </a:stretch>
        </p:blipFill>
        <p:spPr bwMode="auto">
          <a:xfrm>
            <a:off x="26988" y="908050"/>
            <a:ext cx="3321050" cy="1644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2"/>
          <p:cNvSpPr>
            <a:spLocks/>
          </p:cNvSpPr>
          <p:nvPr/>
        </p:nvSpPr>
        <p:spPr bwMode="auto">
          <a:xfrm>
            <a:off x="539750" y="188913"/>
            <a:ext cx="814705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>
              <a:lnSpc>
                <a:spcPct val="80000"/>
              </a:lnSpc>
            </a:pPr>
            <a:r>
              <a:rPr lang="ru-RU" sz="4000" b="1">
                <a:solidFill>
                  <a:schemeClr val="tx2"/>
                </a:solidFill>
                <a:latin typeface="Calibri" pitchFamily="34" charset="0"/>
              </a:rPr>
              <a:t>Запросы на выборку данных </a:t>
            </a:r>
          </a:p>
        </p:txBody>
      </p:sp>
      <p:sp>
        <p:nvSpPr>
          <p:cNvPr id="11267" name="Text Box 6"/>
          <p:cNvSpPr txBox="1">
            <a:spLocks noChangeArrowheads="1"/>
          </p:cNvSpPr>
          <p:nvPr/>
        </p:nvSpPr>
        <p:spPr bwMode="auto">
          <a:xfrm>
            <a:off x="468313" y="836613"/>
            <a:ext cx="8424862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3619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just" eaLnBrk="1" hangingPunct="1">
              <a:lnSpc>
                <a:spcPct val="90000"/>
              </a:lnSpc>
              <a:spcBef>
                <a:spcPct val="50000"/>
              </a:spcBef>
            </a:pPr>
            <a:r>
              <a:rPr lang="ru-RU" sz="2200" b="1" i="1"/>
              <a:t>Запрос</a:t>
            </a:r>
            <a:r>
              <a:rPr lang="ru-RU" sz="2200"/>
              <a:t> или </a:t>
            </a:r>
            <a:r>
              <a:rPr lang="ru-RU" sz="2200" b="1" i="1"/>
              <a:t>справка</a:t>
            </a:r>
            <a:r>
              <a:rPr lang="ru-RU" sz="2200"/>
              <a:t> - таблица, содержащая интересующие пользователя сведения, извлечённые из базы данных.</a:t>
            </a:r>
          </a:p>
        </p:txBody>
      </p:sp>
      <p:sp>
        <p:nvSpPr>
          <p:cNvPr id="11268" name="Text Box 8"/>
          <p:cNvSpPr txBox="1">
            <a:spLocks noChangeArrowheads="1"/>
          </p:cNvSpPr>
          <p:nvPr/>
        </p:nvSpPr>
        <p:spPr bwMode="auto">
          <a:xfrm>
            <a:off x="468313" y="1733550"/>
            <a:ext cx="8424862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3619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just" eaLnBrk="1" hangingPunct="1">
              <a:lnSpc>
                <a:spcPct val="90000"/>
              </a:lnSpc>
              <a:spcBef>
                <a:spcPct val="50000"/>
              </a:spcBef>
            </a:pPr>
            <a:r>
              <a:rPr lang="ru-RU" sz="2200" b="1" i="1"/>
              <a:t>Условия выбора </a:t>
            </a:r>
            <a:r>
              <a:rPr lang="ru-RU" sz="2200"/>
              <a:t>записываются в форме логических выражений, в которых имена полей и их значения связаны операциями отношений. </a:t>
            </a:r>
          </a:p>
        </p:txBody>
      </p:sp>
      <p:graphicFrame>
        <p:nvGraphicFramePr>
          <p:cNvPr id="27722" name="Group 74"/>
          <p:cNvGraphicFramePr>
            <a:graphicFrameLocks noGrp="1"/>
          </p:cNvGraphicFramePr>
          <p:nvPr/>
        </p:nvGraphicFramePr>
        <p:xfrm>
          <a:off x="1619250" y="2955925"/>
          <a:ext cx="6096000" cy="3187700"/>
        </p:xfrm>
        <a:graphic>
          <a:graphicData uri="http://schemas.openxmlformats.org/drawingml/2006/table">
            <a:tbl>
              <a:tblPr/>
              <a:tblGrid>
                <a:gridCol w="3048000"/>
                <a:gridCol w="3048000"/>
              </a:tblGrid>
              <a:tr h="44450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Знак </a:t>
                      </a:r>
                    </a:p>
                  </a:txBody>
                  <a:tcPr horzOverflow="overflow">
                    <a:lnL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AF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Обозначение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AFC"/>
                    </a:solidFill>
                  </a:tcPr>
                </a:tc>
              </a:tr>
              <a:tr h="44450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=</a:t>
                      </a:r>
                      <a:endParaRPr kumimoji="0" 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равно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450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&lt;&gt;</a:t>
                      </a:r>
                      <a:endParaRPr kumimoji="0" 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не равно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450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&lt;</a:t>
                      </a:r>
                      <a:endParaRPr kumimoji="0" 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Меньше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450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&gt;</a:t>
                      </a:r>
                      <a:endParaRPr kumimoji="0" 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больше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450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&lt;=</a:t>
                      </a:r>
                      <a:endParaRPr kumimoji="0" 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меньше или равно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450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&gt;=</a:t>
                      </a:r>
                      <a:endParaRPr kumimoji="0" 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больше или равно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314" name="Picture 2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2708275"/>
            <a:ext cx="8353425" cy="3960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2320" name="Group 32"/>
          <p:cNvGraphicFramePr>
            <a:graphicFrameLocks noGrp="1"/>
          </p:cNvGraphicFramePr>
          <p:nvPr/>
        </p:nvGraphicFramePr>
        <p:xfrm>
          <a:off x="900113" y="836613"/>
          <a:ext cx="7699375" cy="1433512"/>
        </p:xfrm>
        <a:graphic>
          <a:graphicData uri="http://schemas.openxmlformats.org/drawingml/2006/table">
            <a:tbl>
              <a:tblPr/>
              <a:tblGrid>
                <a:gridCol w="2730500"/>
                <a:gridCol w="1873250"/>
                <a:gridCol w="1439862"/>
                <a:gridCol w="1655763"/>
              </a:tblGrid>
              <a:tr h="70183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Высказывание </a:t>
                      </a:r>
                    </a:p>
                  </a:txBody>
                  <a:tcPr marT="45730" marB="45730" horzOverflow="overflow">
                    <a:lnL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AF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Логическое выражение</a:t>
                      </a:r>
                    </a:p>
                  </a:txBody>
                  <a:tcPr marT="45730" marB="45730" horzOverflow="overflow">
                    <a:lnL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AF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Номер записи</a:t>
                      </a:r>
                    </a:p>
                  </a:txBody>
                  <a:tcPr marT="45730" marB="45730" horzOverflow="overflow">
                    <a:lnL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AF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Значение </a:t>
                      </a:r>
                    </a:p>
                  </a:txBody>
                  <a:tcPr marT="45730" marB="45730" horzOverflow="overflow">
                    <a:lnL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AFC"/>
                    </a:solidFill>
                  </a:tcPr>
                </a:tc>
              </a:tr>
              <a:tr h="365841">
                <a:tc rowSpan="2"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Рост ученика не превышает 160 см</a:t>
                      </a:r>
                    </a:p>
                  </a:txBody>
                  <a:tcPr marT="45730" marB="45730" horzOverflow="overflow">
                    <a:lnL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РОСТ </a:t>
                      </a: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&lt;= 160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30" marB="45730" horzOverflow="overflow">
                    <a:lnL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30" marB="45730" horzOverflow="overflow">
                    <a:lnL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30" marB="45730" horzOverflow="overflow">
                    <a:lnL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584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4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30" marB="45730" horzOverflow="overflow">
                    <a:lnL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30" marB="45730" horzOverflow="overflow">
                    <a:lnL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2311" name="Text Box 247"/>
          <p:cNvSpPr txBox="1">
            <a:spLocks noChangeArrowheads="1"/>
          </p:cNvSpPr>
          <p:nvPr/>
        </p:nvSpPr>
        <p:spPr bwMode="auto">
          <a:xfrm>
            <a:off x="571500" y="0"/>
            <a:ext cx="8208963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4000" b="1">
                <a:solidFill>
                  <a:schemeClr val="tx2"/>
                </a:solidFill>
                <a:latin typeface="Calibri" pitchFamily="34" charset="0"/>
              </a:rPr>
              <a:t>Условия выбора </a:t>
            </a:r>
          </a:p>
        </p:txBody>
      </p:sp>
      <p:cxnSp>
        <p:nvCxnSpPr>
          <p:cNvPr id="73" name="Прямая соединительная линия 72"/>
          <p:cNvCxnSpPr>
            <a:cxnSpLocks noChangeShapeType="1"/>
          </p:cNvCxnSpPr>
          <p:nvPr/>
        </p:nvCxnSpPr>
        <p:spPr bwMode="auto">
          <a:xfrm>
            <a:off x="900113" y="4292600"/>
            <a:ext cx="7929562" cy="1588"/>
          </a:xfrm>
          <a:prstGeom prst="line">
            <a:avLst/>
          </a:prstGeom>
          <a:noFill/>
          <a:ln w="38100" algn="ctr">
            <a:solidFill>
              <a:srgbClr val="990000"/>
            </a:solidFill>
            <a:round/>
            <a:headEnd/>
            <a:tailEnd/>
          </a:ln>
          <a:effectLst>
            <a:outerShdw dist="23000" dir="5400000" rotWithShape="0">
              <a:srgbClr val="000000">
                <a:alpha val="34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4" name="Прямая соединительная линия 73"/>
          <p:cNvCxnSpPr>
            <a:cxnSpLocks noChangeShapeType="1"/>
          </p:cNvCxnSpPr>
          <p:nvPr/>
        </p:nvCxnSpPr>
        <p:spPr bwMode="auto">
          <a:xfrm>
            <a:off x="900113" y="4868863"/>
            <a:ext cx="7929562" cy="1587"/>
          </a:xfrm>
          <a:prstGeom prst="line">
            <a:avLst/>
          </a:prstGeom>
          <a:noFill/>
          <a:ln w="38100" algn="ctr">
            <a:solidFill>
              <a:srgbClr val="990000"/>
            </a:solidFill>
            <a:round/>
            <a:headEnd/>
            <a:tailEnd/>
          </a:ln>
          <a:effectLst>
            <a:outerShdw dist="23000" dir="5400000" rotWithShape="0">
              <a:srgbClr val="000000">
                <a:alpha val="34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2323" name="Text Box 35"/>
          <p:cNvSpPr txBox="1">
            <a:spLocks noChangeArrowheads="1"/>
          </p:cNvSpPr>
          <p:nvPr/>
        </p:nvSpPr>
        <p:spPr bwMode="auto">
          <a:xfrm>
            <a:off x="6948488" y="1484313"/>
            <a:ext cx="1223962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b="1">
                <a:solidFill>
                  <a:srgbClr val="33CC33"/>
                </a:solidFill>
              </a:rPr>
              <a:t>Истина </a:t>
            </a:r>
          </a:p>
        </p:txBody>
      </p:sp>
      <p:sp>
        <p:nvSpPr>
          <p:cNvPr id="12324" name="Text Box 36"/>
          <p:cNvSpPr txBox="1">
            <a:spLocks noChangeArrowheads="1"/>
          </p:cNvSpPr>
          <p:nvPr/>
        </p:nvSpPr>
        <p:spPr bwMode="auto">
          <a:xfrm>
            <a:off x="7019925" y="1844675"/>
            <a:ext cx="1223963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b="1">
                <a:solidFill>
                  <a:srgbClr val="FF0000"/>
                </a:solidFill>
              </a:rPr>
              <a:t>Ложь </a:t>
            </a:r>
          </a:p>
        </p:txBody>
      </p:sp>
      <p:graphicFrame>
        <p:nvGraphicFramePr>
          <p:cNvPr id="12325" name="Group 37"/>
          <p:cNvGraphicFramePr>
            <a:graphicFrameLocks noGrp="1"/>
          </p:cNvGraphicFramePr>
          <p:nvPr/>
        </p:nvGraphicFramePr>
        <p:xfrm>
          <a:off x="900113" y="836613"/>
          <a:ext cx="7699375" cy="1433513"/>
        </p:xfrm>
        <a:graphic>
          <a:graphicData uri="http://schemas.openxmlformats.org/drawingml/2006/table">
            <a:tbl>
              <a:tblPr/>
              <a:tblGrid>
                <a:gridCol w="2730500"/>
                <a:gridCol w="1873250"/>
                <a:gridCol w="1439862"/>
                <a:gridCol w="1655763"/>
              </a:tblGrid>
              <a:tr h="70104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Высказывание </a:t>
                      </a:r>
                    </a:p>
                  </a:txBody>
                  <a:tcPr horzOverflow="overflow">
                    <a:lnL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AF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Логическое выражение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AF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Номер записи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AF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Значение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AFC"/>
                    </a:solidFill>
                  </a:tcPr>
                </a:tc>
              </a:tr>
              <a:tr h="366713">
                <a:tc rowSpan="2"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Ученик увлекается футболом</a:t>
                      </a:r>
                    </a:p>
                  </a:txBody>
                  <a:tcPr horzOverflow="overflow">
                    <a:lnL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УВЛЕЧЕНИЕ = </a:t>
                      </a: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‘</a:t>
                      </a: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футбол</a:t>
                      </a: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’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576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cxnSp>
        <p:nvCxnSpPr>
          <p:cNvPr id="2" name="Прямая соединительная линия 72"/>
          <p:cNvCxnSpPr>
            <a:cxnSpLocks noChangeShapeType="1"/>
          </p:cNvCxnSpPr>
          <p:nvPr/>
        </p:nvCxnSpPr>
        <p:spPr bwMode="auto">
          <a:xfrm>
            <a:off x="900113" y="4292600"/>
            <a:ext cx="7929562" cy="1588"/>
          </a:xfrm>
          <a:prstGeom prst="line">
            <a:avLst/>
          </a:prstGeom>
          <a:noFill/>
          <a:ln w="38100" algn="ctr">
            <a:solidFill>
              <a:srgbClr val="990000"/>
            </a:solidFill>
            <a:round/>
            <a:headEnd/>
            <a:tailEnd/>
          </a:ln>
          <a:effectLst>
            <a:outerShdw dist="23000" dir="5400000" rotWithShape="0">
              <a:srgbClr val="000000">
                <a:alpha val="34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" name="Прямая соединительная линия 73"/>
          <p:cNvCxnSpPr>
            <a:cxnSpLocks noChangeShapeType="1"/>
          </p:cNvCxnSpPr>
          <p:nvPr/>
        </p:nvCxnSpPr>
        <p:spPr bwMode="auto">
          <a:xfrm>
            <a:off x="900113" y="4508500"/>
            <a:ext cx="7929562" cy="1588"/>
          </a:xfrm>
          <a:prstGeom prst="line">
            <a:avLst/>
          </a:prstGeom>
          <a:noFill/>
          <a:ln w="38100" algn="ctr">
            <a:solidFill>
              <a:srgbClr val="990000"/>
            </a:solidFill>
            <a:round/>
            <a:headEnd/>
            <a:tailEnd/>
          </a:ln>
          <a:effectLst>
            <a:outerShdw dist="23000" dir="5400000" rotWithShape="0">
              <a:srgbClr val="000000">
                <a:alpha val="34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2347" name="Text Box 59"/>
          <p:cNvSpPr txBox="1">
            <a:spLocks noChangeArrowheads="1"/>
          </p:cNvSpPr>
          <p:nvPr/>
        </p:nvSpPr>
        <p:spPr bwMode="auto">
          <a:xfrm>
            <a:off x="6948488" y="1484313"/>
            <a:ext cx="1223962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b="1">
                <a:solidFill>
                  <a:srgbClr val="33CC33"/>
                </a:solidFill>
              </a:rPr>
              <a:t>Истина </a:t>
            </a:r>
          </a:p>
        </p:txBody>
      </p:sp>
      <p:sp>
        <p:nvSpPr>
          <p:cNvPr id="12348" name="Text Box 60"/>
          <p:cNvSpPr txBox="1">
            <a:spLocks noChangeArrowheads="1"/>
          </p:cNvSpPr>
          <p:nvPr/>
        </p:nvSpPr>
        <p:spPr bwMode="auto">
          <a:xfrm>
            <a:off x="7019925" y="1844675"/>
            <a:ext cx="1223963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b="1">
                <a:solidFill>
                  <a:srgbClr val="FF0000"/>
                </a:solidFill>
              </a:rPr>
              <a:t>Ложь </a:t>
            </a:r>
          </a:p>
        </p:txBody>
      </p:sp>
      <p:graphicFrame>
        <p:nvGraphicFramePr>
          <p:cNvPr id="12377" name="Group 89"/>
          <p:cNvGraphicFramePr>
            <a:graphicFrameLocks noGrp="1"/>
          </p:cNvGraphicFramePr>
          <p:nvPr/>
        </p:nvGraphicFramePr>
        <p:xfrm>
          <a:off x="900113" y="836613"/>
          <a:ext cx="7699375" cy="1432200"/>
        </p:xfrm>
        <a:graphic>
          <a:graphicData uri="http://schemas.openxmlformats.org/drawingml/2006/table">
            <a:tbl>
              <a:tblPr/>
              <a:tblGrid>
                <a:gridCol w="2730500"/>
                <a:gridCol w="1873250"/>
                <a:gridCol w="1439862"/>
                <a:gridCol w="1655763"/>
              </a:tblGrid>
              <a:tr h="70077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Высказывание </a:t>
                      </a:r>
                    </a:p>
                  </a:txBody>
                  <a:tcPr marT="45660" marB="45660" horzOverflow="overflow">
                    <a:lnL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AF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Логическое выражение</a:t>
                      </a:r>
                    </a:p>
                  </a:txBody>
                  <a:tcPr marT="45660" marB="45660" horzOverflow="overflow">
                    <a:lnL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AF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Номер записи</a:t>
                      </a:r>
                    </a:p>
                  </a:txBody>
                  <a:tcPr marT="45660" marB="45660" horzOverflow="overflow">
                    <a:lnL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AF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Значение </a:t>
                      </a:r>
                    </a:p>
                  </a:txBody>
                  <a:tcPr marT="45660" marB="45660" horzOverflow="overflow">
                    <a:lnL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AFC"/>
                    </a:solidFill>
                  </a:tcPr>
                </a:tc>
              </a:tr>
              <a:tr h="365575">
                <a:tc rowSpan="2"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Фамилия ученика – Патрина</a:t>
                      </a:r>
                    </a:p>
                  </a:txBody>
                  <a:tcPr marT="45660" marB="45660" horzOverflow="overflow">
                    <a:lnL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ФАМИЛИЯ = </a:t>
                      </a: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‘</a:t>
                      </a: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Патрина</a:t>
                      </a: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’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660" marB="45660" horzOverflow="overflow">
                    <a:lnL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6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660" marB="45660" horzOverflow="overflow">
                    <a:lnL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660" marB="45660" horzOverflow="overflow">
                    <a:lnL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557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660" marB="45660" horzOverflow="overflow">
                    <a:lnL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660" marB="45660" horzOverflow="overflow">
                    <a:lnL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cxnSp>
        <p:nvCxnSpPr>
          <p:cNvPr id="4" name="Прямая соединительная линия 72"/>
          <p:cNvCxnSpPr>
            <a:cxnSpLocks noChangeShapeType="1"/>
          </p:cNvCxnSpPr>
          <p:nvPr/>
        </p:nvCxnSpPr>
        <p:spPr bwMode="auto">
          <a:xfrm>
            <a:off x="900113" y="4292600"/>
            <a:ext cx="7929562" cy="1588"/>
          </a:xfrm>
          <a:prstGeom prst="line">
            <a:avLst/>
          </a:prstGeom>
          <a:noFill/>
          <a:ln w="38100" algn="ctr">
            <a:solidFill>
              <a:srgbClr val="990000"/>
            </a:solidFill>
            <a:round/>
            <a:headEnd/>
            <a:tailEnd/>
          </a:ln>
          <a:effectLst>
            <a:outerShdw dist="23000" dir="5400000" rotWithShape="0">
              <a:srgbClr val="000000">
                <a:alpha val="34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" name="Прямая соединительная линия 73"/>
          <p:cNvCxnSpPr>
            <a:cxnSpLocks noChangeShapeType="1"/>
          </p:cNvCxnSpPr>
          <p:nvPr/>
        </p:nvCxnSpPr>
        <p:spPr bwMode="auto">
          <a:xfrm>
            <a:off x="900113" y="5300663"/>
            <a:ext cx="7929562" cy="1587"/>
          </a:xfrm>
          <a:prstGeom prst="line">
            <a:avLst/>
          </a:prstGeom>
          <a:noFill/>
          <a:ln w="38100" algn="ctr">
            <a:solidFill>
              <a:srgbClr val="990000"/>
            </a:solidFill>
            <a:round/>
            <a:headEnd/>
            <a:tailEnd/>
          </a:ln>
          <a:effectLst>
            <a:outerShdw dist="23000" dir="5400000" rotWithShape="0">
              <a:srgbClr val="000000">
                <a:alpha val="34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2374" name="Text Box 86"/>
          <p:cNvSpPr txBox="1">
            <a:spLocks noChangeArrowheads="1"/>
          </p:cNvSpPr>
          <p:nvPr/>
        </p:nvSpPr>
        <p:spPr bwMode="auto">
          <a:xfrm>
            <a:off x="6948488" y="1484313"/>
            <a:ext cx="1223962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b="1">
                <a:solidFill>
                  <a:srgbClr val="33CC33"/>
                </a:solidFill>
              </a:rPr>
              <a:t>Истина </a:t>
            </a:r>
          </a:p>
        </p:txBody>
      </p:sp>
      <p:sp>
        <p:nvSpPr>
          <p:cNvPr id="12375" name="Text Box 87"/>
          <p:cNvSpPr txBox="1">
            <a:spLocks noChangeArrowheads="1"/>
          </p:cNvSpPr>
          <p:nvPr/>
        </p:nvSpPr>
        <p:spPr bwMode="auto">
          <a:xfrm>
            <a:off x="7019925" y="1844675"/>
            <a:ext cx="1223963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b="1">
                <a:solidFill>
                  <a:srgbClr val="FF0000"/>
                </a:solidFill>
              </a:rPr>
              <a:t>Ложь </a:t>
            </a:r>
          </a:p>
        </p:txBody>
      </p:sp>
      <p:graphicFrame>
        <p:nvGraphicFramePr>
          <p:cNvPr id="12403" name="Group 115"/>
          <p:cNvGraphicFramePr>
            <a:graphicFrameLocks noGrp="1"/>
          </p:cNvGraphicFramePr>
          <p:nvPr/>
        </p:nvGraphicFramePr>
        <p:xfrm>
          <a:off x="900113" y="836613"/>
          <a:ext cx="7699375" cy="1432200"/>
        </p:xfrm>
        <a:graphic>
          <a:graphicData uri="http://schemas.openxmlformats.org/drawingml/2006/table">
            <a:tbl>
              <a:tblPr/>
              <a:tblGrid>
                <a:gridCol w="2730500"/>
                <a:gridCol w="1873250"/>
                <a:gridCol w="1439862"/>
                <a:gridCol w="1655763"/>
              </a:tblGrid>
              <a:tr h="70077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Высказывание </a:t>
                      </a:r>
                    </a:p>
                  </a:txBody>
                  <a:tcPr marT="45660" marB="45660" horzOverflow="overflow">
                    <a:lnL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AF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Логическое выражение</a:t>
                      </a:r>
                    </a:p>
                  </a:txBody>
                  <a:tcPr marT="45660" marB="45660" horzOverflow="overflow">
                    <a:lnL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AF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Номер записи</a:t>
                      </a:r>
                    </a:p>
                  </a:txBody>
                  <a:tcPr marT="45660" marB="45660" horzOverflow="overflow">
                    <a:lnL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AF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Значение </a:t>
                      </a:r>
                    </a:p>
                  </a:txBody>
                  <a:tcPr marT="45660" marB="45660" horzOverflow="overflow">
                    <a:lnL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AFC"/>
                    </a:solidFill>
                  </a:tcPr>
                </a:tc>
              </a:tr>
              <a:tr h="365575">
                <a:tc rowSpan="2"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Ученик не увлекается танцами</a:t>
                      </a:r>
                    </a:p>
                  </a:txBody>
                  <a:tcPr marT="45660" marB="45660" horzOverflow="overflow">
                    <a:lnL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УВЛЕЧЕНИЕ</a:t>
                      </a: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&lt;&gt;’</a:t>
                      </a: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танцы</a:t>
                      </a: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’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660" marB="45660" horzOverflow="overflow">
                    <a:lnL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660" marB="45660" horzOverflow="overflow">
                    <a:lnL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660" marB="45660" horzOverflow="overflow">
                    <a:lnL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557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660" marB="45660" horzOverflow="overflow">
                    <a:lnL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660" marB="45660" horzOverflow="overflow">
                    <a:lnL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cxnSp>
        <p:nvCxnSpPr>
          <p:cNvPr id="6" name="Прямая соединительная линия 72"/>
          <p:cNvCxnSpPr>
            <a:cxnSpLocks noChangeShapeType="1"/>
          </p:cNvCxnSpPr>
          <p:nvPr/>
        </p:nvCxnSpPr>
        <p:spPr bwMode="auto">
          <a:xfrm>
            <a:off x="900113" y="4508500"/>
            <a:ext cx="7929562" cy="1588"/>
          </a:xfrm>
          <a:prstGeom prst="line">
            <a:avLst/>
          </a:prstGeom>
          <a:noFill/>
          <a:ln w="38100" algn="ctr">
            <a:solidFill>
              <a:srgbClr val="990000"/>
            </a:solidFill>
            <a:round/>
            <a:headEnd/>
            <a:tailEnd/>
          </a:ln>
          <a:effectLst>
            <a:outerShdw dist="23000" dir="5400000" rotWithShape="0">
              <a:srgbClr val="000000">
                <a:alpha val="34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" name="Прямая соединительная линия 73"/>
          <p:cNvCxnSpPr>
            <a:cxnSpLocks noChangeShapeType="1"/>
          </p:cNvCxnSpPr>
          <p:nvPr/>
        </p:nvCxnSpPr>
        <p:spPr bwMode="auto">
          <a:xfrm>
            <a:off x="900113" y="4292600"/>
            <a:ext cx="7929562" cy="1588"/>
          </a:xfrm>
          <a:prstGeom prst="line">
            <a:avLst/>
          </a:prstGeom>
          <a:noFill/>
          <a:ln w="38100" algn="ctr">
            <a:solidFill>
              <a:srgbClr val="990000"/>
            </a:solidFill>
            <a:round/>
            <a:headEnd/>
            <a:tailEnd/>
          </a:ln>
          <a:effectLst>
            <a:outerShdw dist="23000" dir="5400000" rotWithShape="0">
              <a:srgbClr val="000000">
                <a:alpha val="34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2425" name="Text Box 137"/>
          <p:cNvSpPr txBox="1">
            <a:spLocks noChangeArrowheads="1"/>
          </p:cNvSpPr>
          <p:nvPr/>
        </p:nvSpPr>
        <p:spPr bwMode="auto">
          <a:xfrm>
            <a:off x="6948488" y="1484313"/>
            <a:ext cx="1223962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b="1">
                <a:solidFill>
                  <a:srgbClr val="33CC33"/>
                </a:solidFill>
              </a:rPr>
              <a:t>Истина </a:t>
            </a:r>
          </a:p>
        </p:txBody>
      </p:sp>
      <p:sp>
        <p:nvSpPr>
          <p:cNvPr id="12426" name="Text Box 138"/>
          <p:cNvSpPr txBox="1">
            <a:spLocks noChangeArrowheads="1"/>
          </p:cNvSpPr>
          <p:nvPr/>
        </p:nvSpPr>
        <p:spPr bwMode="auto">
          <a:xfrm>
            <a:off x="7019925" y="1844675"/>
            <a:ext cx="1223963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b="1">
                <a:solidFill>
                  <a:srgbClr val="FF0000"/>
                </a:solidFill>
              </a:rPr>
              <a:t>Ложь </a:t>
            </a:r>
          </a:p>
        </p:txBody>
      </p:sp>
      <p:cxnSp>
        <p:nvCxnSpPr>
          <p:cNvPr id="8" name="Прямая соединительная линия 72"/>
          <p:cNvCxnSpPr>
            <a:cxnSpLocks noChangeShapeType="1"/>
          </p:cNvCxnSpPr>
          <p:nvPr/>
        </p:nvCxnSpPr>
        <p:spPr bwMode="auto">
          <a:xfrm>
            <a:off x="900113" y="5734050"/>
            <a:ext cx="7929562" cy="1588"/>
          </a:xfrm>
          <a:prstGeom prst="line">
            <a:avLst/>
          </a:prstGeom>
          <a:noFill/>
          <a:ln w="38100" algn="ctr">
            <a:solidFill>
              <a:srgbClr val="990000"/>
            </a:solidFill>
            <a:round/>
            <a:headEnd/>
            <a:tailEnd/>
          </a:ln>
          <a:effectLst>
            <a:outerShdw dist="23000" dir="5400000" rotWithShape="0">
              <a:srgbClr val="000000">
                <a:alpha val="34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" name="Прямая соединительная линия 73"/>
          <p:cNvCxnSpPr>
            <a:cxnSpLocks noChangeShapeType="1"/>
          </p:cNvCxnSpPr>
          <p:nvPr/>
        </p:nvCxnSpPr>
        <p:spPr bwMode="auto">
          <a:xfrm>
            <a:off x="900113" y="6092825"/>
            <a:ext cx="7929562" cy="1588"/>
          </a:xfrm>
          <a:prstGeom prst="line">
            <a:avLst/>
          </a:prstGeom>
          <a:noFill/>
          <a:ln w="38100" algn="ctr">
            <a:solidFill>
              <a:srgbClr val="990000"/>
            </a:solidFill>
            <a:round/>
            <a:headEnd/>
            <a:tailEnd/>
          </a:ln>
          <a:effectLst>
            <a:outerShdw dist="23000" dir="5400000" rotWithShape="0">
              <a:srgbClr val="000000">
                <a:alpha val="34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2429" name="Text Box 141"/>
          <p:cNvSpPr txBox="1">
            <a:spLocks noChangeArrowheads="1"/>
          </p:cNvSpPr>
          <p:nvPr/>
        </p:nvSpPr>
        <p:spPr bwMode="auto">
          <a:xfrm>
            <a:off x="6948488" y="1484313"/>
            <a:ext cx="1223962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b="1">
                <a:solidFill>
                  <a:srgbClr val="33CC33"/>
                </a:solidFill>
              </a:rPr>
              <a:t>Истина </a:t>
            </a:r>
          </a:p>
        </p:txBody>
      </p:sp>
      <p:sp>
        <p:nvSpPr>
          <p:cNvPr id="12430" name="Text Box 142"/>
          <p:cNvSpPr txBox="1">
            <a:spLocks noChangeArrowheads="1"/>
          </p:cNvSpPr>
          <p:nvPr/>
        </p:nvSpPr>
        <p:spPr bwMode="auto">
          <a:xfrm>
            <a:off x="7019925" y="1844675"/>
            <a:ext cx="1223963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b="1">
                <a:solidFill>
                  <a:srgbClr val="FF0000"/>
                </a:solidFill>
              </a:rPr>
              <a:t>Ложь </a:t>
            </a:r>
          </a:p>
        </p:txBody>
      </p:sp>
      <p:graphicFrame>
        <p:nvGraphicFramePr>
          <p:cNvPr id="12454" name="Group 166"/>
          <p:cNvGraphicFramePr>
            <a:graphicFrameLocks noGrp="1"/>
          </p:cNvGraphicFramePr>
          <p:nvPr/>
        </p:nvGraphicFramePr>
        <p:xfrm>
          <a:off x="900113" y="836613"/>
          <a:ext cx="7699375" cy="1432200"/>
        </p:xfrm>
        <a:graphic>
          <a:graphicData uri="http://schemas.openxmlformats.org/drawingml/2006/table">
            <a:tbl>
              <a:tblPr/>
              <a:tblGrid>
                <a:gridCol w="2730500"/>
                <a:gridCol w="1873250"/>
                <a:gridCol w="1439862"/>
                <a:gridCol w="1655763"/>
              </a:tblGrid>
              <a:tr h="70077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Высказывание </a:t>
                      </a:r>
                    </a:p>
                  </a:txBody>
                  <a:tcPr marT="45660" marB="45660" horzOverflow="overflow">
                    <a:lnL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AF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Логическое выражение</a:t>
                      </a:r>
                    </a:p>
                  </a:txBody>
                  <a:tcPr marT="45660" marB="45660" horzOverflow="overflow">
                    <a:lnL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AF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Номер записи</a:t>
                      </a:r>
                    </a:p>
                  </a:txBody>
                  <a:tcPr marT="45660" marB="45660" horzOverflow="overflow">
                    <a:lnL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AF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Значение </a:t>
                      </a:r>
                    </a:p>
                  </a:txBody>
                  <a:tcPr marT="45660" marB="45660" horzOverflow="overflow">
                    <a:lnL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AFC"/>
                    </a:solidFill>
                  </a:tcPr>
                </a:tc>
              </a:tr>
              <a:tr h="365575">
                <a:tc rowSpan="2"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Ученик родился в 1996 году</a:t>
                      </a:r>
                    </a:p>
                  </a:txBody>
                  <a:tcPr marT="45660" marB="45660" horzOverflow="overflow">
                    <a:lnL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ДАТА</a:t>
                      </a: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&gt;#</a:t>
                      </a: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31.12.95</a:t>
                      </a: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#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660" marB="45660" horzOverflow="overflow">
                    <a:lnL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8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660" marB="45660" horzOverflow="overflow">
                    <a:lnL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660" marB="45660" horzOverflow="overflow">
                    <a:lnL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557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10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660" marB="45660" horzOverflow="overflow">
                    <a:lnL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660" marB="45660" horzOverflow="overflow">
                    <a:lnL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cxnSp>
        <p:nvCxnSpPr>
          <p:cNvPr id="10" name="Прямая соединительная линия 72"/>
          <p:cNvCxnSpPr>
            <a:cxnSpLocks noChangeShapeType="1"/>
          </p:cNvCxnSpPr>
          <p:nvPr/>
        </p:nvCxnSpPr>
        <p:spPr bwMode="auto">
          <a:xfrm>
            <a:off x="900113" y="5516563"/>
            <a:ext cx="7929562" cy="1587"/>
          </a:xfrm>
          <a:prstGeom prst="line">
            <a:avLst/>
          </a:prstGeom>
          <a:noFill/>
          <a:ln w="38100" algn="ctr">
            <a:solidFill>
              <a:srgbClr val="990000"/>
            </a:solidFill>
            <a:round/>
            <a:headEnd/>
            <a:tailEnd/>
          </a:ln>
          <a:effectLst>
            <a:outerShdw dist="23000" dir="5400000" rotWithShape="0">
              <a:srgbClr val="000000">
                <a:alpha val="34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1" name="Прямая соединительная линия 73"/>
          <p:cNvCxnSpPr>
            <a:cxnSpLocks noChangeShapeType="1"/>
          </p:cNvCxnSpPr>
          <p:nvPr/>
        </p:nvCxnSpPr>
        <p:spPr bwMode="auto">
          <a:xfrm>
            <a:off x="900113" y="5876925"/>
            <a:ext cx="7929562" cy="1588"/>
          </a:xfrm>
          <a:prstGeom prst="line">
            <a:avLst/>
          </a:prstGeom>
          <a:noFill/>
          <a:ln w="38100" algn="ctr">
            <a:solidFill>
              <a:srgbClr val="990000"/>
            </a:solidFill>
            <a:round/>
            <a:headEnd/>
            <a:tailEnd/>
          </a:ln>
          <a:effectLst>
            <a:outerShdw dist="23000" dir="5400000" rotWithShape="0">
              <a:srgbClr val="000000">
                <a:alpha val="34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2457" name="Text Box 169"/>
          <p:cNvSpPr txBox="1">
            <a:spLocks noChangeArrowheads="1"/>
          </p:cNvSpPr>
          <p:nvPr/>
        </p:nvSpPr>
        <p:spPr bwMode="auto">
          <a:xfrm>
            <a:off x="7092950" y="1484313"/>
            <a:ext cx="1223963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b="1">
                <a:solidFill>
                  <a:srgbClr val="33CC33"/>
                </a:solidFill>
              </a:rPr>
              <a:t>Истина </a:t>
            </a:r>
          </a:p>
        </p:txBody>
      </p:sp>
      <p:sp>
        <p:nvSpPr>
          <p:cNvPr id="12458" name="Text Box 170"/>
          <p:cNvSpPr txBox="1">
            <a:spLocks noChangeArrowheads="1"/>
          </p:cNvSpPr>
          <p:nvPr/>
        </p:nvSpPr>
        <p:spPr bwMode="auto">
          <a:xfrm>
            <a:off x="7019925" y="1916113"/>
            <a:ext cx="1223963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b="1">
                <a:solidFill>
                  <a:srgbClr val="FF0000"/>
                </a:solidFill>
              </a:rPr>
              <a:t>Ложь </a:t>
            </a:r>
          </a:p>
        </p:txBody>
      </p:sp>
      <p:graphicFrame>
        <p:nvGraphicFramePr>
          <p:cNvPr id="12459" name="Group 171"/>
          <p:cNvGraphicFramePr>
            <a:graphicFrameLocks noGrp="1"/>
          </p:cNvGraphicFramePr>
          <p:nvPr/>
        </p:nvGraphicFramePr>
        <p:xfrm>
          <a:off x="900113" y="765175"/>
          <a:ext cx="7699375" cy="1616076"/>
        </p:xfrm>
        <a:graphic>
          <a:graphicData uri="http://schemas.openxmlformats.org/drawingml/2006/table">
            <a:tbl>
              <a:tblPr/>
              <a:tblGrid>
                <a:gridCol w="2730500"/>
                <a:gridCol w="1873250"/>
                <a:gridCol w="1439862"/>
                <a:gridCol w="1655763"/>
              </a:tblGrid>
              <a:tr h="701316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Высказывание </a:t>
                      </a:r>
                    </a:p>
                  </a:txBody>
                  <a:tcPr marT="45738" marB="45738" horzOverflow="overflow">
                    <a:lnL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AF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Логическое выражение</a:t>
                      </a:r>
                    </a:p>
                  </a:txBody>
                  <a:tcPr marT="45738" marB="45738" horzOverflow="overflow">
                    <a:lnL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AF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Номер записи</a:t>
                      </a:r>
                    </a:p>
                  </a:txBody>
                  <a:tcPr marT="45738" marB="45738" horzOverflow="overflow">
                    <a:lnL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AF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Значение </a:t>
                      </a:r>
                    </a:p>
                  </a:txBody>
                  <a:tcPr marT="45738" marB="45738" horzOverflow="overflow">
                    <a:lnL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AFC"/>
                    </a:solidFill>
                  </a:tcPr>
                </a:tc>
              </a:tr>
              <a:tr h="365904">
                <a:tc rowSpan="2"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Ученик имеет персональный компьютер</a:t>
                      </a:r>
                    </a:p>
                  </a:txBody>
                  <a:tcPr marT="45738" marB="45738" horzOverflow="overflow">
                    <a:lnL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НАЛИЧИЕ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ПК =1</a:t>
                      </a:r>
                    </a:p>
                  </a:txBody>
                  <a:tcPr marT="45738" marB="45738" horzOverflow="overflow">
                    <a:lnL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7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38" marB="45738" horzOverflow="overflow">
                    <a:lnL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38" marB="45738" horzOverflow="overflow">
                    <a:lnL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885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9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38" marB="45738" horzOverflow="overflow">
                    <a:lnL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38" marB="45738" horzOverflow="overflow">
                    <a:lnL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2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2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2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2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5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2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2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23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8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8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 nodeType="clickPar">
                      <p:stCondLst>
                        <p:cond delay="indefinite"/>
                      </p:stCondLst>
                      <p:childTnLst>
                        <p:par>
                          <p:cTn id="8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12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 nodeType="clickPar">
                      <p:stCondLst>
                        <p:cond delay="indefinite"/>
                      </p:stCondLst>
                      <p:childTnLst>
                        <p:par>
                          <p:cTn id="9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12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 nodeType="clickPar">
                      <p:stCondLst>
                        <p:cond delay="indefinite"/>
                      </p:stCondLst>
                      <p:childTnLst>
                        <p:par>
                          <p:cTn id="9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124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 nodeType="clickPar">
                      <p:stCondLst>
                        <p:cond delay="indefinite"/>
                      </p:stCondLst>
                      <p:childTnLst>
                        <p:par>
                          <p:cTn id="1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124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 nodeType="clickPar">
                      <p:stCondLst>
                        <p:cond delay="indefinite"/>
                      </p:stCondLst>
                      <p:childTnLst>
                        <p:par>
                          <p:cTn id="1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1000"/>
                                        <p:tgtEl>
                                          <p:spTgt spid="124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 nodeType="clickPar">
                      <p:stCondLst>
                        <p:cond delay="indefinite"/>
                      </p:stCondLst>
                      <p:childTnLst>
                        <p:par>
                          <p:cTn id="1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124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 nodeType="clickPar">
                      <p:stCondLst>
                        <p:cond delay="indefinite"/>
                      </p:stCondLst>
                      <p:childTnLst>
                        <p:par>
                          <p:cTn id="15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1000"/>
                                        <p:tgtEl>
                                          <p:spTgt spid="124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 nodeType="clickPar">
                      <p:stCondLst>
                        <p:cond delay="indefinite"/>
                      </p:stCondLst>
                      <p:childTnLst>
                        <p:par>
                          <p:cTn id="16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" dur="1000"/>
                                        <p:tgtEl>
                                          <p:spTgt spid="124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 nodeType="clickPar">
                      <p:stCondLst>
                        <p:cond delay="indefinite"/>
                      </p:stCondLst>
                      <p:childTnLst>
                        <p:par>
                          <p:cTn id="16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1" dur="1000"/>
                                        <p:tgtEl>
                                          <p:spTgt spid="12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8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8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0" fill="hold" nodeType="clickPar">
                      <p:stCondLst>
                        <p:cond delay="indefinite"/>
                      </p:stCondLst>
                      <p:childTnLst>
                        <p:par>
                          <p:cTn id="19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4" dur="1000"/>
                                        <p:tgtEl>
                                          <p:spTgt spid="12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 nodeType="clickPar">
                      <p:stCondLst>
                        <p:cond delay="indefinite"/>
                      </p:stCondLst>
                      <p:childTnLst>
                        <p:par>
                          <p:cTn id="19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9" dur="1000"/>
                                        <p:tgtEl>
                                          <p:spTgt spid="12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23" grpId="0"/>
      <p:bldP spid="12323" grpId="1"/>
      <p:bldP spid="12324" grpId="0"/>
      <p:bldP spid="12324" grpId="1"/>
      <p:bldP spid="12347" grpId="0"/>
      <p:bldP spid="12347" grpId="1"/>
      <p:bldP spid="12348" grpId="0"/>
      <p:bldP spid="12348" grpId="1"/>
      <p:bldP spid="12374" grpId="0"/>
      <p:bldP spid="12374" grpId="1"/>
      <p:bldP spid="12375" grpId="0"/>
      <p:bldP spid="12375" grpId="1"/>
      <p:bldP spid="12425" grpId="0"/>
      <p:bldP spid="12425" grpId="1"/>
      <p:bldP spid="12426" grpId="0"/>
      <p:bldP spid="12426" grpId="1"/>
      <p:bldP spid="12429" grpId="0"/>
      <p:bldP spid="12429" grpId="1"/>
      <p:bldP spid="12430" grpId="0"/>
      <p:bldP spid="12430" grpId="1"/>
      <p:bldP spid="12457" grpId="0"/>
      <p:bldP spid="1245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73"/>
          <p:cNvSpPr txBox="1">
            <a:spLocks noChangeArrowheads="1"/>
          </p:cNvSpPr>
          <p:nvPr/>
        </p:nvSpPr>
        <p:spPr bwMode="auto">
          <a:xfrm>
            <a:off x="539750" y="908050"/>
            <a:ext cx="8353425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3619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just" eaLnBrk="1" hangingPunct="1"/>
            <a:r>
              <a:rPr lang="ru-RU" sz="2200"/>
              <a:t>При сравнении дат одна дата считается меньше другой, если она относится к более раннему времени.</a:t>
            </a:r>
          </a:p>
        </p:txBody>
      </p:sp>
      <p:graphicFrame>
        <p:nvGraphicFramePr>
          <p:cNvPr id="34957" name="Group 141"/>
          <p:cNvGraphicFramePr>
            <a:graphicFrameLocks noGrp="1"/>
          </p:cNvGraphicFramePr>
          <p:nvPr/>
        </p:nvGraphicFramePr>
        <p:xfrm>
          <a:off x="2124075" y="2205038"/>
          <a:ext cx="5400675" cy="3557589"/>
        </p:xfrm>
        <a:graphic>
          <a:graphicData uri="http://schemas.openxmlformats.org/drawingml/2006/table">
            <a:tbl>
              <a:tblPr/>
              <a:tblGrid>
                <a:gridCol w="3414713"/>
                <a:gridCol w="1985962"/>
              </a:tblGrid>
              <a:tr h="66040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Высказывание </a:t>
                      </a:r>
                    </a:p>
                  </a:txBody>
                  <a:tcPr horzOverflow="overflow">
                    <a:lnL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AF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Значение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AFC"/>
                    </a:solidFill>
                  </a:tcPr>
                </a:tc>
              </a:tr>
              <a:tr h="49212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01.11.95</a:t>
                      </a: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&lt;</a:t>
                      </a: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02.11.95</a:t>
                      </a:r>
                    </a:p>
                  </a:txBody>
                  <a:tcPr horzOverflow="overflow">
                    <a:lnL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577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12.01.97 &gt; 31.03.98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73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29.11.95</a:t>
                      </a: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&lt;</a:t>
                      </a: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02.12.95</a:t>
                      </a:r>
                    </a:p>
                  </a:txBody>
                  <a:tcPr horzOverflow="overflow">
                    <a:lnL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73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</a:t>
                      </a: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9.11.95</a:t>
                      </a: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&lt;</a:t>
                      </a: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01.11.96</a:t>
                      </a:r>
                    </a:p>
                  </a:txBody>
                  <a:tcPr horzOverflow="overflow">
                    <a:lnL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73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06.12.99 &lt; 12.01.98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14.06.98 &gt; 05.09.99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3341" name="Text Box 247"/>
          <p:cNvSpPr txBox="1">
            <a:spLocks noChangeArrowheads="1"/>
          </p:cNvSpPr>
          <p:nvPr/>
        </p:nvSpPr>
        <p:spPr bwMode="auto">
          <a:xfrm>
            <a:off x="571500" y="0"/>
            <a:ext cx="8208963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4000" b="1">
                <a:solidFill>
                  <a:schemeClr val="tx2"/>
                </a:solidFill>
                <a:latin typeface="Calibri" pitchFamily="34" charset="0"/>
              </a:rPr>
              <a:t>Условия выбора даты</a:t>
            </a:r>
          </a:p>
        </p:txBody>
      </p:sp>
      <p:sp>
        <p:nvSpPr>
          <p:cNvPr id="34948" name="Text Box 132"/>
          <p:cNvSpPr txBox="1">
            <a:spLocks noChangeArrowheads="1"/>
          </p:cNvSpPr>
          <p:nvPr/>
        </p:nvSpPr>
        <p:spPr bwMode="auto">
          <a:xfrm>
            <a:off x="5651500" y="2852738"/>
            <a:ext cx="15843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2400" b="1">
                <a:solidFill>
                  <a:srgbClr val="33CC33"/>
                </a:solidFill>
              </a:rPr>
              <a:t>Истина </a:t>
            </a:r>
          </a:p>
        </p:txBody>
      </p:sp>
      <p:sp>
        <p:nvSpPr>
          <p:cNvPr id="34954" name="Text Box 138"/>
          <p:cNvSpPr txBox="1">
            <a:spLocks noChangeArrowheads="1"/>
          </p:cNvSpPr>
          <p:nvPr/>
        </p:nvSpPr>
        <p:spPr bwMode="auto">
          <a:xfrm>
            <a:off x="5651500" y="3860800"/>
            <a:ext cx="15843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2400" b="1">
                <a:solidFill>
                  <a:srgbClr val="33CC33"/>
                </a:solidFill>
              </a:rPr>
              <a:t>Истина </a:t>
            </a:r>
          </a:p>
        </p:txBody>
      </p:sp>
      <p:sp>
        <p:nvSpPr>
          <p:cNvPr id="34955" name="Text Box 139"/>
          <p:cNvSpPr txBox="1">
            <a:spLocks noChangeArrowheads="1"/>
          </p:cNvSpPr>
          <p:nvPr/>
        </p:nvSpPr>
        <p:spPr bwMode="auto">
          <a:xfrm>
            <a:off x="5651500" y="4365625"/>
            <a:ext cx="15843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2400" b="1">
                <a:solidFill>
                  <a:srgbClr val="33CC33"/>
                </a:solidFill>
              </a:rPr>
              <a:t>Истина </a:t>
            </a:r>
          </a:p>
        </p:txBody>
      </p:sp>
      <p:sp>
        <p:nvSpPr>
          <p:cNvPr id="34958" name="Text Box 142"/>
          <p:cNvSpPr txBox="1">
            <a:spLocks noChangeArrowheads="1"/>
          </p:cNvSpPr>
          <p:nvPr/>
        </p:nvSpPr>
        <p:spPr bwMode="auto">
          <a:xfrm>
            <a:off x="5867400" y="3357563"/>
            <a:ext cx="122396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2400" b="1">
                <a:solidFill>
                  <a:srgbClr val="FF0000"/>
                </a:solidFill>
              </a:rPr>
              <a:t>Ложь</a:t>
            </a:r>
            <a:r>
              <a:rPr lang="ru-RU" b="1">
                <a:solidFill>
                  <a:srgbClr val="FF0000"/>
                </a:solidFill>
              </a:rPr>
              <a:t> </a:t>
            </a:r>
          </a:p>
        </p:txBody>
      </p:sp>
      <p:sp>
        <p:nvSpPr>
          <p:cNvPr id="34959" name="Text Box 143"/>
          <p:cNvSpPr txBox="1">
            <a:spLocks noChangeArrowheads="1"/>
          </p:cNvSpPr>
          <p:nvPr/>
        </p:nvSpPr>
        <p:spPr bwMode="auto">
          <a:xfrm>
            <a:off x="5867400" y="4797425"/>
            <a:ext cx="122396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2400" b="1">
                <a:solidFill>
                  <a:srgbClr val="FF0000"/>
                </a:solidFill>
              </a:rPr>
              <a:t>Ложь</a:t>
            </a:r>
            <a:r>
              <a:rPr lang="ru-RU" b="1">
                <a:solidFill>
                  <a:srgbClr val="FF0000"/>
                </a:solidFill>
              </a:rPr>
              <a:t> </a:t>
            </a:r>
          </a:p>
        </p:txBody>
      </p:sp>
      <p:sp>
        <p:nvSpPr>
          <p:cNvPr id="34960" name="Text Box 144"/>
          <p:cNvSpPr txBox="1">
            <a:spLocks noChangeArrowheads="1"/>
          </p:cNvSpPr>
          <p:nvPr/>
        </p:nvSpPr>
        <p:spPr bwMode="auto">
          <a:xfrm>
            <a:off x="5867400" y="5300663"/>
            <a:ext cx="122396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2400" b="1">
                <a:solidFill>
                  <a:srgbClr val="FF0000"/>
                </a:solidFill>
              </a:rPr>
              <a:t>Ложь</a:t>
            </a:r>
            <a:r>
              <a:rPr lang="ru-RU" b="1">
                <a:solidFill>
                  <a:srgbClr val="FF0000"/>
                </a:solidFill>
              </a:rPr>
              <a:t> 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49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49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49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49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49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49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49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948" grpId="0"/>
      <p:bldP spid="34954" grpId="0"/>
      <p:bldP spid="34955" grpId="0"/>
      <p:bldP spid="34958" grpId="0"/>
      <p:bldP spid="34959" grpId="0"/>
      <p:bldP spid="3496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407" name="Group 47"/>
          <p:cNvGraphicFramePr>
            <a:graphicFrameLocks noGrp="1"/>
          </p:cNvGraphicFramePr>
          <p:nvPr/>
        </p:nvGraphicFramePr>
        <p:xfrm>
          <a:off x="611188" y="765175"/>
          <a:ext cx="8208962" cy="1616075"/>
        </p:xfrm>
        <a:graphic>
          <a:graphicData uri="http://schemas.openxmlformats.org/drawingml/2006/table">
            <a:tbl>
              <a:tblPr/>
              <a:tblGrid>
                <a:gridCol w="2911475"/>
                <a:gridCol w="2227262"/>
                <a:gridCol w="1304925"/>
                <a:gridCol w="1765300"/>
              </a:tblGrid>
              <a:tr h="70167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Высказывание </a:t>
                      </a:r>
                    </a:p>
                  </a:txBody>
                  <a:tcPr horzOverflow="overflow">
                    <a:lnL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AF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Логическое выражение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AF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Номер записи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AF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Значение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AFC"/>
                    </a:solidFill>
                  </a:tcPr>
                </a:tc>
              </a:tr>
              <a:tr h="312738">
                <a:tc rowSpan="2"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Рост ученика больше 160 см, и ученик увлекается плаванием</a:t>
                      </a:r>
                    </a:p>
                  </a:txBody>
                  <a:tcPr horzOverflow="overflow">
                    <a:lnL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РОСТ </a:t>
                      </a: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&gt; 160</a:t>
                      </a: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И УВЛЕЧЕНИЕ = </a:t>
                      </a: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‘</a:t>
                      </a: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плавание</a:t>
                      </a: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’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4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273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358" name="Text Box 81"/>
          <p:cNvSpPr txBox="1">
            <a:spLocks noChangeArrowheads="1"/>
          </p:cNvSpPr>
          <p:nvPr/>
        </p:nvSpPr>
        <p:spPr bwMode="auto">
          <a:xfrm>
            <a:off x="539750" y="5805488"/>
            <a:ext cx="8135938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ru-RU"/>
          </a:p>
        </p:txBody>
      </p:sp>
      <p:sp>
        <p:nvSpPr>
          <p:cNvPr id="14359" name="Text Box 247"/>
          <p:cNvSpPr txBox="1">
            <a:spLocks noChangeArrowheads="1"/>
          </p:cNvSpPr>
          <p:nvPr/>
        </p:nvSpPr>
        <p:spPr bwMode="auto">
          <a:xfrm>
            <a:off x="571500" y="0"/>
            <a:ext cx="8208963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4000" b="1">
                <a:solidFill>
                  <a:schemeClr val="tx2"/>
                </a:solidFill>
                <a:latin typeface="Calibri" pitchFamily="34" charset="0"/>
              </a:rPr>
              <a:t>Сложные условия выбора </a:t>
            </a:r>
          </a:p>
        </p:txBody>
      </p:sp>
      <p:sp>
        <p:nvSpPr>
          <p:cNvPr id="15412" name="Text Box 52"/>
          <p:cNvSpPr txBox="1">
            <a:spLocks noChangeArrowheads="1"/>
          </p:cNvSpPr>
          <p:nvPr/>
        </p:nvSpPr>
        <p:spPr bwMode="auto">
          <a:xfrm>
            <a:off x="7092950" y="1484313"/>
            <a:ext cx="1223963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b="1">
                <a:solidFill>
                  <a:srgbClr val="33CC33"/>
                </a:solidFill>
              </a:rPr>
              <a:t>Истина </a:t>
            </a:r>
          </a:p>
        </p:txBody>
      </p:sp>
      <p:sp>
        <p:nvSpPr>
          <p:cNvPr id="15413" name="Text Box 53"/>
          <p:cNvSpPr txBox="1">
            <a:spLocks noChangeArrowheads="1"/>
          </p:cNvSpPr>
          <p:nvPr/>
        </p:nvSpPr>
        <p:spPr bwMode="auto">
          <a:xfrm>
            <a:off x="7092950" y="1916113"/>
            <a:ext cx="1223963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b="1">
                <a:solidFill>
                  <a:srgbClr val="FF0000"/>
                </a:solidFill>
              </a:rPr>
              <a:t>Ложь </a:t>
            </a:r>
          </a:p>
        </p:txBody>
      </p:sp>
      <p:pic>
        <p:nvPicPr>
          <p:cNvPr id="15414" name="Picture 5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2708275"/>
            <a:ext cx="8353425" cy="3960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73" name="Прямая соединительная линия 72"/>
          <p:cNvCxnSpPr>
            <a:cxnSpLocks noChangeShapeType="1"/>
          </p:cNvCxnSpPr>
          <p:nvPr/>
        </p:nvCxnSpPr>
        <p:spPr bwMode="auto">
          <a:xfrm>
            <a:off x="900113" y="4868863"/>
            <a:ext cx="7929562" cy="1587"/>
          </a:xfrm>
          <a:prstGeom prst="line">
            <a:avLst/>
          </a:prstGeom>
          <a:noFill/>
          <a:ln w="38100" algn="ctr">
            <a:solidFill>
              <a:srgbClr val="990000"/>
            </a:solidFill>
            <a:round/>
            <a:headEnd/>
            <a:tailEnd/>
          </a:ln>
          <a:effectLst>
            <a:outerShdw dist="23000" dir="5400000" rotWithShape="0">
              <a:srgbClr val="000000">
                <a:alpha val="34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4" name="Прямая соединительная линия 73"/>
          <p:cNvCxnSpPr>
            <a:cxnSpLocks noChangeShapeType="1"/>
          </p:cNvCxnSpPr>
          <p:nvPr/>
        </p:nvCxnSpPr>
        <p:spPr bwMode="auto">
          <a:xfrm>
            <a:off x="900113" y="6092825"/>
            <a:ext cx="7929562" cy="1588"/>
          </a:xfrm>
          <a:prstGeom prst="line">
            <a:avLst/>
          </a:prstGeom>
          <a:noFill/>
          <a:ln w="38100" algn="ctr">
            <a:solidFill>
              <a:srgbClr val="990000"/>
            </a:solidFill>
            <a:round/>
            <a:headEnd/>
            <a:tailEnd/>
          </a:ln>
          <a:effectLst>
            <a:outerShdw dist="23000" dir="5400000" rotWithShape="0">
              <a:srgbClr val="000000">
                <a:alpha val="34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aphicFrame>
        <p:nvGraphicFramePr>
          <p:cNvPr id="15417" name="Group 57"/>
          <p:cNvGraphicFramePr>
            <a:graphicFrameLocks noGrp="1"/>
          </p:cNvGraphicFramePr>
          <p:nvPr/>
        </p:nvGraphicFramePr>
        <p:xfrm>
          <a:off x="611188" y="765175"/>
          <a:ext cx="8208962" cy="1616075"/>
        </p:xfrm>
        <a:graphic>
          <a:graphicData uri="http://schemas.openxmlformats.org/drawingml/2006/table">
            <a:tbl>
              <a:tblPr/>
              <a:tblGrid>
                <a:gridCol w="2911475"/>
                <a:gridCol w="2227262"/>
                <a:gridCol w="1304925"/>
                <a:gridCol w="1765300"/>
              </a:tblGrid>
              <a:tr h="70167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Высказывание </a:t>
                      </a:r>
                    </a:p>
                  </a:txBody>
                  <a:tcPr horzOverflow="overflow">
                    <a:lnL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AF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Логическое выражение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AF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Номер записи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AF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Значение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AFC"/>
                    </a:solidFill>
                  </a:tcPr>
                </a:tc>
              </a:tr>
              <a:tr h="312738">
                <a:tc rowSpan="2"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Рост ученика больше 160 см или ученик увлекается плаванием</a:t>
                      </a:r>
                    </a:p>
                  </a:txBody>
                  <a:tcPr horzOverflow="overflow">
                    <a:lnL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РОСТ </a:t>
                      </a: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&gt; 160</a:t>
                      </a: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ИЛИ УВЛЕЧЕНИЕ = </a:t>
                      </a: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`</a:t>
                      </a: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плавание</a:t>
                      </a: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`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752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cxnSp>
        <p:nvCxnSpPr>
          <p:cNvPr id="2" name="Прямая соединительная линия 72"/>
          <p:cNvCxnSpPr>
            <a:cxnSpLocks noChangeShapeType="1"/>
          </p:cNvCxnSpPr>
          <p:nvPr/>
        </p:nvCxnSpPr>
        <p:spPr bwMode="auto">
          <a:xfrm>
            <a:off x="900113" y="6092825"/>
            <a:ext cx="7929562" cy="1588"/>
          </a:xfrm>
          <a:prstGeom prst="line">
            <a:avLst/>
          </a:prstGeom>
          <a:noFill/>
          <a:ln w="38100" algn="ctr">
            <a:solidFill>
              <a:srgbClr val="990000"/>
            </a:solidFill>
            <a:round/>
            <a:headEnd/>
            <a:tailEnd/>
          </a:ln>
          <a:effectLst>
            <a:outerShdw dist="23000" dir="5400000" rotWithShape="0">
              <a:srgbClr val="000000">
                <a:alpha val="34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" name="Прямая соединительная линия 73"/>
          <p:cNvCxnSpPr>
            <a:cxnSpLocks noChangeShapeType="1"/>
          </p:cNvCxnSpPr>
          <p:nvPr/>
        </p:nvCxnSpPr>
        <p:spPr bwMode="auto">
          <a:xfrm>
            <a:off x="900113" y="4292600"/>
            <a:ext cx="7929562" cy="1588"/>
          </a:xfrm>
          <a:prstGeom prst="line">
            <a:avLst/>
          </a:prstGeom>
          <a:noFill/>
          <a:ln w="38100" algn="ctr">
            <a:solidFill>
              <a:srgbClr val="990000"/>
            </a:solidFill>
            <a:round/>
            <a:headEnd/>
            <a:tailEnd/>
          </a:ln>
          <a:effectLst>
            <a:outerShdw dist="23000" dir="5400000" rotWithShape="0">
              <a:srgbClr val="000000">
                <a:alpha val="34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5439" name="Text Box 79"/>
          <p:cNvSpPr txBox="1">
            <a:spLocks noChangeArrowheads="1"/>
          </p:cNvSpPr>
          <p:nvPr/>
        </p:nvSpPr>
        <p:spPr bwMode="auto">
          <a:xfrm>
            <a:off x="7092950" y="1484313"/>
            <a:ext cx="1223963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b="1">
                <a:solidFill>
                  <a:srgbClr val="33CC33"/>
                </a:solidFill>
              </a:rPr>
              <a:t>Истина </a:t>
            </a:r>
          </a:p>
        </p:txBody>
      </p:sp>
      <p:sp>
        <p:nvSpPr>
          <p:cNvPr id="15440" name="Text Box 80"/>
          <p:cNvSpPr txBox="1">
            <a:spLocks noChangeArrowheads="1"/>
          </p:cNvSpPr>
          <p:nvPr/>
        </p:nvSpPr>
        <p:spPr bwMode="auto">
          <a:xfrm>
            <a:off x="7092950" y="1916113"/>
            <a:ext cx="1223963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b="1">
                <a:solidFill>
                  <a:srgbClr val="FF0000"/>
                </a:solidFill>
              </a:rPr>
              <a:t>Ложь </a:t>
            </a:r>
          </a:p>
        </p:txBody>
      </p:sp>
      <p:graphicFrame>
        <p:nvGraphicFramePr>
          <p:cNvPr id="15468" name="Group 108"/>
          <p:cNvGraphicFramePr>
            <a:graphicFrameLocks noGrp="1"/>
          </p:cNvGraphicFramePr>
          <p:nvPr/>
        </p:nvGraphicFramePr>
        <p:xfrm>
          <a:off x="611188" y="765175"/>
          <a:ext cx="8208962" cy="1433513"/>
        </p:xfrm>
        <a:graphic>
          <a:graphicData uri="http://schemas.openxmlformats.org/drawingml/2006/table">
            <a:tbl>
              <a:tblPr/>
              <a:tblGrid>
                <a:gridCol w="2911475"/>
                <a:gridCol w="2344737"/>
                <a:gridCol w="1187450"/>
                <a:gridCol w="1765300"/>
              </a:tblGrid>
              <a:tr h="701831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Высказывание </a:t>
                      </a:r>
                    </a:p>
                  </a:txBody>
                  <a:tcPr marT="45730" marB="45730" horzOverflow="overflow">
                    <a:lnL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AF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Логическое выражение</a:t>
                      </a:r>
                    </a:p>
                  </a:txBody>
                  <a:tcPr marT="45730" marB="45730" horzOverflow="overflow">
                    <a:lnL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AF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Номер записи</a:t>
                      </a:r>
                    </a:p>
                  </a:txBody>
                  <a:tcPr marT="45730" marB="45730" horzOverflow="overflow">
                    <a:lnL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AF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Значение </a:t>
                      </a:r>
                    </a:p>
                  </a:txBody>
                  <a:tcPr marT="45730" marB="45730" horzOverflow="overflow">
                    <a:lnL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AFC"/>
                    </a:solidFill>
                  </a:tcPr>
                </a:tc>
              </a:tr>
              <a:tr h="365841">
                <a:tc rowSpan="2"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День рождения Ольги не 09.05.96</a:t>
                      </a:r>
                    </a:p>
                  </a:txBody>
                  <a:tcPr marT="45730" marB="45730" horzOverflow="overflow">
                    <a:lnL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ИМЯ =</a:t>
                      </a: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`</a:t>
                      </a: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Ольга</a:t>
                      </a: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`</a:t>
                      </a: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И ДАТА </a:t>
                      </a: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&lt;&gt;#</a:t>
                      </a: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09.05.96</a:t>
                      </a: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#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30" marB="45730" horzOverflow="overflow">
                    <a:lnL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4</a:t>
                      </a:r>
                    </a:p>
                  </a:txBody>
                  <a:tcPr marT="45730" marB="45730" horzOverflow="overflow">
                    <a:lnL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30" marB="45730" horzOverflow="overflow">
                    <a:lnL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584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7</a:t>
                      </a:r>
                    </a:p>
                  </a:txBody>
                  <a:tcPr marT="45730" marB="45730" horzOverflow="overflow">
                    <a:lnL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30" marB="45730" horzOverflow="overflow">
                    <a:lnL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cxnSp>
        <p:nvCxnSpPr>
          <p:cNvPr id="4" name="Прямая соединительная линия 72"/>
          <p:cNvCxnSpPr>
            <a:cxnSpLocks noChangeShapeType="1"/>
          </p:cNvCxnSpPr>
          <p:nvPr/>
        </p:nvCxnSpPr>
        <p:spPr bwMode="auto">
          <a:xfrm>
            <a:off x="900113" y="4868863"/>
            <a:ext cx="7929562" cy="1587"/>
          </a:xfrm>
          <a:prstGeom prst="line">
            <a:avLst/>
          </a:prstGeom>
          <a:noFill/>
          <a:ln w="38100" algn="ctr">
            <a:solidFill>
              <a:srgbClr val="990000"/>
            </a:solidFill>
            <a:round/>
            <a:headEnd/>
            <a:tailEnd/>
          </a:ln>
          <a:effectLst>
            <a:outerShdw dist="23000" dir="5400000" rotWithShape="0">
              <a:srgbClr val="000000">
                <a:alpha val="34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" name="Прямая соединительная линия 73"/>
          <p:cNvCxnSpPr>
            <a:cxnSpLocks noChangeShapeType="1"/>
          </p:cNvCxnSpPr>
          <p:nvPr/>
        </p:nvCxnSpPr>
        <p:spPr bwMode="auto">
          <a:xfrm>
            <a:off x="900113" y="5516563"/>
            <a:ext cx="7929562" cy="1587"/>
          </a:xfrm>
          <a:prstGeom prst="line">
            <a:avLst/>
          </a:prstGeom>
          <a:noFill/>
          <a:ln w="38100" algn="ctr">
            <a:solidFill>
              <a:srgbClr val="990000"/>
            </a:solidFill>
            <a:round/>
            <a:headEnd/>
            <a:tailEnd/>
          </a:ln>
          <a:effectLst>
            <a:outerShdw dist="23000" dir="5400000" rotWithShape="0">
              <a:srgbClr val="000000">
                <a:alpha val="34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5463" name="Text Box 103"/>
          <p:cNvSpPr txBox="1">
            <a:spLocks noChangeArrowheads="1"/>
          </p:cNvSpPr>
          <p:nvPr/>
        </p:nvSpPr>
        <p:spPr bwMode="auto">
          <a:xfrm>
            <a:off x="7092950" y="1484313"/>
            <a:ext cx="1223963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b="1">
                <a:solidFill>
                  <a:srgbClr val="33CC33"/>
                </a:solidFill>
              </a:rPr>
              <a:t>Истина </a:t>
            </a:r>
          </a:p>
        </p:txBody>
      </p:sp>
      <p:sp>
        <p:nvSpPr>
          <p:cNvPr id="15464" name="Text Box 104"/>
          <p:cNvSpPr txBox="1">
            <a:spLocks noChangeArrowheads="1"/>
          </p:cNvSpPr>
          <p:nvPr/>
        </p:nvSpPr>
        <p:spPr bwMode="auto">
          <a:xfrm>
            <a:off x="7092950" y="1844675"/>
            <a:ext cx="1223963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b="1">
                <a:solidFill>
                  <a:srgbClr val="FF0000"/>
                </a:solidFill>
              </a:rPr>
              <a:t>Ложь 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4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5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5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5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5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5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5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5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5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8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8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 nodeType="clickPar">
                      <p:stCondLst>
                        <p:cond delay="indefinite"/>
                      </p:stCondLst>
                      <p:childTnLst>
                        <p:par>
                          <p:cTn id="8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15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 nodeType="clickPar">
                      <p:stCondLst>
                        <p:cond delay="indefinite"/>
                      </p:stCondLst>
                      <p:childTnLst>
                        <p:par>
                          <p:cTn id="9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15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412" grpId="0"/>
      <p:bldP spid="15412" grpId="1"/>
      <p:bldP spid="15413" grpId="0"/>
      <p:bldP spid="15413" grpId="1"/>
      <p:bldP spid="15439" grpId="0"/>
      <p:bldP spid="15439" grpId="1"/>
      <p:bldP spid="15440" grpId="0"/>
      <p:bldP spid="15440" grpId="1"/>
      <p:bldP spid="15463" grpId="0"/>
      <p:bldP spid="1546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Заголовок 2"/>
          <p:cNvSpPr>
            <a:spLocks/>
          </p:cNvSpPr>
          <p:nvPr/>
        </p:nvSpPr>
        <p:spPr bwMode="auto">
          <a:xfrm>
            <a:off x="1547813" y="188913"/>
            <a:ext cx="7210425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l"/>
            <a:r>
              <a:rPr lang="ru-RU" sz="4000" b="1">
                <a:solidFill>
                  <a:schemeClr val="bg1"/>
                </a:solidFill>
                <a:latin typeface="Calibri" pitchFamily="34" charset="0"/>
              </a:rPr>
              <a:t>Самое главное</a:t>
            </a:r>
          </a:p>
        </p:txBody>
      </p:sp>
      <p:sp>
        <p:nvSpPr>
          <p:cNvPr id="15363" name="Text Box 126"/>
          <p:cNvSpPr txBox="1">
            <a:spLocks noChangeArrowheads="1"/>
          </p:cNvSpPr>
          <p:nvPr/>
        </p:nvSpPr>
        <p:spPr bwMode="auto">
          <a:xfrm>
            <a:off x="323850" y="908050"/>
            <a:ext cx="8569325" cy="404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3619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just" eaLnBrk="1" hangingPunct="1">
              <a:lnSpc>
                <a:spcPct val="110000"/>
              </a:lnSpc>
              <a:spcBef>
                <a:spcPct val="40000"/>
              </a:spcBef>
            </a:pPr>
            <a:r>
              <a:rPr lang="ru-RU" sz="2200" b="1" i="1"/>
              <a:t>Система управления базами данных (СУБД)</a:t>
            </a:r>
            <a:r>
              <a:rPr lang="ru-RU" sz="2200"/>
              <a:t> - программное обеспечение для создания баз данных, хранения и поиска в них необходимой информации называется</a:t>
            </a:r>
          </a:p>
          <a:p>
            <a:pPr algn="just" eaLnBrk="1" hangingPunct="1">
              <a:lnSpc>
                <a:spcPct val="110000"/>
              </a:lnSpc>
              <a:spcBef>
                <a:spcPct val="40000"/>
              </a:spcBef>
            </a:pPr>
            <a:r>
              <a:rPr lang="ru-RU" sz="2200" b="1" i="1"/>
              <a:t>Таблицы, формы, запросы, отчёты</a:t>
            </a:r>
            <a:r>
              <a:rPr lang="ru-RU" sz="2200"/>
              <a:t> - основные объекты СУБД. </a:t>
            </a:r>
          </a:p>
          <a:p>
            <a:pPr algn="just" eaLnBrk="1" hangingPunct="1">
              <a:lnSpc>
                <a:spcPct val="110000"/>
              </a:lnSpc>
              <a:spcBef>
                <a:spcPct val="40000"/>
              </a:spcBef>
            </a:pPr>
            <a:r>
              <a:rPr lang="ru-RU" sz="2200"/>
              <a:t>С помощью </a:t>
            </a:r>
            <a:r>
              <a:rPr lang="ru-RU" sz="2200" b="1" i="1"/>
              <a:t>запросов на выборку данных</a:t>
            </a:r>
            <a:r>
              <a:rPr lang="ru-RU" sz="2200"/>
              <a:t>, удовлетворяющих заданным условиям (условиям выбора), пользователь получает из базы данных только те записи и их поля, которые ему нужны. В командах СУБД условия выбора записываются в форме логических выражений.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15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5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5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15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15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Заголовок 2"/>
          <p:cNvSpPr>
            <a:spLocks/>
          </p:cNvSpPr>
          <p:nvPr/>
        </p:nvSpPr>
        <p:spPr bwMode="auto">
          <a:xfrm>
            <a:off x="1042988" y="188913"/>
            <a:ext cx="7643812" cy="633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l"/>
            <a:r>
              <a:rPr lang="ru-RU" sz="4400" b="1">
                <a:solidFill>
                  <a:schemeClr val="tx2"/>
                </a:solidFill>
                <a:latin typeface="Calibri" pitchFamily="34" charset="0"/>
              </a:rPr>
              <a:t>Вопросы и задания</a:t>
            </a:r>
          </a:p>
        </p:txBody>
      </p:sp>
      <p:sp>
        <p:nvSpPr>
          <p:cNvPr id="29076" name="Text Box 404"/>
          <p:cNvSpPr txBox="1">
            <a:spLocks noChangeArrowheads="1"/>
          </p:cNvSpPr>
          <p:nvPr/>
        </p:nvSpPr>
        <p:spPr bwMode="auto">
          <a:xfrm>
            <a:off x="395288" y="2060575"/>
            <a:ext cx="83534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sz="2400"/>
              <a:t>Что такое СУБД?</a:t>
            </a:r>
          </a:p>
        </p:txBody>
      </p:sp>
      <p:sp>
        <p:nvSpPr>
          <p:cNvPr id="29077" name="Text Box 405"/>
          <p:cNvSpPr txBox="1">
            <a:spLocks noChangeArrowheads="1"/>
          </p:cNvSpPr>
          <p:nvPr/>
        </p:nvSpPr>
        <p:spPr bwMode="auto">
          <a:xfrm>
            <a:off x="395288" y="2060575"/>
            <a:ext cx="8353425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sz="2400"/>
              <a:t>Какая СУБД установлена на компьютерах в вашем классе?</a:t>
            </a:r>
          </a:p>
        </p:txBody>
      </p:sp>
      <p:sp>
        <p:nvSpPr>
          <p:cNvPr id="29078" name="Text Box 406"/>
          <p:cNvSpPr txBox="1">
            <a:spLocks noChangeArrowheads="1"/>
          </p:cNvSpPr>
          <p:nvPr/>
        </p:nvSpPr>
        <p:spPr bwMode="auto">
          <a:xfrm>
            <a:off x="395288" y="2060575"/>
            <a:ext cx="83534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sz="2400"/>
              <a:t>С чего начинается создание БД?</a:t>
            </a:r>
          </a:p>
        </p:txBody>
      </p:sp>
      <p:sp>
        <p:nvSpPr>
          <p:cNvPr id="29079" name="Text Box 407"/>
          <p:cNvSpPr txBox="1">
            <a:spLocks noChangeArrowheads="1"/>
          </p:cNvSpPr>
          <p:nvPr/>
        </p:nvSpPr>
        <p:spPr bwMode="auto">
          <a:xfrm>
            <a:off x="395288" y="2060575"/>
            <a:ext cx="8353425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sz="2400"/>
              <a:t>Перечислите основные объекты СУБД.</a:t>
            </a:r>
          </a:p>
          <a:p>
            <a:pPr eaLnBrk="1" hangingPunct="1"/>
            <a:r>
              <a:rPr lang="ru-RU" sz="2400"/>
              <a:t>Какие функции они выполняют?</a:t>
            </a:r>
          </a:p>
        </p:txBody>
      </p:sp>
      <p:sp>
        <p:nvSpPr>
          <p:cNvPr id="29080" name="Text Box 408"/>
          <p:cNvSpPr txBox="1">
            <a:spLocks noChangeArrowheads="1"/>
          </p:cNvSpPr>
          <p:nvPr/>
        </p:nvSpPr>
        <p:spPr bwMode="auto">
          <a:xfrm>
            <a:off x="468313" y="981075"/>
            <a:ext cx="8675687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sz="2400"/>
              <a:t>В табличной форме представлены характеристики ноутбуков, имеющихся в продаже в компьютерном салоне:</a:t>
            </a:r>
          </a:p>
        </p:txBody>
      </p:sp>
      <p:graphicFrame>
        <p:nvGraphicFramePr>
          <p:cNvPr id="29202" name="Group 530"/>
          <p:cNvGraphicFramePr>
            <a:graphicFrameLocks noGrp="1"/>
          </p:cNvGraphicFramePr>
          <p:nvPr/>
        </p:nvGraphicFramePr>
        <p:xfrm>
          <a:off x="684213" y="1916113"/>
          <a:ext cx="8064500" cy="3063877"/>
        </p:xfrm>
        <a:graphic>
          <a:graphicData uri="http://schemas.openxmlformats.org/drawingml/2006/table">
            <a:tbl>
              <a:tblPr/>
              <a:tblGrid>
                <a:gridCol w="720725"/>
                <a:gridCol w="3209925"/>
                <a:gridCol w="2068512"/>
                <a:gridCol w="2065338"/>
              </a:tblGrid>
              <a:tr h="57918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№</a:t>
                      </a:r>
                    </a:p>
                  </a:txBody>
                  <a:tcPr marT="45725" marB="45725" horzOverflow="overflow">
                    <a:lnL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AF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Название </a:t>
                      </a:r>
                    </a:p>
                  </a:txBody>
                  <a:tcPr marT="45725" marB="45725" horzOverflow="overflow">
                    <a:lnL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AF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Жёсткий диск (ГБ)</a:t>
                      </a:r>
                    </a:p>
                  </a:txBody>
                  <a:tcPr marT="45725" marB="45725" horzOverflow="overflow">
                    <a:lnL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AF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Оперативная память (МБ)</a:t>
                      </a:r>
                    </a:p>
                  </a:txBody>
                  <a:tcPr marT="45725" marB="45725" horzOverflow="overflow">
                    <a:lnL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AFC"/>
                    </a:solidFill>
                  </a:tcPr>
                </a:tc>
              </a:tr>
              <a:tr h="414381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</a:t>
                      </a:r>
                    </a:p>
                  </a:txBody>
                  <a:tcPr marT="45725" marB="45725" horzOverflow="overflow">
                    <a:lnL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Sony Vaio AW2X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5" marB="45725" horzOverflow="overflow">
                    <a:lnL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500</a:t>
                      </a:r>
                    </a:p>
                  </a:txBody>
                  <a:tcPr marT="45725" marB="45725" horzOverflow="overflow">
                    <a:lnL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4096</a:t>
                      </a:r>
                    </a:p>
                  </a:txBody>
                  <a:tcPr marT="45725" marB="45725" horzOverflow="overflow">
                    <a:lnL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4381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</a:t>
                      </a:r>
                    </a:p>
                  </a:txBody>
                  <a:tcPr marT="45725" marB="45725" horzOverflow="overflow">
                    <a:lnL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Lenovo S10e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5" marB="45725" horzOverflow="overflow">
                    <a:lnL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250</a:t>
                      </a:r>
                    </a:p>
                  </a:txBody>
                  <a:tcPr marT="45725" marB="45725" horzOverflow="overflow">
                    <a:lnL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3072</a:t>
                      </a:r>
                    </a:p>
                  </a:txBody>
                  <a:tcPr marT="45725" marB="45725" horzOverflow="overflow">
                    <a:lnL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4381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3</a:t>
                      </a:r>
                    </a:p>
                  </a:txBody>
                  <a:tcPr marT="45725" marB="45725" horzOverflow="overflow">
                    <a:lnL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Asus F70SL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5" marB="45725" horzOverflow="overflow">
                    <a:lnL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250</a:t>
                      </a:r>
                    </a:p>
                  </a:txBody>
                  <a:tcPr marT="45725" marB="45725" horzOverflow="overflow">
                    <a:lnL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2048</a:t>
                      </a:r>
                    </a:p>
                  </a:txBody>
                  <a:tcPr marT="45725" marB="45725" horzOverflow="overflow">
                    <a:lnL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2792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4</a:t>
                      </a:r>
                    </a:p>
                  </a:txBody>
                  <a:tcPr marT="45725" marB="45725" horzOverflow="overflow">
                    <a:lnL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Aser F525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5" marB="45725" horzOverflow="overflow">
                    <a:lnL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160</a:t>
                      </a:r>
                    </a:p>
                  </a:txBody>
                  <a:tcPr marT="45725" marB="45725" horzOverflow="overflow">
                    <a:lnL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2048</a:t>
                      </a:r>
                    </a:p>
                  </a:txBody>
                  <a:tcPr marT="45725" marB="45725" horzOverflow="overflow">
                    <a:lnL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4381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5</a:t>
                      </a:r>
                    </a:p>
                  </a:txBody>
                  <a:tcPr marT="45725" marB="45725" horzOverflow="overflow">
                    <a:lnL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Samsung NC20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5" marB="45725" horzOverflow="overflow">
                    <a:lnL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160</a:t>
                      </a:r>
                    </a:p>
                  </a:txBody>
                  <a:tcPr marT="45725" marB="45725" horzOverflow="overflow">
                    <a:lnL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1024</a:t>
                      </a:r>
                    </a:p>
                  </a:txBody>
                  <a:tcPr marT="45725" marB="45725" horzOverflow="overflow">
                    <a:lnL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4381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6</a:t>
                      </a:r>
                    </a:p>
                  </a:txBody>
                  <a:tcPr marT="45725" marB="45725" horzOverflow="overflow">
                    <a:lnL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Roverbook V212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5" marB="45725" horzOverflow="overflow">
                    <a:lnL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120</a:t>
                      </a:r>
                    </a:p>
                  </a:txBody>
                  <a:tcPr marT="45725" marB="45725" horzOverflow="overflow">
                    <a:lnL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1024</a:t>
                      </a:r>
                    </a:p>
                  </a:txBody>
                  <a:tcPr marT="45725" marB="45725" horzOverflow="overflow">
                    <a:lnL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9203" name="Text Box 531"/>
          <p:cNvSpPr txBox="1">
            <a:spLocks noChangeArrowheads="1"/>
          </p:cNvSpPr>
          <p:nvPr/>
        </p:nvSpPr>
        <p:spPr bwMode="auto">
          <a:xfrm>
            <a:off x="468313" y="5229225"/>
            <a:ext cx="8353425" cy="118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sz="2400"/>
              <a:t> Какую строку будет занимать запись, содержащая сведения о ноутбуке Asus F70SL, после сортировки по возрастанию значений поля НАЗВАНИЕ?</a:t>
            </a:r>
          </a:p>
        </p:txBody>
      </p:sp>
      <p:sp>
        <p:nvSpPr>
          <p:cNvPr id="29204" name="Text Box 532"/>
          <p:cNvSpPr txBox="1">
            <a:spLocks noChangeArrowheads="1"/>
          </p:cNvSpPr>
          <p:nvPr/>
        </p:nvSpPr>
        <p:spPr bwMode="auto">
          <a:xfrm>
            <a:off x="539750" y="5229225"/>
            <a:ext cx="8353425" cy="118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sz="2400"/>
              <a:t> Какую строку будет занимать запись, содержащая сведения о ноутбуке Asus F70SL, после сортировки по убыванию значений поля</a:t>
            </a:r>
            <a:r>
              <a:rPr lang="en-US" sz="2400"/>
              <a:t> </a:t>
            </a:r>
            <a:r>
              <a:rPr lang="ru-RU" sz="2400"/>
              <a:t>ЖЁСТКИЙ ДИСК?</a:t>
            </a:r>
          </a:p>
        </p:txBody>
      </p:sp>
      <p:sp>
        <p:nvSpPr>
          <p:cNvPr id="29205" name="Text Box 533"/>
          <p:cNvSpPr txBox="1">
            <a:spLocks noChangeArrowheads="1"/>
          </p:cNvSpPr>
          <p:nvPr/>
        </p:nvSpPr>
        <p:spPr bwMode="auto">
          <a:xfrm>
            <a:off x="468313" y="5229225"/>
            <a:ext cx="8353425" cy="1431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sz="2200"/>
              <a:t>Какую строку будет занимать запись, содержащая сведения о ноутбуке Asus F70SL, после сортировки сначала по убыванию значений поля ОПЕРАТИВНАЯ ПАМЯТЬ, затем по возрастанию значений поля</a:t>
            </a:r>
            <a:r>
              <a:rPr lang="en-US" sz="2200"/>
              <a:t> </a:t>
            </a:r>
            <a:r>
              <a:rPr lang="ru-RU" sz="2200"/>
              <a:t>ЖЁСТКИЙ ДИСК?</a:t>
            </a:r>
          </a:p>
        </p:txBody>
      </p:sp>
      <p:sp>
        <p:nvSpPr>
          <p:cNvPr id="29206" name="Text Box 534"/>
          <p:cNvSpPr txBox="1">
            <a:spLocks noChangeArrowheads="1"/>
          </p:cNvSpPr>
          <p:nvPr/>
        </p:nvSpPr>
        <p:spPr bwMode="auto">
          <a:xfrm>
            <a:off x="395288" y="2060575"/>
            <a:ext cx="83534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sz="2400"/>
              <a:t>Какова цель запроса на выборку?</a:t>
            </a:r>
          </a:p>
        </p:txBody>
      </p:sp>
      <p:sp>
        <p:nvSpPr>
          <p:cNvPr id="29207" name="Text Box 535"/>
          <p:cNvSpPr txBox="1">
            <a:spLocks noChangeArrowheads="1"/>
          </p:cNvSpPr>
          <p:nvPr/>
        </p:nvSpPr>
        <p:spPr bwMode="auto">
          <a:xfrm>
            <a:off x="539750" y="981075"/>
            <a:ext cx="8353425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sz="2400"/>
              <a:t>В табличной форме представлен фрагмент базы данных с годовыми оценками учащихся:</a:t>
            </a:r>
          </a:p>
        </p:txBody>
      </p:sp>
      <p:graphicFrame>
        <p:nvGraphicFramePr>
          <p:cNvPr id="29208" name="Group 536"/>
          <p:cNvGraphicFramePr>
            <a:graphicFrameLocks noGrp="1"/>
          </p:cNvGraphicFramePr>
          <p:nvPr/>
        </p:nvGraphicFramePr>
        <p:xfrm>
          <a:off x="539750" y="1844675"/>
          <a:ext cx="8353425" cy="2952751"/>
        </p:xfrm>
        <a:graphic>
          <a:graphicData uri="http://schemas.openxmlformats.org/drawingml/2006/table">
            <a:tbl>
              <a:tblPr/>
              <a:tblGrid>
                <a:gridCol w="1392238"/>
                <a:gridCol w="841375"/>
                <a:gridCol w="1295400"/>
                <a:gridCol w="1584325"/>
                <a:gridCol w="1944687"/>
                <a:gridCol w="1295400"/>
              </a:tblGrid>
              <a:tr h="42227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Фамилия</a:t>
                      </a:r>
                    </a:p>
                  </a:txBody>
                  <a:tcPr horzOverflow="overflow">
                    <a:lnL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AF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Пол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AF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Алгебра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AF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Геометрия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AF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Информатика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AF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Физика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AFC"/>
                    </a:solidFill>
                  </a:tcPr>
                </a:tc>
              </a:tr>
              <a:tr h="42068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Алексеев</a:t>
                      </a:r>
                    </a:p>
                  </a:txBody>
                  <a:tcPr horzOverflow="overflow">
                    <a:lnL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Ж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3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3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4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3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227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Воронин</a:t>
                      </a:r>
                    </a:p>
                  </a:txBody>
                  <a:tcPr horzOverflow="overflow">
                    <a:lnL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М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4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4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4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3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227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Ильин</a:t>
                      </a:r>
                    </a:p>
                  </a:txBody>
                  <a:tcPr horzOverflow="overflow">
                    <a:lnL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М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4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3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3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4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227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Костин</a:t>
                      </a:r>
                    </a:p>
                  </a:txBody>
                  <a:tcPr horzOverflow="overflow">
                    <a:lnL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М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5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4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5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4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068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Сизова</a:t>
                      </a:r>
                    </a:p>
                  </a:txBody>
                  <a:tcPr horzOverflow="overflow">
                    <a:lnL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Ж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5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5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5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4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227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Школина</a:t>
                      </a:r>
                    </a:p>
                  </a:txBody>
                  <a:tcPr horzOverflow="overflow">
                    <a:lnL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Ж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5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5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5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5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9266" name="Text Box 594"/>
          <p:cNvSpPr txBox="1">
            <a:spLocks noChangeArrowheads="1"/>
          </p:cNvSpPr>
          <p:nvPr/>
        </p:nvSpPr>
        <p:spPr bwMode="auto">
          <a:xfrm>
            <a:off x="395288" y="5084763"/>
            <a:ext cx="8353425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sz="2400"/>
              <a:t>Сколько записей в данном фрагменте удовлетворяет следующему условию?</a:t>
            </a:r>
          </a:p>
        </p:txBody>
      </p:sp>
      <p:sp>
        <p:nvSpPr>
          <p:cNvPr id="29267" name="Text Box 595"/>
          <p:cNvSpPr txBox="1">
            <a:spLocks noChangeArrowheads="1"/>
          </p:cNvSpPr>
          <p:nvPr/>
        </p:nvSpPr>
        <p:spPr bwMode="auto">
          <a:xfrm>
            <a:off x="250825" y="5949950"/>
            <a:ext cx="83534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sz="2400"/>
              <a:t> АЛГЕБРА&gt;3 И ИНФОРМАТИКА&gt;4 И ПОЛ=</a:t>
            </a:r>
            <a:r>
              <a:rPr lang="en-US" sz="2400"/>
              <a:t>`</a:t>
            </a:r>
            <a:r>
              <a:rPr lang="ru-RU" sz="2400"/>
              <a:t>М</a:t>
            </a:r>
            <a:r>
              <a:rPr lang="en-US" sz="2400"/>
              <a:t>`</a:t>
            </a:r>
            <a:endParaRPr lang="ru-RU" sz="2400"/>
          </a:p>
        </p:txBody>
      </p:sp>
      <p:sp>
        <p:nvSpPr>
          <p:cNvPr id="29268" name="Text Box 596"/>
          <p:cNvSpPr txBox="1">
            <a:spLocks noChangeArrowheads="1"/>
          </p:cNvSpPr>
          <p:nvPr/>
        </p:nvSpPr>
        <p:spPr bwMode="auto">
          <a:xfrm>
            <a:off x="395288" y="6021388"/>
            <a:ext cx="83534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sz="2400"/>
              <a:t>(АЛГЕБРА&gt;4 ИЛИ ИНФОРМАТИКА&gt;4) И ПОЛ=</a:t>
            </a:r>
            <a:r>
              <a:rPr lang="en-US" sz="2400"/>
              <a:t>`</a:t>
            </a:r>
            <a:r>
              <a:rPr lang="ru-RU" sz="2400"/>
              <a:t>Ж</a:t>
            </a:r>
            <a:r>
              <a:rPr lang="en-US" sz="2400"/>
              <a:t>`</a:t>
            </a:r>
            <a:endParaRPr lang="ru-RU" sz="2400"/>
          </a:p>
        </p:txBody>
      </p:sp>
      <p:sp>
        <p:nvSpPr>
          <p:cNvPr id="29269" name="Text Box 597"/>
          <p:cNvSpPr txBox="1">
            <a:spLocks noChangeArrowheads="1"/>
          </p:cNvSpPr>
          <p:nvPr/>
        </p:nvSpPr>
        <p:spPr bwMode="auto">
          <a:xfrm>
            <a:off x="468313" y="6035675"/>
            <a:ext cx="8353425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sz="2400"/>
              <a:t> ФИЗИКА=3 ИЛИ АЛГЕБРА=3 ИЛИ ГЕОМЕТРИЯ=3 ИЛИ</a:t>
            </a:r>
          </a:p>
          <a:p>
            <a:pPr eaLnBrk="1" hangingPunct="1"/>
            <a:r>
              <a:rPr lang="ru-RU" sz="2400"/>
              <a:t>ИНФОРМАТИКА=3</a:t>
            </a:r>
          </a:p>
        </p:txBody>
      </p:sp>
      <p:sp>
        <p:nvSpPr>
          <p:cNvPr id="29270" name="Text Box 598"/>
          <p:cNvSpPr txBox="1">
            <a:spLocks noChangeArrowheads="1"/>
          </p:cNvSpPr>
          <p:nvPr/>
        </p:nvSpPr>
        <p:spPr bwMode="auto">
          <a:xfrm>
            <a:off x="468313" y="6035675"/>
            <a:ext cx="8353425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sz="2400"/>
              <a:t>(ФИЗИКА=3 ИЛИ АЛГЕБРА=3) И (ГЕОМЕТРИЯ=3 ИЛИ</a:t>
            </a:r>
          </a:p>
          <a:p>
            <a:pPr eaLnBrk="1" hangingPunct="1"/>
            <a:r>
              <a:rPr lang="ru-RU" sz="2400"/>
              <a:t>ИНФОРМАТИКА=3)</a:t>
            </a:r>
          </a:p>
        </p:txBody>
      </p:sp>
      <p:sp>
        <p:nvSpPr>
          <p:cNvPr id="29271" name="Text Box 599"/>
          <p:cNvSpPr txBox="1">
            <a:spLocks noChangeArrowheads="1"/>
          </p:cNvSpPr>
          <p:nvPr/>
        </p:nvSpPr>
        <p:spPr bwMode="auto">
          <a:xfrm>
            <a:off x="468313" y="981075"/>
            <a:ext cx="8353425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sz="2400"/>
              <a:t>В табличной форме представлен фрагмент базы данных с результатами олимпиады по информатике:</a:t>
            </a:r>
          </a:p>
        </p:txBody>
      </p:sp>
      <p:graphicFrame>
        <p:nvGraphicFramePr>
          <p:cNvPr id="29272" name="Group 600"/>
          <p:cNvGraphicFramePr>
            <a:graphicFrameLocks noGrp="1"/>
          </p:cNvGraphicFramePr>
          <p:nvPr/>
        </p:nvGraphicFramePr>
        <p:xfrm>
          <a:off x="755650" y="1989138"/>
          <a:ext cx="7920038" cy="3170240"/>
        </p:xfrm>
        <a:graphic>
          <a:graphicData uri="http://schemas.openxmlformats.org/drawingml/2006/table">
            <a:tbl>
              <a:tblPr/>
              <a:tblGrid>
                <a:gridCol w="1871663"/>
                <a:gridCol w="768350"/>
                <a:gridCol w="1320800"/>
                <a:gridCol w="1319212"/>
                <a:gridCol w="1319213"/>
                <a:gridCol w="1320800"/>
              </a:tblGrid>
              <a:tr h="39628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Фамилия</a:t>
                      </a:r>
                    </a:p>
                  </a:txBody>
                  <a:tcPr marT="45725" marB="45725" horzOverflow="overflow">
                    <a:lnL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AF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Пол </a:t>
                      </a:r>
                    </a:p>
                  </a:txBody>
                  <a:tcPr marT="45725" marB="45725" horzOverflow="overflow">
                    <a:lnL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AF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Задача 1</a:t>
                      </a:r>
                    </a:p>
                  </a:txBody>
                  <a:tcPr marT="45725" marB="45725" horzOverflow="overflow">
                    <a:lnL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AF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Задача 2</a:t>
                      </a:r>
                    </a:p>
                  </a:txBody>
                  <a:tcPr marT="45725" marB="45725" horzOverflow="overflow">
                    <a:lnL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AF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Задача 3</a:t>
                      </a:r>
                    </a:p>
                  </a:txBody>
                  <a:tcPr marT="45725" marB="45725" horzOverflow="overflow">
                    <a:lnL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AF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Сумма</a:t>
                      </a:r>
                    </a:p>
                  </a:txBody>
                  <a:tcPr marT="45725" marB="45725" horzOverflow="overflow">
                    <a:lnL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AFC"/>
                    </a:solidFill>
                  </a:tcPr>
                </a:tc>
              </a:tr>
              <a:tr h="39628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Жариков</a:t>
                      </a:r>
                    </a:p>
                  </a:txBody>
                  <a:tcPr marT="45725" marB="45725" horzOverflow="overflow">
                    <a:lnL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М</a:t>
                      </a:r>
                    </a:p>
                  </a:txBody>
                  <a:tcPr marT="45725" marB="45725" horzOverflow="overflow">
                    <a:lnL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15</a:t>
                      </a:r>
                    </a:p>
                  </a:txBody>
                  <a:tcPr marT="45725" marB="45725" horzOverflow="overflow">
                    <a:lnL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20</a:t>
                      </a:r>
                    </a:p>
                  </a:txBody>
                  <a:tcPr marT="45725" marB="45725" horzOverflow="overflow">
                    <a:lnL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25</a:t>
                      </a:r>
                    </a:p>
                  </a:txBody>
                  <a:tcPr marT="45725" marB="45725" horzOverflow="overflow">
                    <a:lnL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60</a:t>
                      </a:r>
                    </a:p>
                  </a:txBody>
                  <a:tcPr marT="45725" marB="45725" horzOverflow="overflow">
                    <a:lnL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628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Костин</a:t>
                      </a:r>
                    </a:p>
                  </a:txBody>
                  <a:tcPr marT="45725" marB="45725" horzOverflow="overflow">
                    <a:lnL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М</a:t>
                      </a:r>
                    </a:p>
                  </a:txBody>
                  <a:tcPr marT="45725" marB="45725" horzOverflow="overflow">
                    <a:lnL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10</a:t>
                      </a:r>
                    </a:p>
                  </a:txBody>
                  <a:tcPr marT="45725" marB="45725" horzOverflow="overflow">
                    <a:lnL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10</a:t>
                      </a:r>
                    </a:p>
                  </a:txBody>
                  <a:tcPr marT="45725" marB="45725" horzOverflow="overflow">
                    <a:lnL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10</a:t>
                      </a:r>
                    </a:p>
                  </a:txBody>
                  <a:tcPr marT="45725" marB="45725" horzOverflow="overflow">
                    <a:lnL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30</a:t>
                      </a:r>
                    </a:p>
                  </a:txBody>
                  <a:tcPr marT="45725" marB="45725" horzOverflow="overflow">
                    <a:lnL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628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Кузнецов</a:t>
                      </a:r>
                    </a:p>
                  </a:txBody>
                  <a:tcPr marT="45725" marB="45725" horzOverflow="overflow">
                    <a:lnL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М</a:t>
                      </a:r>
                    </a:p>
                  </a:txBody>
                  <a:tcPr marT="45725" marB="45725" horzOverflow="overflow">
                    <a:lnL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20</a:t>
                      </a:r>
                    </a:p>
                  </a:txBody>
                  <a:tcPr marT="45725" marB="45725" horzOverflow="overflow">
                    <a:lnL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25</a:t>
                      </a:r>
                    </a:p>
                  </a:txBody>
                  <a:tcPr marT="45725" marB="45725" horzOverflow="overflow">
                    <a:lnL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30</a:t>
                      </a:r>
                    </a:p>
                  </a:txBody>
                  <a:tcPr marT="45725" marB="45725" horzOverflow="overflow">
                    <a:lnL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75</a:t>
                      </a:r>
                    </a:p>
                  </a:txBody>
                  <a:tcPr marT="45725" marB="45725" horzOverflow="overflow">
                    <a:lnL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628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Михайлова</a:t>
                      </a:r>
                    </a:p>
                  </a:txBody>
                  <a:tcPr marT="45725" marB="45725" horzOverflow="overflow">
                    <a:lnL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Ж</a:t>
                      </a:r>
                    </a:p>
                  </a:txBody>
                  <a:tcPr marT="45725" marB="45725" horzOverflow="overflow">
                    <a:lnL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25</a:t>
                      </a:r>
                    </a:p>
                  </a:txBody>
                  <a:tcPr marT="45725" marB="45725" horzOverflow="overflow">
                    <a:lnL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20</a:t>
                      </a:r>
                    </a:p>
                  </a:txBody>
                  <a:tcPr marT="45725" marB="45725" horzOverflow="overflow">
                    <a:lnL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10</a:t>
                      </a:r>
                    </a:p>
                  </a:txBody>
                  <a:tcPr marT="45725" marB="45725" horzOverflow="overflow">
                    <a:lnL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55</a:t>
                      </a:r>
                    </a:p>
                  </a:txBody>
                  <a:tcPr marT="45725" marB="45725" horzOverflow="overflow">
                    <a:lnL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628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Сизова</a:t>
                      </a:r>
                    </a:p>
                  </a:txBody>
                  <a:tcPr marT="45725" marB="45725" horzOverflow="overflow">
                    <a:lnL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Ж</a:t>
                      </a:r>
                    </a:p>
                  </a:txBody>
                  <a:tcPr marT="45725" marB="45725" horzOverflow="overflow">
                    <a:lnL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30</a:t>
                      </a:r>
                    </a:p>
                  </a:txBody>
                  <a:tcPr marT="45725" marB="45725" horzOverflow="overflow">
                    <a:lnL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30</a:t>
                      </a:r>
                    </a:p>
                  </a:txBody>
                  <a:tcPr marT="45725" marB="45725" horzOverflow="overflow">
                    <a:lnL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30</a:t>
                      </a:r>
                    </a:p>
                  </a:txBody>
                  <a:tcPr marT="45725" marB="45725" horzOverflow="overflow">
                    <a:lnL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90</a:t>
                      </a:r>
                    </a:p>
                  </a:txBody>
                  <a:tcPr marT="45725" marB="45725" horzOverflow="overflow">
                    <a:lnL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628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Старовойтова</a:t>
                      </a:r>
                    </a:p>
                  </a:txBody>
                  <a:tcPr marT="45725" marB="45725" horzOverflow="overflow">
                    <a:lnL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Ж</a:t>
                      </a:r>
                    </a:p>
                  </a:txBody>
                  <a:tcPr marT="45725" marB="45725" horzOverflow="overflow">
                    <a:lnL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20</a:t>
                      </a:r>
                    </a:p>
                  </a:txBody>
                  <a:tcPr marT="45725" marB="45725" horzOverflow="overflow">
                    <a:lnL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25</a:t>
                      </a:r>
                    </a:p>
                  </a:txBody>
                  <a:tcPr marT="45725" marB="45725" horzOverflow="overflow">
                    <a:lnL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25</a:t>
                      </a:r>
                    </a:p>
                  </a:txBody>
                  <a:tcPr marT="45725" marB="45725" horzOverflow="overflow">
                    <a:lnL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70</a:t>
                      </a:r>
                    </a:p>
                  </a:txBody>
                  <a:tcPr marT="45725" marB="45725" horzOverflow="overflow">
                    <a:lnL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628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Школина</a:t>
                      </a:r>
                    </a:p>
                  </a:txBody>
                  <a:tcPr marT="45725" marB="45725" horzOverflow="overflow">
                    <a:lnL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Ж</a:t>
                      </a:r>
                    </a:p>
                  </a:txBody>
                  <a:tcPr marT="45725" marB="45725" horzOverflow="overflow">
                    <a:lnL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30</a:t>
                      </a:r>
                    </a:p>
                  </a:txBody>
                  <a:tcPr marT="45725" marB="45725" horzOverflow="overflow">
                    <a:lnL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25</a:t>
                      </a:r>
                    </a:p>
                  </a:txBody>
                  <a:tcPr marT="45725" marB="45725" horzOverflow="overflow">
                    <a:lnL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25</a:t>
                      </a:r>
                    </a:p>
                  </a:txBody>
                  <a:tcPr marT="45725" marB="45725" horzOverflow="overflow">
                    <a:lnL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80</a:t>
                      </a:r>
                    </a:p>
                  </a:txBody>
                  <a:tcPr marT="45725" marB="45725" horzOverflow="overflow">
                    <a:lnL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9337" name="Text Box 665"/>
          <p:cNvSpPr txBox="1">
            <a:spLocks noChangeArrowheads="1"/>
          </p:cNvSpPr>
          <p:nvPr/>
        </p:nvSpPr>
        <p:spPr bwMode="auto">
          <a:xfrm>
            <a:off x="395288" y="5300663"/>
            <a:ext cx="8353425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sz="2400"/>
              <a:t>Сколько записей в данном фрагменте удовлетворяет следующему условию?</a:t>
            </a:r>
          </a:p>
        </p:txBody>
      </p:sp>
      <p:sp>
        <p:nvSpPr>
          <p:cNvPr id="29338" name="Text Box 666"/>
          <p:cNvSpPr txBox="1">
            <a:spLocks noChangeArrowheads="1"/>
          </p:cNvSpPr>
          <p:nvPr/>
        </p:nvSpPr>
        <p:spPr bwMode="auto">
          <a:xfrm>
            <a:off x="468313" y="6092825"/>
            <a:ext cx="83534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sz="2400"/>
              <a:t> ПОЛ=</a:t>
            </a:r>
            <a:r>
              <a:rPr lang="en-US" sz="2400"/>
              <a:t>‘</a:t>
            </a:r>
            <a:r>
              <a:rPr lang="ru-RU" sz="2400"/>
              <a:t>М</a:t>
            </a:r>
            <a:r>
              <a:rPr lang="en-US" sz="2400"/>
              <a:t>’</a:t>
            </a:r>
            <a:r>
              <a:rPr lang="ru-RU" sz="2400"/>
              <a:t> И СУММА&gt;55</a:t>
            </a:r>
          </a:p>
        </p:txBody>
      </p:sp>
      <p:sp>
        <p:nvSpPr>
          <p:cNvPr id="29339" name="Text Box 667"/>
          <p:cNvSpPr txBox="1">
            <a:spLocks noChangeArrowheads="1"/>
          </p:cNvSpPr>
          <p:nvPr/>
        </p:nvSpPr>
        <p:spPr bwMode="auto">
          <a:xfrm>
            <a:off x="468313" y="6165850"/>
            <a:ext cx="83534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sz="2400"/>
              <a:t>(ЗАДАЧА1&lt;ЗАДАЧА2) И (ЗАДАЧА2&lt;ЗАДАЧА3)</a:t>
            </a:r>
          </a:p>
        </p:txBody>
      </p:sp>
      <p:sp>
        <p:nvSpPr>
          <p:cNvPr id="29340" name="Text Box 668"/>
          <p:cNvSpPr txBox="1">
            <a:spLocks noChangeArrowheads="1"/>
          </p:cNvSpPr>
          <p:nvPr/>
        </p:nvSpPr>
        <p:spPr bwMode="auto">
          <a:xfrm>
            <a:off x="611188" y="6092825"/>
            <a:ext cx="83534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sz="2400"/>
              <a:t>ЗАДАЧА1=30 ИЛИ ЗАДАЧА2=30 ИЛИ ЗАДАЧА3=30</a:t>
            </a:r>
          </a:p>
        </p:txBody>
      </p:sp>
      <p:sp>
        <p:nvSpPr>
          <p:cNvPr id="29341" name="Text Box 669"/>
          <p:cNvSpPr txBox="1">
            <a:spLocks noChangeArrowheads="1"/>
          </p:cNvSpPr>
          <p:nvPr/>
        </p:nvSpPr>
        <p:spPr bwMode="auto">
          <a:xfrm>
            <a:off x="539750" y="6237288"/>
            <a:ext cx="83534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sz="2400"/>
              <a:t>ЗАДАЧА1=30 И ЗАДАЧА2=30 И ЗАДАЧА3=30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9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</p:stCondLst>
                      <p:childTnLst>
                        <p:par>
                          <p:cTn id="6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29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8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8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 nodeType="clickPar">
                      <p:stCondLst>
                        <p:cond delay="indefinite"/>
                      </p:stCondLst>
                      <p:childTnLst>
                        <p:par>
                          <p:cTn id="8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 nodeType="clickPar">
                      <p:stCondLst>
                        <p:cond delay="indefinite"/>
                      </p:stCondLst>
                      <p:childTnLst>
                        <p:par>
                          <p:cTn id="9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 nodeType="clickPar">
                      <p:stCondLst>
                        <p:cond delay="indefinite"/>
                      </p:stCondLst>
                      <p:childTnLst>
                        <p:par>
                          <p:cTn id="10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 nodeType="clickPar">
                      <p:stCondLst>
                        <p:cond delay="indefinite"/>
                      </p:stCondLst>
                      <p:childTnLst>
                        <p:par>
                          <p:cTn id="1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1000"/>
                                        <p:tgtEl>
                                          <p:spTgt spid="29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 nodeType="clickPar">
                      <p:stCondLst>
                        <p:cond delay="indefinite"/>
                      </p:stCondLst>
                      <p:childTnLst>
                        <p:par>
                          <p:cTn id="1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 nodeType="clickPar">
                      <p:stCondLst>
                        <p:cond delay="indefinite"/>
                      </p:stCondLst>
                      <p:childTnLst>
                        <p:par>
                          <p:cTn id="1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 nodeType="clickPar">
                      <p:stCondLst>
                        <p:cond delay="indefinite"/>
                      </p:stCondLst>
                      <p:childTnLst>
                        <p:par>
                          <p:cTn id="1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 nodeType="clickPar">
                      <p:stCondLst>
                        <p:cond delay="indefinite"/>
                      </p:stCondLst>
                      <p:childTnLst>
                        <p:par>
                          <p:cTn id="1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076" grpId="0"/>
      <p:bldP spid="29076" grpId="1"/>
      <p:bldP spid="29077" grpId="0"/>
      <p:bldP spid="29077" grpId="1"/>
      <p:bldP spid="29078" grpId="0"/>
      <p:bldP spid="29078" grpId="1"/>
      <p:bldP spid="29080" grpId="0"/>
      <p:bldP spid="29080" grpId="1"/>
      <p:bldP spid="29206" grpId="0"/>
      <p:bldP spid="29206" grpId="1"/>
      <p:bldP spid="29207" grpId="0"/>
      <p:bldP spid="29207" grpId="1"/>
      <p:bldP spid="29266" grpId="0"/>
      <p:bldP spid="29266" grpId="1"/>
      <p:bldP spid="29267" grpId="0"/>
      <p:bldP spid="29267" grpId="1"/>
      <p:bldP spid="29268" grpId="0"/>
      <p:bldP spid="29268" grpId="1"/>
      <p:bldP spid="29269" grpId="0"/>
      <p:bldP spid="29269" grpId="1"/>
      <p:bldP spid="29270" grpId="0"/>
      <p:bldP spid="29270" grpId="1"/>
      <p:bldP spid="29271" grpId="0"/>
      <p:bldP spid="29271" grpId="1"/>
      <p:bldP spid="29337" grpId="0"/>
      <p:bldP spid="29337" grpId="1"/>
      <p:bldP spid="29338" grpId="0"/>
      <p:bldP spid="29338" grpId="1"/>
      <p:bldP spid="29339" grpId="0"/>
      <p:bldP spid="29339" grpId="1"/>
      <p:bldP spid="29340" grpId="0"/>
      <p:bldP spid="29340" grpId="1"/>
      <p:bldP spid="29341" grpId="0"/>
      <p:bldP spid="29341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762" name="Text Box 874"/>
          <p:cNvSpPr txBox="1">
            <a:spLocks noChangeArrowheads="1"/>
          </p:cNvSpPr>
          <p:nvPr/>
        </p:nvSpPr>
        <p:spPr bwMode="auto">
          <a:xfrm>
            <a:off x="539750" y="476250"/>
            <a:ext cx="8353425" cy="118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sz="2400"/>
              <a:t>Как будет выглядеть список (фамилия, имя) учеников</a:t>
            </a:r>
            <a:endParaRPr lang="en-US" sz="2400"/>
          </a:p>
          <a:p>
            <a:pPr eaLnBrk="1" hangingPunct="1"/>
            <a:r>
              <a:rPr lang="ru-RU" sz="2400"/>
              <a:t>после сортировки по возрастанию значений поля</a:t>
            </a:r>
          </a:p>
          <a:p>
            <a:pPr eaLnBrk="1" hangingPunct="1"/>
            <a:r>
              <a:rPr lang="ru-RU" sz="2400"/>
              <a:t> ДАТА РОЖДЕНИЯ базы данных «Наш класс» ?</a:t>
            </a:r>
          </a:p>
        </p:txBody>
      </p:sp>
      <p:pic>
        <p:nvPicPr>
          <p:cNvPr id="18438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3" y="1773238"/>
            <a:ext cx="7991475" cy="3411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7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7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7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7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7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7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762" grpId="0" build="allAtOnce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9" name="Text Box 7"/>
          <p:cNvSpPr txBox="1">
            <a:spLocks noChangeArrowheads="1"/>
          </p:cNvSpPr>
          <p:nvPr/>
        </p:nvSpPr>
        <p:spPr bwMode="auto">
          <a:xfrm>
            <a:off x="611188" y="4221163"/>
            <a:ext cx="8353425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sz="2400"/>
              <a:t>Укажите все записи базы данных «Наш класс», для</a:t>
            </a:r>
            <a:endParaRPr lang="en-US" sz="2400"/>
          </a:p>
          <a:p>
            <a:pPr eaLnBrk="1" hangingPunct="1"/>
            <a:r>
              <a:rPr lang="ru-RU" sz="2400"/>
              <a:t>которых будет истинным простое логическое выражение</a:t>
            </a:r>
          </a:p>
        </p:txBody>
      </p:sp>
      <p:sp>
        <p:nvSpPr>
          <p:cNvPr id="38920" name="Text Box 8"/>
          <p:cNvSpPr txBox="1">
            <a:spLocks noChangeArrowheads="1"/>
          </p:cNvSpPr>
          <p:nvPr/>
        </p:nvSpPr>
        <p:spPr bwMode="auto">
          <a:xfrm>
            <a:off x="755650" y="5300663"/>
            <a:ext cx="820896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2400"/>
              <a:t>Рост </a:t>
            </a:r>
            <a:r>
              <a:rPr lang="en-US" sz="2400"/>
              <a:t>&lt;=160</a:t>
            </a:r>
            <a:endParaRPr lang="ru-RU" sz="2400"/>
          </a:p>
        </p:txBody>
      </p:sp>
      <p:sp>
        <p:nvSpPr>
          <p:cNvPr id="38922" name="Text Box 10"/>
          <p:cNvSpPr txBox="1">
            <a:spLocks noChangeArrowheads="1"/>
          </p:cNvSpPr>
          <p:nvPr/>
        </p:nvSpPr>
        <p:spPr bwMode="auto">
          <a:xfrm>
            <a:off x="755650" y="5373688"/>
            <a:ext cx="820896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2400"/>
              <a:t>УВЛЕЧЕНИЕ=</a:t>
            </a:r>
            <a:r>
              <a:rPr lang="en-US" sz="2400"/>
              <a:t>`</a:t>
            </a:r>
            <a:r>
              <a:rPr lang="ru-RU" sz="2400"/>
              <a:t>футбол</a:t>
            </a:r>
            <a:r>
              <a:rPr lang="en-US" sz="2400"/>
              <a:t>`</a:t>
            </a:r>
            <a:endParaRPr lang="ru-RU" sz="2400"/>
          </a:p>
        </p:txBody>
      </p:sp>
      <p:sp>
        <p:nvSpPr>
          <p:cNvPr id="38923" name="Text Box 11"/>
          <p:cNvSpPr txBox="1">
            <a:spLocks noChangeArrowheads="1"/>
          </p:cNvSpPr>
          <p:nvPr/>
        </p:nvSpPr>
        <p:spPr bwMode="auto">
          <a:xfrm>
            <a:off x="755650" y="5373688"/>
            <a:ext cx="820896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2400"/>
              <a:t>ФАМИЛИЯ=</a:t>
            </a:r>
            <a:r>
              <a:rPr lang="en-US" sz="2400"/>
              <a:t>`</a:t>
            </a:r>
            <a:r>
              <a:rPr lang="ru-RU" sz="2400"/>
              <a:t>Патрина</a:t>
            </a:r>
            <a:r>
              <a:rPr lang="en-US" sz="2400"/>
              <a:t>`</a:t>
            </a:r>
            <a:endParaRPr lang="ru-RU" sz="2400"/>
          </a:p>
        </p:txBody>
      </p:sp>
      <p:sp>
        <p:nvSpPr>
          <p:cNvPr id="38924" name="Text Box 12"/>
          <p:cNvSpPr txBox="1">
            <a:spLocks noChangeArrowheads="1"/>
          </p:cNvSpPr>
          <p:nvPr/>
        </p:nvSpPr>
        <p:spPr bwMode="auto">
          <a:xfrm>
            <a:off x="684213" y="5373688"/>
            <a:ext cx="820896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2400"/>
              <a:t>УВЛЕЧЕНИЕ=</a:t>
            </a:r>
            <a:r>
              <a:rPr lang="en-US" sz="2400"/>
              <a:t>`</a:t>
            </a:r>
            <a:r>
              <a:rPr lang="ru-RU" sz="2400"/>
              <a:t>танцы</a:t>
            </a:r>
            <a:r>
              <a:rPr lang="en-US" sz="2400"/>
              <a:t>`</a:t>
            </a:r>
            <a:endParaRPr lang="ru-RU" sz="2400"/>
          </a:p>
        </p:txBody>
      </p:sp>
      <p:sp>
        <p:nvSpPr>
          <p:cNvPr id="38925" name="Text Box 13"/>
          <p:cNvSpPr txBox="1">
            <a:spLocks noChangeArrowheads="1"/>
          </p:cNvSpPr>
          <p:nvPr/>
        </p:nvSpPr>
        <p:spPr bwMode="auto">
          <a:xfrm>
            <a:off x="684213" y="5300663"/>
            <a:ext cx="820896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2400"/>
              <a:t>ДАТА</a:t>
            </a:r>
            <a:r>
              <a:rPr lang="en-US" sz="2400"/>
              <a:t>&gt;#31.12.95#</a:t>
            </a:r>
            <a:endParaRPr lang="ru-RU" sz="2400"/>
          </a:p>
        </p:txBody>
      </p:sp>
      <p:sp>
        <p:nvSpPr>
          <p:cNvPr id="38926" name="Text Box 14"/>
          <p:cNvSpPr txBox="1">
            <a:spLocks noChangeArrowheads="1"/>
          </p:cNvSpPr>
          <p:nvPr/>
        </p:nvSpPr>
        <p:spPr bwMode="auto">
          <a:xfrm>
            <a:off x="755650" y="5373688"/>
            <a:ext cx="820896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2400"/>
              <a:t>НАЛИЧИЕ ПК=1</a:t>
            </a:r>
          </a:p>
        </p:txBody>
      </p:sp>
      <p:pic>
        <p:nvPicPr>
          <p:cNvPr id="19468" name="Picture 1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650" y="836613"/>
            <a:ext cx="7848600" cy="3351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9" grpId="0" build="allAtOnce"/>
      <p:bldP spid="38920" grpId="0"/>
      <p:bldP spid="38920" grpId="1"/>
      <p:bldP spid="38922" grpId="0"/>
      <p:bldP spid="38922" grpId="1"/>
      <p:bldP spid="38923" grpId="0"/>
      <p:bldP spid="38923" grpId="1"/>
      <p:bldP spid="38924" grpId="0"/>
      <p:bldP spid="38924" grpId="1"/>
      <p:bldP spid="38925" grpId="0"/>
      <p:bldP spid="38925" grpId="1"/>
      <p:bldP spid="38926" grpId="0"/>
      <p:bldP spid="38926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44" name="Text Box 8"/>
          <p:cNvSpPr txBox="1">
            <a:spLocks noChangeArrowheads="1"/>
          </p:cNvSpPr>
          <p:nvPr/>
        </p:nvSpPr>
        <p:spPr bwMode="auto">
          <a:xfrm>
            <a:off x="611188" y="4221163"/>
            <a:ext cx="8353425" cy="118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sz="2400"/>
              <a:t>Укажите все записи базы данных «Наш класс», для</a:t>
            </a:r>
            <a:endParaRPr lang="en-US" sz="2400"/>
          </a:p>
          <a:p>
            <a:pPr eaLnBrk="1" hangingPunct="1"/>
            <a:r>
              <a:rPr lang="ru-RU" sz="2400"/>
              <a:t>которых будет истинным сложное логическое выражение</a:t>
            </a:r>
          </a:p>
        </p:txBody>
      </p:sp>
      <p:sp>
        <p:nvSpPr>
          <p:cNvPr id="39946" name="Text Box 10"/>
          <p:cNvSpPr txBox="1">
            <a:spLocks noChangeArrowheads="1"/>
          </p:cNvSpPr>
          <p:nvPr/>
        </p:nvSpPr>
        <p:spPr bwMode="auto">
          <a:xfrm>
            <a:off x="900113" y="5373688"/>
            <a:ext cx="770413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2400"/>
              <a:t>РОСТ</a:t>
            </a:r>
            <a:r>
              <a:rPr lang="en-US" sz="2400"/>
              <a:t>&gt;160 </a:t>
            </a:r>
            <a:r>
              <a:rPr lang="ru-RU" sz="2400"/>
              <a:t>И УВЛЕЧЕНИЕ=</a:t>
            </a:r>
            <a:r>
              <a:rPr lang="en-US" sz="2400"/>
              <a:t>`</a:t>
            </a:r>
            <a:r>
              <a:rPr lang="ru-RU" sz="2400"/>
              <a:t>плавание</a:t>
            </a:r>
            <a:r>
              <a:rPr lang="en-US" sz="2400"/>
              <a:t>`</a:t>
            </a:r>
            <a:endParaRPr lang="ru-RU" sz="2400"/>
          </a:p>
        </p:txBody>
      </p:sp>
      <p:sp>
        <p:nvSpPr>
          <p:cNvPr id="39947" name="Text Box 11"/>
          <p:cNvSpPr txBox="1">
            <a:spLocks noChangeArrowheads="1"/>
          </p:cNvSpPr>
          <p:nvPr/>
        </p:nvSpPr>
        <p:spPr bwMode="auto">
          <a:xfrm>
            <a:off x="1042988" y="5373688"/>
            <a:ext cx="770413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2400"/>
              <a:t>РОСТ</a:t>
            </a:r>
            <a:r>
              <a:rPr lang="en-US" sz="2400"/>
              <a:t>&gt;160 </a:t>
            </a:r>
            <a:r>
              <a:rPr lang="ru-RU" sz="2400"/>
              <a:t>ИЛИ УВЛЕЧЕНИЕ=</a:t>
            </a:r>
            <a:r>
              <a:rPr lang="en-US" sz="2400"/>
              <a:t>`</a:t>
            </a:r>
            <a:r>
              <a:rPr lang="ru-RU" sz="2400"/>
              <a:t>плавание</a:t>
            </a:r>
            <a:r>
              <a:rPr lang="en-US" sz="2400"/>
              <a:t>`</a:t>
            </a:r>
            <a:endParaRPr lang="ru-RU" sz="2400"/>
          </a:p>
        </p:txBody>
      </p:sp>
      <p:sp>
        <p:nvSpPr>
          <p:cNvPr id="39948" name="Text Box 12"/>
          <p:cNvSpPr txBox="1">
            <a:spLocks noChangeArrowheads="1"/>
          </p:cNvSpPr>
          <p:nvPr/>
        </p:nvSpPr>
        <p:spPr bwMode="auto">
          <a:xfrm>
            <a:off x="827088" y="5373688"/>
            <a:ext cx="770413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2400"/>
              <a:t>ИМЯ=</a:t>
            </a:r>
            <a:r>
              <a:rPr lang="en-US" sz="2400"/>
              <a:t>`</a:t>
            </a:r>
            <a:r>
              <a:rPr lang="ru-RU" sz="2400"/>
              <a:t>Ольга</a:t>
            </a:r>
            <a:r>
              <a:rPr lang="en-US" sz="2400"/>
              <a:t>`</a:t>
            </a:r>
            <a:r>
              <a:rPr lang="ru-RU" sz="2400"/>
              <a:t> И ДАТА</a:t>
            </a:r>
            <a:r>
              <a:rPr lang="en-US" sz="2400"/>
              <a:t>#09.05.96#</a:t>
            </a:r>
            <a:endParaRPr lang="ru-RU" sz="2400"/>
          </a:p>
        </p:txBody>
      </p:sp>
      <p:pic>
        <p:nvPicPr>
          <p:cNvPr id="20489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3" y="692150"/>
            <a:ext cx="7848600" cy="3351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46" grpId="0"/>
      <p:bldP spid="39946" grpId="1"/>
      <p:bldP spid="39947" grpId="0"/>
      <p:bldP spid="39947" grpId="1"/>
      <p:bldP spid="3994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Заголовок 2"/>
          <p:cNvSpPr>
            <a:spLocks/>
          </p:cNvSpPr>
          <p:nvPr/>
        </p:nvSpPr>
        <p:spPr bwMode="auto">
          <a:xfrm>
            <a:off x="1042988" y="188913"/>
            <a:ext cx="7643812" cy="633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l"/>
            <a:r>
              <a:rPr lang="ru-RU" sz="4400" b="1">
                <a:solidFill>
                  <a:schemeClr val="tx2"/>
                </a:solidFill>
                <a:latin typeface="Calibri" pitchFamily="34" charset="0"/>
              </a:rPr>
              <a:t>Опорный конспект</a:t>
            </a:r>
          </a:p>
        </p:txBody>
      </p:sp>
      <p:sp>
        <p:nvSpPr>
          <p:cNvPr id="24" name="Rectangle 3"/>
          <p:cNvSpPr>
            <a:spLocks noChangeArrowheads="1"/>
          </p:cNvSpPr>
          <p:nvPr/>
        </p:nvSpPr>
        <p:spPr bwMode="auto">
          <a:xfrm>
            <a:off x="863600" y="4221163"/>
            <a:ext cx="1441450" cy="647700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r>
              <a:rPr lang="ru-RU" sz="2000" b="1">
                <a:solidFill>
                  <a:srgbClr val="FFFFFF"/>
                </a:solidFill>
                <a:latin typeface="Arial" charset="0"/>
                <a:cs typeface="Arial" charset="0"/>
              </a:rPr>
              <a:t>Таблица </a:t>
            </a:r>
          </a:p>
        </p:txBody>
      </p:sp>
      <p:sp>
        <p:nvSpPr>
          <p:cNvPr id="30" name="Line 8"/>
          <p:cNvSpPr>
            <a:spLocks noChangeShapeType="1"/>
          </p:cNvSpPr>
          <p:nvPr/>
        </p:nvSpPr>
        <p:spPr bwMode="auto">
          <a:xfrm flipH="1" flipV="1">
            <a:off x="4787900" y="3357563"/>
            <a:ext cx="936625" cy="792162"/>
          </a:xfrm>
          <a:prstGeom prst="line">
            <a:avLst/>
          </a:prstGeom>
          <a:noFill/>
          <a:ln w="38100" algn="ctr">
            <a:solidFill>
              <a:schemeClr val="accent1"/>
            </a:solidFill>
            <a:round/>
            <a:headEnd type="triangle" w="med" len="med"/>
            <a:tailEnd/>
          </a:ln>
          <a:effectLst>
            <a:outerShdw dist="23000" dir="5400000" rotWithShape="0">
              <a:srgbClr val="000000">
                <a:alpha val="34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3564" name="Text Box 12"/>
          <p:cNvSpPr txBox="1">
            <a:spLocks noChangeArrowheads="1"/>
          </p:cNvSpPr>
          <p:nvPr/>
        </p:nvSpPr>
        <p:spPr bwMode="auto">
          <a:xfrm>
            <a:off x="539750" y="981075"/>
            <a:ext cx="8353425" cy="1035050"/>
          </a:xfrm>
          <a:prstGeom prst="rect">
            <a:avLst/>
          </a:prstGeom>
          <a:noFill/>
          <a:ln w="28575">
            <a:solidFill>
              <a:srgbClr val="0066CC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indent="3619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ru-RU" sz="2000" b="1" i="1"/>
              <a:t>Система управления базами данных (СУБД)</a:t>
            </a:r>
            <a:r>
              <a:rPr lang="ru-RU" sz="2000"/>
              <a:t> - программное обеспечение для создания баз данных, хранения и поиска в них необходимой информации.</a:t>
            </a:r>
          </a:p>
        </p:txBody>
      </p:sp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3022600" y="4221163"/>
            <a:ext cx="1441450" cy="647700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r>
              <a:rPr lang="ru-RU" sz="2000" b="1">
                <a:solidFill>
                  <a:srgbClr val="FFFFFF"/>
                </a:solidFill>
                <a:latin typeface="Arial" charset="0"/>
                <a:cs typeface="Arial" charset="0"/>
              </a:rPr>
              <a:t>Форма </a:t>
            </a: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5221288" y="4221163"/>
            <a:ext cx="1441450" cy="647700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r>
              <a:rPr lang="ru-RU" sz="2000" b="1">
                <a:solidFill>
                  <a:srgbClr val="FFFFFF"/>
                </a:solidFill>
                <a:latin typeface="Arial" charset="0"/>
                <a:cs typeface="Arial" charset="0"/>
              </a:rPr>
              <a:t>Запрос </a:t>
            </a: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7380288" y="4221163"/>
            <a:ext cx="1441450" cy="647700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r>
              <a:rPr lang="ru-RU" sz="2000" b="1">
                <a:solidFill>
                  <a:srgbClr val="FFFFFF"/>
                </a:solidFill>
                <a:latin typeface="Arial" charset="0"/>
                <a:cs typeface="Arial" charset="0"/>
              </a:rPr>
              <a:t>Отчёт </a:t>
            </a:r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 flipH="1" flipV="1">
            <a:off x="4932363" y="3357563"/>
            <a:ext cx="2592387" cy="863600"/>
          </a:xfrm>
          <a:prstGeom prst="line">
            <a:avLst/>
          </a:prstGeom>
          <a:noFill/>
          <a:ln w="38100" algn="ctr">
            <a:solidFill>
              <a:schemeClr val="accent1"/>
            </a:solidFill>
            <a:round/>
            <a:headEnd type="triangle" w="med" len="med"/>
            <a:tailEnd/>
          </a:ln>
          <a:effectLst>
            <a:outerShdw dist="23000" dir="5400000" rotWithShape="0">
              <a:srgbClr val="000000">
                <a:alpha val="34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" name="Line 8"/>
          <p:cNvSpPr>
            <a:spLocks noChangeShapeType="1"/>
          </p:cNvSpPr>
          <p:nvPr/>
        </p:nvSpPr>
        <p:spPr bwMode="auto">
          <a:xfrm flipV="1">
            <a:off x="2051050" y="3357563"/>
            <a:ext cx="2592388" cy="863600"/>
          </a:xfrm>
          <a:prstGeom prst="line">
            <a:avLst/>
          </a:prstGeom>
          <a:noFill/>
          <a:ln w="38100" algn="ctr">
            <a:solidFill>
              <a:schemeClr val="accent1"/>
            </a:solidFill>
            <a:round/>
            <a:headEnd type="triangle" w="med" len="med"/>
            <a:tailEnd/>
          </a:ln>
          <a:effectLst>
            <a:outerShdw dist="23000" dir="5400000" rotWithShape="0">
              <a:srgbClr val="000000">
                <a:alpha val="34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7" name="Line 8"/>
          <p:cNvSpPr>
            <a:spLocks noChangeShapeType="1"/>
          </p:cNvSpPr>
          <p:nvPr/>
        </p:nvSpPr>
        <p:spPr bwMode="auto">
          <a:xfrm flipV="1">
            <a:off x="3779838" y="3357563"/>
            <a:ext cx="936625" cy="863600"/>
          </a:xfrm>
          <a:prstGeom prst="line">
            <a:avLst/>
          </a:prstGeom>
          <a:noFill/>
          <a:ln w="38100" algn="ctr">
            <a:solidFill>
              <a:schemeClr val="accent1"/>
            </a:solidFill>
            <a:round/>
            <a:headEnd type="triangle" w="med" len="med"/>
            <a:tailEnd/>
          </a:ln>
          <a:effectLst>
            <a:outerShdw dist="23000" dir="5400000" rotWithShape="0">
              <a:srgbClr val="000000">
                <a:alpha val="34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3" name="Rectangle 6"/>
          <p:cNvSpPr>
            <a:spLocks noChangeArrowheads="1"/>
          </p:cNvSpPr>
          <p:nvPr/>
        </p:nvSpPr>
        <p:spPr bwMode="auto">
          <a:xfrm>
            <a:off x="3276600" y="2852738"/>
            <a:ext cx="2952750" cy="504825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r>
              <a:rPr lang="ru-RU" sz="2200" b="1">
                <a:solidFill>
                  <a:srgbClr val="FFFFFF"/>
                </a:solidFill>
                <a:latin typeface="Arial" charset="0"/>
                <a:cs typeface="Arial" charset="0"/>
              </a:rPr>
              <a:t>Объекты СУБД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30" grpId="0" animBg="1"/>
      <p:bldP spid="23564" grpId="0" animBg="1"/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2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755650" y="1058863"/>
            <a:ext cx="3095625" cy="108108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3200" dirty="0"/>
              <a:t>Информация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3059113" y="2705100"/>
            <a:ext cx="3097212" cy="10795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3200" dirty="0"/>
              <a:t>Данные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724525" y="4362450"/>
            <a:ext cx="3095625" cy="10810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3200" dirty="0"/>
              <a:t>Сигнал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899592" y="4087234"/>
            <a:ext cx="1224136" cy="1631216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ru-RU" sz="10000" b="1" cap="all" dirty="0">
                <a:ln w="0"/>
                <a:solidFill>
                  <a:srgbClr val="990000"/>
                </a:solidFill>
                <a:effectLst>
                  <a:reflection blurRad="12700" stA="50000" endPos="50000" dist="5000" dir="5400000" sy="-100000" rotWithShape="0"/>
                </a:effectLst>
              </a:rPr>
              <a:t>?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7020272" y="1052736"/>
            <a:ext cx="1224136" cy="1631216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ru-RU" sz="10000" b="1" cap="all" dirty="0">
                <a:ln w="0"/>
                <a:solidFill>
                  <a:srgbClr val="990000"/>
                </a:solidFill>
                <a:effectLst>
                  <a:reflection blurRad="12700" stA="50000" endPos="50000" dist="5000" dir="5400000" sy="-100000" rotWithShape="0"/>
                </a:effectLst>
              </a:rPr>
              <a:t>?</a:t>
            </a:r>
          </a:p>
        </p:txBody>
      </p:sp>
    </p:spTree>
  </p:cSld>
  <p:clrMapOvr>
    <a:masterClrMapping/>
  </p:clrMapOvr>
  <p:transition>
    <p:wedg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683568" y="1268760"/>
            <a:ext cx="7848872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Подготовить презентацию и составить доклад согласно </a:t>
            </a:r>
            <a:r>
              <a:rPr lang="ru-RU" dirty="0" smtClean="0"/>
              <a:t>варианту</a:t>
            </a:r>
          </a:p>
          <a:p>
            <a:endParaRPr lang="ru-RU" dirty="0"/>
          </a:p>
          <a:p>
            <a:r>
              <a:rPr lang="ru-RU" dirty="0"/>
              <a:t>1 вариант – «СУБД </a:t>
            </a:r>
            <a:r>
              <a:rPr lang="en-US" dirty="0"/>
              <a:t>MS ACCESS</a:t>
            </a:r>
            <a:r>
              <a:rPr lang="ru-RU" dirty="0"/>
              <a:t>»</a:t>
            </a:r>
          </a:p>
          <a:p>
            <a:r>
              <a:rPr lang="en-US" dirty="0"/>
              <a:t>2 </a:t>
            </a:r>
            <a:r>
              <a:rPr lang="ru-RU" dirty="0"/>
              <a:t>вариант – «СУБД </a:t>
            </a:r>
            <a:r>
              <a:rPr lang="en-US" dirty="0"/>
              <a:t>MS SQL</a:t>
            </a:r>
            <a:r>
              <a:rPr lang="ru-RU" dirty="0"/>
              <a:t>»</a:t>
            </a:r>
          </a:p>
          <a:p>
            <a:r>
              <a:rPr lang="en-US" dirty="0"/>
              <a:t>3 </a:t>
            </a:r>
            <a:r>
              <a:rPr lang="ru-RU" dirty="0"/>
              <a:t>вариант – «СУБД </a:t>
            </a:r>
            <a:r>
              <a:rPr lang="en-US" dirty="0"/>
              <a:t>ORACLE</a:t>
            </a:r>
            <a:r>
              <a:rPr lang="ru-RU" dirty="0"/>
              <a:t>»</a:t>
            </a:r>
          </a:p>
          <a:p>
            <a:r>
              <a:rPr lang="en-US" dirty="0"/>
              <a:t>4 </a:t>
            </a:r>
            <a:r>
              <a:rPr lang="ru-RU" dirty="0"/>
              <a:t>вариант – «СУБД </a:t>
            </a:r>
            <a:r>
              <a:rPr lang="en-US" dirty="0"/>
              <a:t>MySQL</a:t>
            </a:r>
            <a:r>
              <a:rPr lang="ru-RU" dirty="0"/>
              <a:t>»</a:t>
            </a:r>
          </a:p>
          <a:p>
            <a:r>
              <a:rPr lang="en-US" dirty="0"/>
              <a:t>5 </a:t>
            </a:r>
            <a:r>
              <a:rPr lang="ru-RU" dirty="0"/>
              <a:t>вариант – «СУБД </a:t>
            </a:r>
            <a:r>
              <a:rPr lang="en-US" dirty="0"/>
              <a:t>FoxPro</a:t>
            </a:r>
            <a:r>
              <a:rPr lang="ru-RU" dirty="0"/>
              <a:t>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25826945"/>
      </p:ext>
    </p:extLst>
  </p:cSld>
  <p:clrMapOvr>
    <a:masterClrMapping/>
  </p:clrMapOvr>
  <p:transition>
    <p:wedg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495300" y="1822450"/>
            <a:ext cx="8066088" cy="13239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2000" i="1" dirty="0">
                <a:solidFill>
                  <a:schemeClr val="accent2">
                    <a:lumMod val="50000"/>
                  </a:schemeClr>
                </a:solidFill>
              </a:rPr>
              <a:t>База данных (БД) — это организованная структура, предназначенная для хранения информации. Обычно БД представляются в виде совокупности взаимосвязанных файлов или таблиц, предназначенных для решения конкретной задачи.</a:t>
            </a:r>
          </a:p>
        </p:txBody>
      </p:sp>
    </p:spTree>
  </p:cSld>
  <p:clrMapOvr>
    <a:masterClrMapping/>
  </p:clrMapOvr>
  <p:transition>
    <p:wedg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2"/>
          <p:cNvSpPr>
            <a:spLocks/>
          </p:cNvSpPr>
          <p:nvPr/>
        </p:nvSpPr>
        <p:spPr bwMode="auto">
          <a:xfrm>
            <a:off x="468313" y="260350"/>
            <a:ext cx="8218487" cy="69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>
              <a:lnSpc>
                <a:spcPct val="80000"/>
              </a:lnSpc>
            </a:pPr>
            <a:r>
              <a:rPr lang="ru-RU" sz="4000" b="1">
                <a:solidFill>
                  <a:schemeClr val="tx2"/>
                </a:solidFill>
                <a:latin typeface="Calibri" pitchFamily="34" charset="0"/>
              </a:rPr>
              <a:t>Что такое СУБД</a:t>
            </a:r>
          </a:p>
        </p:txBody>
      </p:sp>
      <p:sp>
        <p:nvSpPr>
          <p:cNvPr id="5123" name="Text Box 6"/>
          <p:cNvSpPr txBox="1">
            <a:spLocks noChangeArrowheads="1"/>
          </p:cNvSpPr>
          <p:nvPr/>
        </p:nvSpPr>
        <p:spPr bwMode="auto">
          <a:xfrm>
            <a:off x="468313" y="765175"/>
            <a:ext cx="8424862" cy="1096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3619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ru-RU" sz="2200" b="1"/>
              <a:t>Система управления базами данных (СУБД)</a:t>
            </a:r>
            <a:r>
              <a:rPr lang="ru-RU" sz="2200"/>
              <a:t> - программное обеспечение для создания баз данных, хранения и поиска в них необходимой информации.</a:t>
            </a:r>
          </a:p>
        </p:txBody>
      </p:sp>
      <p:sp>
        <p:nvSpPr>
          <p:cNvPr id="31" name="Line 9"/>
          <p:cNvSpPr>
            <a:spLocks noChangeShapeType="1"/>
          </p:cNvSpPr>
          <p:nvPr/>
        </p:nvSpPr>
        <p:spPr bwMode="auto">
          <a:xfrm flipV="1">
            <a:off x="4500563" y="2492375"/>
            <a:ext cx="0" cy="3024188"/>
          </a:xfrm>
          <a:prstGeom prst="line">
            <a:avLst/>
          </a:prstGeom>
          <a:noFill/>
          <a:ln w="38100" algn="ctr">
            <a:solidFill>
              <a:schemeClr val="accent1"/>
            </a:solidFill>
            <a:round/>
            <a:headEnd type="triangle" w="med" len="med"/>
            <a:tailEnd/>
          </a:ln>
          <a:effectLst>
            <a:outerShdw dist="23000" dir="5400000" rotWithShape="0">
              <a:srgbClr val="000000">
                <a:alpha val="34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6" name="Rectangle 5"/>
          <p:cNvSpPr>
            <a:spLocks noChangeArrowheads="1"/>
          </p:cNvSpPr>
          <p:nvPr/>
        </p:nvSpPr>
        <p:spPr bwMode="auto">
          <a:xfrm>
            <a:off x="684213" y="2852738"/>
            <a:ext cx="3168650" cy="431800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r>
              <a:rPr lang="ru-RU" sz="2200" b="1">
                <a:solidFill>
                  <a:srgbClr val="FFFFFF"/>
                </a:solidFill>
                <a:latin typeface="Arial" charset="0"/>
                <a:cs typeface="Arial" charset="0"/>
              </a:rPr>
              <a:t>Создание БД</a:t>
            </a:r>
          </a:p>
        </p:txBody>
      </p:sp>
      <p:sp>
        <p:nvSpPr>
          <p:cNvPr id="2" name="Rectangle 5"/>
          <p:cNvSpPr>
            <a:spLocks noChangeArrowheads="1"/>
          </p:cNvSpPr>
          <p:nvPr/>
        </p:nvSpPr>
        <p:spPr bwMode="auto">
          <a:xfrm>
            <a:off x="684213" y="3789363"/>
            <a:ext cx="3168650" cy="431800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r>
              <a:rPr lang="ru-RU" sz="2200" b="1">
                <a:solidFill>
                  <a:srgbClr val="FFFFFF"/>
                </a:solidFill>
                <a:latin typeface="Arial" charset="0"/>
                <a:cs typeface="Arial" charset="0"/>
              </a:rPr>
              <a:t>Заполнение БД</a:t>
            </a:r>
          </a:p>
        </p:txBody>
      </p:sp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684213" y="4652963"/>
            <a:ext cx="3168650" cy="431800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r>
              <a:rPr lang="ru-RU" sz="2200" b="1">
                <a:solidFill>
                  <a:srgbClr val="FFFFFF"/>
                </a:solidFill>
                <a:latin typeface="Arial" charset="0"/>
                <a:cs typeface="Arial" charset="0"/>
              </a:rPr>
              <a:t>Редактирование БД</a:t>
            </a:r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5003800" y="2852738"/>
            <a:ext cx="3889375" cy="431800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r>
              <a:rPr lang="ru-RU" sz="2200" b="1">
                <a:solidFill>
                  <a:srgbClr val="FFFFFF"/>
                </a:solidFill>
                <a:latin typeface="Arial" charset="0"/>
                <a:cs typeface="Arial" charset="0"/>
              </a:rPr>
              <a:t>Сортировка данных</a:t>
            </a: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5003800" y="3789363"/>
            <a:ext cx="3889375" cy="431800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r>
              <a:rPr lang="ru-RU" sz="2200" b="1">
                <a:solidFill>
                  <a:srgbClr val="FFFFFF"/>
                </a:solidFill>
                <a:latin typeface="Arial" charset="0"/>
                <a:cs typeface="Arial" charset="0"/>
              </a:rPr>
              <a:t>Поиск информации в БД</a:t>
            </a: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5003800" y="4652963"/>
            <a:ext cx="3889375" cy="431800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r>
              <a:rPr lang="ru-RU" sz="2200" b="1">
                <a:solidFill>
                  <a:srgbClr val="FFFFFF"/>
                </a:solidFill>
                <a:latin typeface="Arial" charset="0"/>
                <a:cs typeface="Arial" charset="0"/>
              </a:rPr>
              <a:t>Вывод информации из БД</a:t>
            </a:r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2916238" y="1989138"/>
            <a:ext cx="3168650" cy="503237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r>
              <a:rPr lang="ru-RU" sz="2200" b="1" dirty="0">
                <a:solidFill>
                  <a:srgbClr val="FFFFFF"/>
                </a:solidFill>
                <a:latin typeface="Arial" charset="0"/>
                <a:cs typeface="Arial" charset="0"/>
              </a:rPr>
              <a:t>Возможности СУБД</a:t>
            </a:r>
          </a:p>
        </p:txBody>
      </p:sp>
      <p:sp>
        <p:nvSpPr>
          <p:cNvPr id="8" name="Line 9"/>
          <p:cNvSpPr>
            <a:spLocks noChangeShapeType="1"/>
          </p:cNvSpPr>
          <p:nvPr/>
        </p:nvSpPr>
        <p:spPr bwMode="auto">
          <a:xfrm flipH="1" flipV="1">
            <a:off x="4500563" y="3068638"/>
            <a:ext cx="503237" cy="0"/>
          </a:xfrm>
          <a:prstGeom prst="line">
            <a:avLst/>
          </a:prstGeom>
          <a:noFill/>
          <a:ln w="38100" algn="ctr">
            <a:solidFill>
              <a:schemeClr val="accent1"/>
            </a:solidFill>
            <a:round/>
            <a:headEnd type="triangle" w="med" len="med"/>
            <a:tailEnd/>
          </a:ln>
          <a:effectLst>
            <a:outerShdw dist="23000" dir="5400000" rotWithShape="0">
              <a:srgbClr val="000000">
                <a:alpha val="34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9" name="Line 9"/>
          <p:cNvSpPr>
            <a:spLocks noChangeShapeType="1"/>
          </p:cNvSpPr>
          <p:nvPr/>
        </p:nvSpPr>
        <p:spPr bwMode="auto">
          <a:xfrm flipH="1" flipV="1">
            <a:off x="4500563" y="4005263"/>
            <a:ext cx="503237" cy="0"/>
          </a:xfrm>
          <a:prstGeom prst="line">
            <a:avLst/>
          </a:prstGeom>
          <a:noFill/>
          <a:ln w="38100" algn="ctr">
            <a:solidFill>
              <a:schemeClr val="accent1"/>
            </a:solidFill>
            <a:round/>
            <a:headEnd type="triangle" w="med" len="med"/>
            <a:tailEnd/>
          </a:ln>
          <a:effectLst>
            <a:outerShdw dist="23000" dir="5400000" rotWithShape="0">
              <a:srgbClr val="000000">
                <a:alpha val="34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0" name="Line 9"/>
          <p:cNvSpPr>
            <a:spLocks noChangeShapeType="1"/>
          </p:cNvSpPr>
          <p:nvPr/>
        </p:nvSpPr>
        <p:spPr bwMode="auto">
          <a:xfrm flipH="1" flipV="1">
            <a:off x="4500563" y="4868863"/>
            <a:ext cx="503237" cy="0"/>
          </a:xfrm>
          <a:prstGeom prst="line">
            <a:avLst/>
          </a:prstGeom>
          <a:noFill/>
          <a:ln w="38100" algn="ctr">
            <a:solidFill>
              <a:schemeClr val="accent1"/>
            </a:solidFill>
            <a:round/>
            <a:headEnd type="triangle" w="med" len="med"/>
            <a:tailEnd/>
          </a:ln>
          <a:effectLst>
            <a:outerShdw dist="23000" dir="5400000" rotWithShape="0">
              <a:srgbClr val="000000">
                <a:alpha val="34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" name="Line 9"/>
          <p:cNvSpPr>
            <a:spLocks noChangeShapeType="1"/>
          </p:cNvSpPr>
          <p:nvPr/>
        </p:nvSpPr>
        <p:spPr bwMode="auto">
          <a:xfrm flipH="1" flipV="1">
            <a:off x="3851275" y="3068638"/>
            <a:ext cx="649288" cy="0"/>
          </a:xfrm>
          <a:prstGeom prst="line">
            <a:avLst/>
          </a:prstGeom>
          <a:noFill/>
          <a:ln w="38100" algn="ctr">
            <a:solidFill>
              <a:schemeClr val="accent1"/>
            </a:solidFill>
            <a:round/>
            <a:headEnd/>
            <a:tailEnd type="triangle" w="med" len="med"/>
          </a:ln>
          <a:effectLst>
            <a:outerShdw dist="23000" dir="5400000" rotWithShape="0">
              <a:srgbClr val="000000">
                <a:alpha val="34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2" name="Line 9"/>
          <p:cNvSpPr>
            <a:spLocks noChangeShapeType="1"/>
          </p:cNvSpPr>
          <p:nvPr/>
        </p:nvSpPr>
        <p:spPr bwMode="auto">
          <a:xfrm flipH="1" flipV="1">
            <a:off x="3851275" y="4005263"/>
            <a:ext cx="649288" cy="0"/>
          </a:xfrm>
          <a:prstGeom prst="line">
            <a:avLst/>
          </a:prstGeom>
          <a:noFill/>
          <a:ln w="38100" algn="ctr">
            <a:solidFill>
              <a:schemeClr val="accent1"/>
            </a:solidFill>
            <a:round/>
            <a:headEnd/>
            <a:tailEnd type="triangle" w="med" len="med"/>
          </a:ln>
          <a:effectLst>
            <a:outerShdw dist="23000" dir="5400000" rotWithShape="0">
              <a:srgbClr val="000000">
                <a:alpha val="34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3" name="Line 9"/>
          <p:cNvSpPr>
            <a:spLocks noChangeShapeType="1"/>
          </p:cNvSpPr>
          <p:nvPr/>
        </p:nvSpPr>
        <p:spPr bwMode="auto">
          <a:xfrm flipH="1" flipV="1">
            <a:off x="3851275" y="4868863"/>
            <a:ext cx="649288" cy="0"/>
          </a:xfrm>
          <a:prstGeom prst="line">
            <a:avLst/>
          </a:prstGeom>
          <a:noFill/>
          <a:ln w="38100" algn="ctr">
            <a:solidFill>
              <a:schemeClr val="accent1"/>
            </a:solidFill>
            <a:round/>
            <a:headEnd/>
            <a:tailEnd type="triangle" w="med" len="med"/>
          </a:ln>
          <a:effectLst>
            <a:outerShdw dist="23000" dir="5400000" rotWithShape="0">
              <a:srgbClr val="000000">
                <a:alpha val="34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4" name="Rectangle 5"/>
          <p:cNvSpPr>
            <a:spLocks noChangeArrowheads="1"/>
          </p:cNvSpPr>
          <p:nvPr/>
        </p:nvSpPr>
        <p:spPr bwMode="auto">
          <a:xfrm>
            <a:off x="2555875" y="5516563"/>
            <a:ext cx="3889375" cy="431800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r>
              <a:rPr lang="ru-RU" sz="2200" b="1">
                <a:solidFill>
                  <a:srgbClr val="FFFFFF"/>
                </a:solidFill>
                <a:latin typeface="Arial" charset="0"/>
                <a:cs typeface="Arial" charset="0"/>
              </a:rPr>
              <a:t>Установка защиты БД</a:t>
            </a:r>
          </a:p>
        </p:txBody>
      </p:sp>
      <p:sp>
        <p:nvSpPr>
          <p:cNvPr id="13335" name="Text Box 23"/>
          <p:cNvSpPr txBox="1">
            <a:spLocks noChangeArrowheads="1"/>
          </p:cNvSpPr>
          <p:nvPr/>
        </p:nvSpPr>
        <p:spPr bwMode="auto">
          <a:xfrm>
            <a:off x="468313" y="6096000"/>
            <a:ext cx="8675687" cy="62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3619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just" eaLnBrk="1" hangingPunct="1">
              <a:lnSpc>
                <a:spcPct val="80000"/>
              </a:lnSpc>
              <a:spcBef>
                <a:spcPct val="50000"/>
              </a:spcBef>
            </a:pPr>
            <a:r>
              <a:rPr lang="ru-RU" sz="2200"/>
              <a:t>СУБД превращает огромный объём хранимых в компьютерной памяти сведений в мощную справочную систему.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2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11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120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130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140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150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33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26" grpId="0" animBg="1"/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333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Пособие Сохор И.Л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763" y="1357313"/>
            <a:ext cx="9137651" cy="417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edg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2"/>
          <p:cNvSpPr>
            <a:spLocks/>
          </p:cNvSpPr>
          <p:nvPr/>
        </p:nvSpPr>
        <p:spPr bwMode="auto">
          <a:xfrm>
            <a:off x="539750" y="188913"/>
            <a:ext cx="814705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>
              <a:lnSpc>
                <a:spcPct val="80000"/>
              </a:lnSpc>
            </a:pPr>
            <a:r>
              <a:rPr lang="ru-RU" sz="4000" b="1">
                <a:solidFill>
                  <a:schemeClr val="tx2"/>
                </a:solidFill>
                <a:latin typeface="Calibri" pitchFamily="34" charset="0"/>
              </a:rPr>
              <a:t>Интерфейс СУБД </a:t>
            </a:r>
          </a:p>
        </p:txBody>
      </p:sp>
      <p:pic>
        <p:nvPicPr>
          <p:cNvPr id="5123" name="Picture 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88" y="1125538"/>
            <a:ext cx="5791200" cy="512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Picture 12" descr="http://www.sqlshop.ru/Access_2007_logo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3588" y="1484313"/>
            <a:ext cx="11430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5" name="Picture 14" descr="Mysql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025" y="2492375"/>
            <a:ext cx="1905000" cy="981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7" name="Text Box 7"/>
          <p:cNvSpPr txBox="1">
            <a:spLocks noChangeArrowheads="1"/>
          </p:cNvSpPr>
          <p:nvPr/>
        </p:nvSpPr>
        <p:spPr bwMode="auto">
          <a:xfrm>
            <a:off x="6588125" y="908050"/>
            <a:ext cx="2087563" cy="427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2200"/>
              <a:t>Логотипы БД</a:t>
            </a:r>
          </a:p>
        </p:txBody>
      </p:sp>
      <p:pic>
        <p:nvPicPr>
          <p:cNvPr id="7175" name="Picture 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32" t="32053" r="76797" b="41667"/>
          <a:stretch>
            <a:fillRect/>
          </a:stretch>
        </p:blipFill>
        <p:spPr bwMode="auto">
          <a:xfrm>
            <a:off x="6986588" y="3695700"/>
            <a:ext cx="1397000" cy="1362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6" name="Picture 10" descr="http://www.kogorta.ru/upload/userfiles/OracleLogo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3513" y="5373688"/>
            <a:ext cx="2484437" cy="512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7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3"/>
          <p:cNvSpPr>
            <a:spLocks noChangeArrowheads="1"/>
          </p:cNvSpPr>
          <p:nvPr/>
        </p:nvSpPr>
        <p:spPr bwMode="auto">
          <a:xfrm>
            <a:off x="649288" y="3717925"/>
            <a:ext cx="1727200" cy="1728788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r>
              <a:rPr lang="ru-RU" sz="2000" b="1">
                <a:solidFill>
                  <a:srgbClr val="FFFFFF"/>
                </a:solidFill>
                <a:latin typeface="Arial" charset="0"/>
                <a:cs typeface="Arial" charset="0"/>
              </a:rPr>
              <a:t>В таблице</a:t>
            </a:r>
          </a:p>
          <a:p>
            <a:pPr>
              <a:defRPr/>
            </a:pPr>
            <a:r>
              <a:rPr lang="ru-RU" sz="2000" b="1">
                <a:solidFill>
                  <a:srgbClr val="FFFFFF"/>
                </a:solidFill>
                <a:latin typeface="Arial" charset="0"/>
                <a:cs typeface="Arial" charset="0"/>
              </a:rPr>
              <a:t>хранятся </a:t>
            </a:r>
          </a:p>
          <a:p>
            <a:pPr>
              <a:defRPr/>
            </a:pPr>
            <a:r>
              <a:rPr lang="ru-RU" sz="2000" b="1">
                <a:solidFill>
                  <a:srgbClr val="FFFFFF"/>
                </a:solidFill>
                <a:latin typeface="Arial" charset="0"/>
                <a:cs typeface="Arial" charset="0"/>
              </a:rPr>
              <a:t>данные </a:t>
            </a:r>
          </a:p>
        </p:txBody>
      </p:sp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2808288" y="3717925"/>
            <a:ext cx="1727200" cy="1728788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r>
              <a:rPr lang="ru-RU" sz="2000" b="1">
                <a:solidFill>
                  <a:srgbClr val="FFFFFF"/>
                </a:solidFill>
                <a:latin typeface="Arial" charset="0"/>
                <a:cs typeface="Arial" charset="0"/>
              </a:rPr>
              <a:t>Объект для</a:t>
            </a:r>
          </a:p>
          <a:p>
            <a:pPr>
              <a:defRPr/>
            </a:pPr>
            <a:r>
              <a:rPr lang="ru-RU" sz="2000" b="1">
                <a:solidFill>
                  <a:srgbClr val="FFFFFF"/>
                </a:solidFill>
                <a:latin typeface="Arial" charset="0"/>
                <a:cs typeface="Arial" charset="0"/>
              </a:rPr>
              <a:t>удобной </a:t>
            </a:r>
          </a:p>
          <a:p>
            <a:pPr>
              <a:defRPr/>
            </a:pPr>
            <a:r>
              <a:rPr lang="ru-RU" sz="2000" b="1">
                <a:solidFill>
                  <a:srgbClr val="FFFFFF"/>
                </a:solidFill>
                <a:latin typeface="Arial" charset="0"/>
                <a:cs typeface="Arial" charset="0"/>
              </a:rPr>
              <a:t>работы с</a:t>
            </a:r>
          </a:p>
          <a:p>
            <a:pPr>
              <a:defRPr/>
            </a:pPr>
            <a:r>
              <a:rPr lang="ru-RU" sz="2000" b="1">
                <a:solidFill>
                  <a:srgbClr val="FFFFFF"/>
                </a:solidFill>
                <a:latin typeface="Arial" charset="0"/>
                <a:cs typeface="Arial" charset="0"/>
              </a:rPr>
              <a:t>данными в</a:t>
            </a:r>
          </a:p>
          <a:p>
            <a:pPr>
              <a:defRPr/>
            </a:pPr>
            <a:r>
              <a:rPr lang="ru-RU" sz="2000" b="1">
                <a:solidFill>
                  <a:srgbClr val="FFFFFF"/>
                </a:solidFill>
                <a:latin typeface="Arial" charset="0"/>
                <a:cs typeface="Arial" charset="0"/>
              </a:rPr>
              <a:t>таблицах </a:t>
            </a: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4864100" y="3717925"/>
            <a:ext cx="2012950" cy="1728788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r>
              <a:rPr lang="ru-RU" sz="2000" b="1">
                <a:solidFill>
                  <a:srgbClr val="FFFFFF"/>
                </a:solidFill>
                <a:latin typeface="Arial" charset="0"/>
                <a:cs typeface="Arial" charset="0"/>
              </a:rPr>
              <a:t>Команды</a:t>
            </a:r>
          </a:p>
          <a:p>
            <a:pPr>
              <a:defRPr/>
            </a:pPr>
            <a:r>
              <a:rPr lang="ru-RU" sz="2000" b="1">
                <a:solidFill>
                  <a:srgbClr val="FFFFFF"/>
                </a:solidFill>
                <a:latin typeface="Arial" charset="0"/>
                <a:cs typeface="Arial" charset="0"/>
              </a:rPr>
              <a:t>обращения</a:t>
            </a:r>
          </a:p>
          <a:p>
            <a:pPr>
              <a:defRPr/>
            </a:pPr>
            <a:r>
              <a:rPr lang="ru-RU" sz="2000" b="1">
                <a:solidFill>
                  <a:srgbClr val="FFFFFF"/>
                </a:solidFill>
                <a:latin typeface="Arial" charset="0"/>
                <a:cs typeface="Arial" charset="0"/>
              </a:rPr>
              <a:t>пользователя</a:t>
            </a:r>
          </a:p>
          <a:p>
            <a:pPr>
              <a:defRPr/>
            </a:pPr>
            <a:r>
              <a:rPr lang="ru-RU" sz="2000" b="1">
                <a:solidFill>
                  <a:srgbClr val="FFFFFF"/>
                </a:solidFill>
                <a:latin typeface="Arial" charset="0"/>
                <a:cs typeface="Arial" charset="0"/>
              </a:rPr>
              <a:t>к СУБД </a:t>
            </a: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7165975" y="3717925"/>
            <a:ext cx="1727200" cy="1728788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r>
              <a:rPr lang="ru-RU" sz="2000" b="1">
                <a:solidFill>
                  <a:srgbClr val="FFFFFF"/>
                </a:solidFill>
                <a:latin typeface="Arial" charset="0"/>
                <a:cs typeface="Arial" charset="0"/>
              </a:rPr>
              <a:t>Документ,</a:t>
            </a:r>
          </a:p>
          <a:p>
            <a:pPr>
              <a:defRPr/>
            </a:pPr>
            <a:r>
              <a:rPr lang="ru-RU" sz="2000" b="1">
                <a:solidFill>
                  <a:srgbClr val="FFFFFF"/>
                </a:solidFill>
                <a:latin typeface="Arial" charset="0"/>
                <a:cs typeface="Arial" charset="0"/>
              </a:rPr>
              <a:t>созданный</a:t>
            </a:r>
          </a:p>
          <a:p>
            <a:pPr>
              <a:defRPr/>
            </a:pPr>
            <a:r>
              <a:rPr lang="ru-RU" sz="2000" b="1">
                <a:solidFill>
                  <a:srgbClr val="FFFFFF"/>
                </a:solidFill>
                <a:latin typeface="Arial" charset="0"/>
                <a:cs typeface="Arial" charset="0"/>
              </a:rPr>
              <a:t>на основе</a:t>
            </a:r>
          </a:p>
          <a:p>
            <a:pPr>
              <a:defRPr/>
            </a:pPr>
            <a:r>
              <a:rPr lang="ru-RU" sz="2000" b="1">
                <a:solidFill>
                  <a:srgbClr val="FFFFFF"/>
                </a:solidFill>
                <a:latin typeface="Arial" charset="0"/>
                <a:cs typeface="Arial" charset="0"/>
              </a:rPr>
              <a:t>таблиц </a:t>
            </a:r>
          </a:p>
          <a:p>
            <a:pPr>
              <a:defRPr/>
            </a:pPr>
            <a:endParaRPr lang="ru-RU" sz="2000" b="1">
              <a:solidFill>
                <a:srgbClr val="FFFFFF"/>
              </a:solidFill>
              <a:latin typeface="Arial" charset="0"/>
              <a:cs typeface="Arial" charset="0"/>
            </a:endParaRPr>
          </a:p>
        </p:txBody>
      </p:sp>
      <p:sp>
        <p:nvSpPr>
          <p:cNvPr id="30" name="Line 8"/>
          <p:cNvSpPr>
            <a:spLocks noChangeShapeType="1"/>
          </p:cNvSpPr>
          <p:nvPr/>
        </p:nvSpPr>
        <p:spPr bwMode="auto">
          <a:xfrm flipV="1">
            <a:off x="1619250" y="3286125"/>
            <a:ext cx="0" cy="430213"/>
          </a:xfrm>
          <a:prstGeom prst="line">
            <a:avLst/>
          </a:prstGeom>
          <a:noFill/>
          <a:ln w="38100" algn="ctr">
            <a:solidFill>
              <a:schemeClr val="accent1"/>
            </a:solidFill>
            <a:round/>
            <a:headEnd type="triangle" w="med" len="med"/>
            <a:tailEnd/>
          </a:ln>
          <a:effectLst>
            <a:outerShdw dist="23000" dir="5400000" rotWithShape="0">
              <a:srgbClr val="000000">
                <a:alpha val="34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 flipV="1">
            <a:off x="3708400" y="3286125"/>
            <a:ext cx="0" cy="430213"/>
          </a:xfrm>
          <a:prstGeom prst="line">
            <a:avLst/>
          </a:prstGeom>
          <a:noFill/>
          <a:ln w="38100" algn="ctr">
            <a:solidFill>
              <a:schemeClr val="accent1"/>
            </a:solidFill>
            <a:round/>
            <a:headEnd type="triangle" w="med" len="med"/>
            <a:tailEnd/>
          </a:ln>
          <a:effectLst>
            <a:outerShdw dist="23000" dir="5400000" rotWithShape="0">
              <a:srgbClr val="000000">
                <a:alpha val="34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" name="Line 8"/>
          <p:cNvSpPr>
            <a:spLocks noChangeShapeType="1"/>
          </p:cNvSpPr>
          <p:nvPr/>
        </p:nvSpPr>
        <p:spPr bwMode="auto">
          <a:xfrm flipV="1">
            <a:off x="5940425" y="3286125"/>
            <a:ext cx="0" cy="430213"/>
          </a:xfrm>
          <a:prstGeom prst="line">
            <a:avLst/>
          </a:prstGeom>
          <a:noFill/>
          <a:ln w="38100" algn="ctr">
            <a:solidFill>
              <a:schemeClr val="accent1"/>
            </a:solidFill>
            <a:round/>
            <a:headEnd type="triangle" w="med" len="med"/>
            <a:tailEnd/>
          </a:ln>
          <a:effectLst>
            <a:outerShdw dist="23000" dir="5400000" rotWithShape="0">
              <a:srgbClr val="000000">
                <a:alpha val="34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7" name="Line 8"/>
          <p:cNvSpPr>
            <a:spLocks noChangeShapeType="1"/>
          </p:cNvSpPr>
          <p:nvPr/>
        </p:nvSpPr>
        <p:spPr bwMode="auto">
          <a:xfrm flipV="1">
            <a:off x="8101013" y="3286125"/>
            <a:ext cx="0" cy="430213"/>
          </a:xfrm>
          <a:prstGeom prst="line">
            <a:avLst/>
          </a:prstGeom>
          <a:noFill/>
          <a:ln w="38100" algn="ctr">
            <a:solidFill>
              <a:schemeClr val="accent1"/>
            </a:solidFill>
            <a:round/>
            <a:headEnd type="triangle" w="med" len="med"/>
            <a:tailEnd/>
          </a:ln>
          <a:effectLst>
            <a:outerShdw dist="23000" dir="5400000" rotWithShape="0">
              <a:srgbClr val="000000">
                <a:alpha val="34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863600" y="2709863"/>
            <a:ext cx="1441450" cy="647700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r>
              <a:rPr lang="ru-RU" sz="2000" b="1">
                <a:solidFill>
                  <a:srgbClr val="FFFFFF"/>
                </a:solidFill>
                <a:latin typeface="Arial" charset="0"/>
                <a:cs typeface="Arial" charset="0"/>
              </a:rPr>
              <a:t>Таблица </a:t>
            </a:r>
          </a:p>
        </p:txBody>
      </p:sp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3022600" y="2709863"/>
            <a:ext cx="1441450" cy="647700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r>
              <a:rPr lang="ru-RU" sz="2000" b="1">
                <a:solidFill>
                  <a:srgbClr val="FFFFFF"/>
                </a:solidFill>
                <a:latin typeface="Arial" charset="0"/>
                <a:cs typeface="Arial" charset="0"/>
              </a:rPr>
              <a:t>Форма </a:t>
            </a:r>
          </a:p>
        </p:txBody>
      </p:sp>
      <p:sp>
        <p:nvSpPr>
          <p:cNvPr id="10" name="Rectangle 3"/>
          <p:cNvSpPr>
            <a:spLocks noChangeArrowheads="1"/>
          </p:cNvSpPr>
          <p:nvPr/>
        </p:nvSpPr>
        <p:spPr bwMode="auto">
          <a:xfrm>
            <a:off x="5221288" y="2709863"/>
            <a:ext cx="1441450" cy="647700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r>
              <a:rPr lang="ru-RU" sz="2000" b="1">
                <a:solidFill>
                  <a:srgbClr val="FFFFFF"/>
                </a:solidFill>
                <a:latin typeface="Arial" charset="0"/>
                <a:cs typeface="Arial" charset="0"/>
              </a:rPr>
              <a:t>Запрос </a:t>
            </a:r>
          </a:p>
        </p:txBody>
      </p:sp>
      <p:sp>
        <p:nvSpPr>
          <p:cNvPr id="11" name="Rectangle 3"/>
          <p:cNvSpPr>
            <a:spLocks noChangeArrowheads="1"/>
          </p:cNvSpPr>
          <p:nvPr/>
        </p:nvSpPr>
        <p:spPr bwMode="auto">
          <a:xfrm>
            <a:off x="7380288" y="2709863"/>
            <a:ext cx="1441450" cy="647700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r>
              <a:rPr lang="ru-RU" sz="2000" b="1">
                <a:solidFill>
                  <a:srgbClr val="FFFFFF"/>
                </a:solidFill>
                <a:latin typeface="Arial" charset="0"/>
                <a:cs typeface="Arial" charset="0"/>
              </a:rPr>
              <a:t>Отчёт </a:t>
            </a:r>
          </a:p>
        </p:txBody>
      </p:sp>
      <p:sp>
        <p:nvSpPr>
          <p:cNvPr id="12" name="Line 8"/>
          <p:cNvSpPr>
            <a:spLocks noChangeShapeType="1"/>
          </p:cNvSpPr>
          <p:nvPr/>
        </p:nvSpPr>
        <p:spPr bwMode="auto">
          <a:xfrm flipH="1" flipV="1">
            <a:off x="4787900" y="1846263"/>
            <a:ext cx="936625" cy="792162"/>
          </a:xfrm>
          <a:prstGeom prst="line">
            <a:avLst/>
          </a:prstGeom>
          <a:noFill/>
          <a:ln w="38100" algn="ctr">
            <a:solidFill>
              <a:schemeClr val="accent1"/>
            </a:solidFill>
            <a:round/>
            <a:headEnd type="triangle" w="med" len="med"/>
            <a:tailEnd/>
          </a:ln>
          <a:effectLst>
            <a:outerShdw dist="23000" dir="5400000" rotWithShape="0">
              <a:srgbClr val="000000">
                <a:alpha val="34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3" name="Line 8"/>
          <p:cNvSpPr>
            <a:spLocks noChangeShapeType="1"/>
          </p:cNvSpPr>
          <p:nvPr/>
        </p:nvSpPr>
        <p:spPr bwMode="auto">
          <a:xfrm flipH="1" flipV="1">
            <a:off x="4932363" y="1846263"/>
            <a:ext cx="2592387" cy="863600"/>
          </a:xfrm>
          <a:prstGeom prst="line">
            <a:avLst/>
          </a:prstGeom>
          <a:noFill/>
          <a:ln w="38100" algn="ctr">
            <a:solidFill>
              <a:schemeClr val="accent1"/>
            </a:solidFill>
            <a:round/>
            <a:headEnd type="triangle" w="med" len="med"/>
            <a:tailEnd/>
          </a:ln>
          <a:effectLst>
            <a:outerShdw dist="23000" dir="5400000" rotWithShape="0">
              <a:srgbClr val="000000">
                <a:alpha val="34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4" name="Line 8"/>
          <p:cNvSpPr>
            <a:spLocks noChangeShapeType="1"/>
          </p:cNvSpPr>
          <p:nvPr/>
        </p:nvSpPr>
        <p:spPr bwMode="auto">
          <a:xfrm flipV="1">
            <a:off x="2051050" y="1846263"/>
            <a:ext cx="2592388" cy="863600"/>
          </a:xfrm>
          <a:prstGeom prst="line">
            <a:avLst/>
          </a:prstGeom>
          <a:noFill/>
          <a:ln w="38100" algn="ctr">
            <a:solidFill>
              <a:schemeClr val="accent1"/>
            </a:solidFill>
            <a:round/>
            <a:headEnd type="triangle" w="med" len="med"/>
            <a:tailEnd/>
          </a:ln>
          <a:effectLst>
            <a:outerShdw dist="23000" dir="5400000" rotWithShape="0">
              <a:srgbClr val="000000">
                <a:alpha val="34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5" name="Line 8"/>
          <p:cNvSpPr>
            <a:spLocks noChangeShapeType="1"/>
          </p:cNvSpPr>
          <p:nvPr/>
        </p:nvSpPr>
        <p:spPr bwMode="auto">
          <a:xfrm flipV="1">
            <a:off x="3779838" y="1846263"/>
            <a:ext cx="936625" cy="863600"/>
          </a:xfrm>
          <a:prstGeom prst="line">
            <a:avLst/>
          </a:prstGeom>
          <a:noFill/>
          <a:ln w="38100" algn="ctr">
            <a:solidFill>
              <a:schemeClr val="accent1"/>
            </a:solidFill>
            <a:round/>
            <a:headEnd type="triangle" w="med" len="med"/>
            <a:tailEnd/>
          </a:ln>
          <a:effectLst>
            <a:outerShdw dist="23000" dir="5400000" rotWithShape="0">
              <a:srgbClr val="000000">
                <a:alpha val="34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3" name="Rectangle 6"/>
          <p:cNvSpPr>
            <a:spLocks noChangeArrowheads="1"/>
          </p:cNvSpPr>
          <p:nvPr/>
        </p:nvSpPr>
        <p:spPr bwMode="auto">
          <a:xfrm>
            <a:off x="3276600" y="1341438"/>
            <a:ext cx="2952750" cy="504825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r>
              <a:rPr lang="ru-RU" sz="2200" b="1">
                <a:solidFill>
                  <a:srgbClr val="FFFFFF"/>
                </a:solidFill>
                <a:latin typeface="Arial" charset="0"/>
                <a:cs typeface="Arial" charset="0"/>
              </a:rPr>
              <a:t>Объекты СУБД</a:t>
            </a:r>
          </a:p>
        </p:txBody>
      </p:sp>
      <p:sp>
        <p:nvSpPr>
          <p:cNvPr id="8211" name="Заголовок 2"/>
          <p:cNvSpPr>
            <a:spLocks/>
          </p:cNvSpPr>
          <p:nvPr/>
        </p:nvSpPr>
        <p:spPr bwMode="auto">
          <a:xfrm>
            <a:off x="539750" y="188913"/>
            <a:ext cx="814705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>
              <a:lnSpc>
                <a:spcPct val="80000"/>
              </a:lnSpc>
            </a:pPr>
            <a:r>
              <a:rPr lang="ru-RU" sz="4000" b="1">
                <a:solidFill>
                  <a:schemeClr val="tx2"/>
                </a:solidFill>
                <a:latin typeface="Calibri" pitchFamily="34" charset="0"/>
              </a:rPr>
              <a:t>Объекты СУБД 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4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11000"/>
                            </p:stCondLst>
                            <p:childTnLst>
                              <p:par>
                                <p:cTn id="4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12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13000"/>
                            </p:stCondLst>
                            <p:childTnLst>
                              <p:par>
                                <p:cTn id="5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140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15000"/>
                            </p:stCondLst>
                            <p:childTnLst>
                              <p:par>
                                <p:cTn id="6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 nodeType="afterGroup">
                            <p:stCondLst>
                              <p:cond delay="160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" grpId="0" animBg="1"/>
      <p:bldP spid="3" grpId="0" animBg="1"/>
      <p:bldP spid="4" grpId="0" animBg="1"/>
      <p:bldP spid="30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2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Line 8"/>
          <p:cNvSpPr>
            <a:spLocks noChangeShapeType="1"/>
          </p:cNvSpPr>
          <p:nvPr/>
        </p:nvSpPr>
        <p:spPr bwMode="auto">
          <a:xfrm flipV="1">
            <a:off x="2411413" y="1341438"/>
            <a:ext cx="0" cy="430212"/>
          </a:xfrm>
          <a:prstGeom prst="line">
            <a:avLst/>
          </a:prstGeom>
          <a:noFill/>
          <a:ln w="38100" algn="ctr">
            <a:solidFill>
              <a:schemeClr val="accent1"/>
            </a:solidFill>
            <a:round/>
            <a:headEnd type="triangle" w="med" len="med"/>
            <a:tailEnd/>
          </a:ln>
          <a:effectLst>
            <a:outerShdw dist="23000" dir="5400000" rotWithShape="0">
              <a:srgbClr val="000000">
                <a:alpha val="34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3" name="Rectangle 6"/>
          <p:cNvSpPr>
            <a:spLocks noChangeArrowheads="1"/>
          </p:cNvSpPr>
          <p:nvPr/>
        </p:nvSpPr>
        <p:spPr bwMode="auto">
          <a:xfrm>
            <a:off x="971550" y="908050"/>
            <a:ext cx="7200900" cy="504825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r>
              <a:rPr lang="ru-RU" sz="2200" b="1">
                <a:solidFill>
                  <a:srgbClr val="FFFFFF"/>
                </a:solidFill>
                <a:latin typeface="Arial" charset="0"/>
                <a:cs typeface="Arial" charset="0"/>
              </a:rPr>
              <a:t>Создание БД </a:t>
            </a:r>
          </a:p>
        </p:txBody>
      </p:sp>
      <p:sp>
        <p:nvSpPr>
          <p:cNvPr id="2" name="Line 8"/>
          <p:cNvSpPr>
            <a:spLocks noChangeShapeType="1"/>
          </p:cNvSpPr>
          <p:nvPr/>
        </p:nvSpPr>
        <p:spPr bwMode="auto">
          <a:xfrm flipV="1">
            <a:off x="2411413" y="2493963"/>
            <a:ext cx="0" cy="430212"/>
          </a:xfrm>
          <a:prstGeom prst="line">
            <a:avLst/>
          </a:prstGeom>
          <a:noFill/>
          <a:ln w="38100" algn="ctr">
            <a:solidFill>
              <a:schemeClr val="accent1"/>
            </a:solidFill>
            <a:round/>
            <a:headEnd type="triangle" w="med" len="med"/>
            <a:tailEnd/>
          </a:ln>
          <a:effectLst>
            <a:outerShdw dist="23000" dir="5400000" rotWithShape="0">
              <a:srgbClr val="000000">
                <a:alpha val="34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" name="Line 8"/>
          <p:cNvSpPr>
            <a:spLocks noChangeShapeType="1"/>
          </p:cNvSpPr>
          <p:nvPr/>
        </p:nvSpPr>
        <p:spPr bwMode="auto">
          <a:xfrm flipV="1">
            <a:off x="2411413" y="3646488"/>
            <a:ext cx="0" cy="430212"/>
          </a:xfrm>
          <a:prstGeom prst="line">
            <a:avLst/>
          </a:prstGeom>
          <a:noFill/>
          <a:ln w="38100" algn="ctr">
            <a:solidFill>
              <a:schemeClr val="accent1"/>
            </a:solidFill>
            <a:round/>
            <a:headEnd type="triangle" w="med" len="med"/>
            <a:tailEnd/>
          </a:ln>
          <a:effectLst>
            <a:outerShdw dist="23000" dir="5400000" rotWithShape="0">
              <a:srgbClr val="000000">
                <a:alpha val="34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4" name="Rectangle 3"/>
          <p:cNvSpPr>
            <a:spLocks noChangeArrowheads="1"/>
          </p:cNvSpPr>
          <p:nvPr/>
        </p:nvSpPr>
        <p:spPr bwMode="auto">
          <a:xfrm>
            <a:off x="611188" y="4149725"/>
            <a:ext cx="3744912" cy="647700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r>
              <a:rPr lang="ru-RU" sz="2000" b="1">
                <a:solidFill>
                  <a:srgbClr val="FFFFFF"/>
                </a:solidFill>
                <a:latin typeface="Arial" charset="0"/>
                <a:cs typeface="Arial" charset="0"/>
              </a:rPr>
              <a:t>Описать структуру таблицы </a:t>
            </a: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4716463" y="2997200"/>
            <a:ext cx="3565525" cy="647700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r>
              <a:rPr lang="ru-RU" sz="2000" b="1">
                <a:solidFill>
                  <a:srgbClr val="FFFFFF"/>
                </a:solidFill>
                <a:latin typeface="Arial" charset="0"/>
                <a:cs typeface="Arial" charset="0"/>
              </a:rPr>
              <a:t>Указать путь и имя файла </a:t>
            </a:r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 flipH="1" flipV="1">
            <a:off x="4140200" y="3284538"/>
            <a:ext cx="576263" cy="0"/>
          </a:xfrm>
          <a:prstGeom prst="line">
            <a:avLst/>
          </a:prstGeom>
          <a:noFill/>
          <a:ln w="38100" algn="ctr">
            <a:solidFill>
              <a:schemeClr val="accent1"/>
            </a:solidFill>
            <a:round/>
            <a:headEnd type="triangle" w="med" len="med"/>
            <a:tailEnd/>
          </a:ln>
          <a:effectLst>
            <a:outerShdw dist="23000" dir="5400000" rotWithShape="0">
              <a:srgbClr val="000000">
                <a:alpha val="34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4932363" y="4149725"/>
            <a:ext cx="3887787" cy="647700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r>
              <a:rPr lang="ru-RU" sz="2000" b="1">
                <a:solidFill>
                  <a:srgbClr val="FFFFFF"/>
                </a:solidFill>
                <a:latin typeface="Arial" charset="0"/>
                <a:cs typeface="Arial" charset="0"/>
              </a:rPr>
              <a:t>Указать имена и типы полей</a:t>
            </a:r>
          </a:p>
        </p:txBody>
      </p:sp>
      <p:sp>
        <p:nvSpPr>
          <p:cNvPr id="7" name="Line 8"/>
          <p:cNvSpPr>
            <a:spLocks noChangeShapeType="1"/>
          </p:cNvSpPr>
          <p:nvPr/>
        </p:nvSpPr>
        <p:spPr bwMode="auto">
          <a:xfrm flipH="1" flipV="1">
            <a:off x="4356100" y="4437063"/>
            <a:ext cx="576263" cy="0"/>
          </a:xfrm>
          <a:prstGeom prst="line">
            <a:avLst/>
          </a:prstGeom>
          <a:noFill/>
          <a:ln w="38100" algn="ctr">
            <a:solidFill>
              <a:schemeClr val="accent1"/>
            </a:solidFill>
            <a:round/>
            <a:headEnd type="triangle" w="med" len="med"/>
            <a:tailEnd/>
          </a:ln>
          <a:effectLst>
            <a:outerShdw dist="23000" dir="5400000" rotWithShape="0">
              <a:srgbClr val="000000">
                <a:alpha val="34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8" name="Line 8"/>
          <p:cNvSpPr>
            <a:spLocks noChangeShapeType="1"/>
          </p:cNvSpPr>
          <p:nvPr/>
        </p:nvSpPr>
        <p:spPr bwMode="auto">
          <a:xfrm flipV="1">
            <a:off x="2484438" y="4870450"/>
            <a:ext cx="0" cy="430213"/>
          </a:xfrm>
          <a:prstGeom prst="line">
            <a:avLst/>
          </a:prstGeom>
          <a:noFill/>
          <a:ln w="38100" algn="ctr">
            <a:solidFill>
              <a:schemeClr val="accent1"/>
            </a:solidFill>
            <a:round/>
            <a:headEnd type="triangle" w="med" len="med"/>
            <a:tailEnd/>
          </a:ln>
          <a:effectLst>
            <a:outerShdw dist="23000" dir="5400000" rotWithShape="0">
              <a:srgbClr val="000000">
                <a:alpha val="34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5003800" y="5084763"/>
            <a:ext cx="3887788" cy="647700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r>
              <a:rPr lang="ru-RU" sz="2000" b="1">
                <a:solidFill>
                  <a:srgbClr val="FFFFFF"/>
                </a:solidFill>
                <a:latin typeface="Arial" charset="0"/>
                <a:cs typeface="Arial" charset="0"/>
              </a:rPr>
              <a:t>Ввод в таблицу</a:t>
            </a:r>
          </a:p>
        </p:txBody>
      </p:sp>
      <p:sp>
        <p:nvSpPr>
          <p:cNvPr id="10" name="Line 8"/>
          <p:cNvSpPr>
            <a:spLocks noChangeShapeType="1"/>
          </p:cNvSpPr>
          <p:nvPr/>
        </p:nvSpPr>
        <p:spPr bwMode="auto">
          <a:xfrm flipH="1">
            <a:off x="4356100" y="5372100"/>
            <a:ext cx="647700" cy="217488"/>
          </a:xfrm>
          <a:prstGeom prst="line">
            <a:avLst/>
          </a:prstGeom>
          <a:noFill/>
          <a:ln w="38100" algn="ctr">
            <a:solidFill>
              <a:schemeClr val="accent1"/>
            </a:solidFill>
            <a:round/>
            <a:headEnd type="triangle" w="med" len="med"/>
            <a:tailEnd/>
          </a:ln>
          <a:effectLst>
            <a:outerShdw dist="23000" dir="5400000" rotWithShape="0">
              <a:srgbClr val="000000">
                <a:alpha val="34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" name="Rectangle 3"/>
          <p:cNvSpPr>
            <a:spLocks noChangeArrowheads="1"/>
          </p:cNvSpPr>
          <p:nvPr/>
        </p:nvSpPr>
        <p:spPr bwMode="auto">
          <a:xfrm>
            <a:off x="5003800" y="5949950"/>
            <a:ext cx="3887788" cy="647700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r>
              <a:rPr lang="ru-RU" sz="2000" b="1">
                <a:solidFill>
                  <a:srgbClr val="FFFFFF"/>
                </a:solidFill>
                <a:latin typeface="Arial" charset="0"/>
                <a:cs typeface="Arial" charset="0"/>
              </a:rPr>
              <a:t>Ввод в форму</a:t>
            </a:r>
          </a:p>
        </p:txBody>
      </p:sp>
      <p:sp>
        <p:nvSpPr>
          <p:cNvPr id="12" name="Line 8"/>
          <p:cNvSpPr>
            <a:spLocks noChangeShapeType="1"/>
          </p:cNvSpPr>
          <p:nvPr/>
        </p:nvSpPr>
        <p:spPr bwMode="auto">
          <a:xfrm flipH="1" flipV="1">
            <a:off x="4356100" y="5805488"/>
            <a:ext cx="576263" cy="431800"/>
          </a:xfrm>
          <a:prstGeom prst="line">
            <a:avLst/>
          </a:prstGeom>
          <a:noFill/>
          <a:ln w="38100" algn="ctr">
            <a:solidFill>
              <a:schemeClr val="accent1"/>
            </a:solidFill>
            <a:round/>
            <a:headEnd type="triangle" w="med" len="med"/>
            <a:tailEnd/>
          </a:ln>
          <a:effectLst>
            <a:outerShdw dist="23000" dir="5400000" rotWithShape="0">
              <a:srgbClr val="000000">
                <a:alpha val="34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3" name="Rectangle 3"/>
          <p:cNvSpPr>
            <a:spLocks noChangeArrowheads="1"/>
          </p:cNvSpPr>
          <p:nvPr/>
        </p:nvSpPr>
        <p:spPr bwMode="auto">
          <a:xfrm>
            <a:off x="684213" y="5373688"/>
            <a:ext cx="3744912" cy="647700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r>
              <a:rPr lang="ru-RU" sz="2000" b="1">
                <a:solidFill>
                  <a:srgbClr val="FFFFFF"/>
                </a:solidFill>
                <a:latin typeface="Arial" charset="0"/>
                <a:cs typeface="Arial" charset="0"/>
              </a:rPr>
              <a:t>Ввести данные </a:t>
            </a:r>
          </a:p>
        </p:txBody>
      </p:sp>
      <p:sp>
        <p:nvSpPr>
          <p:cNvPr id="14" name="Rectangle 3"/>
          <p:cNvSpPr>
            <a:spLocks noChangeArrowheads="1"/>
          </p:cNvSpPr>
          <p:nvPr/>
        </p:nvSpPr>
        <p:spPr bwMode="auto">
          <a:xfrm>
            <a:off x="611188" y="2997200"/>
            <a:ext cx="3565525" cy="647700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r>
              <a:rPr lang="ru-RU" sz="2000" b="1">
                <a:solidFill>
                  <a:srgbClr val="FFFFFF"/>
                </a:solidFill>
                <a:latin typeface="Arial" charset="0"/>
                <a:cs typeface="Arial" charset="0"/>
              </a:rPr>
              <a:t>Зарегистрировать БД </a:t>
            </a:r>
          </a:p>
        </p:txBody>
      </p:sp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611188" y="1844675"/>
            <a:ext cx="3565525" cy="647700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r>
              <a:rPr lang="ru-RU" sz="2000" b="1">
                <a:solidFill>
                  <a:srgbClr val="FFFFFF"/>
                </a:solidFill>
                <a:latin typeface="Arial" charset="0"/>
                <a:cs typeface="Arial" charset="0"/>
              </a:rPr>
              <a:t>Создать новую БД </a:t>
            </a:r>
          </a:p>
        </p:txBody>
      </p:sp>
      <p:sp>
        <p:nvSpPr>
          <p:cNvPr id="9235" name="Заголовок 2"/>
          <p:cNvSpPr>
            <a:spLocks/>
          </p:cNvSpPr>
          <p:nvPr/>
        </p:nvSpPr>
        <p:spPr bwMode="auto">
          <a:xfrm>
            <a:off x="468313" y="188913"/>
            <a:ext cx="8218487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>
              <a:lnSpc>
                <a:spcPct val="80000"/>
              </a:lnSpc>
            </a:pPr>
            <a:r>
              <a:rPr lang="ru-RU" sz="4000" b="1">
                <a:solidFill>
                  <a:schemeClr val="tx2"/>
                </a:solidFill>
                <a:latin typeface="Calibri" pitchFamily="34" charset="0"/>
              </a:rPr>
              <a:t>Создание базы данных 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11000"/>
                            </p:stCondLst>
                            <p:childTnLst>
                              <p:par>
                                <p:cTn id="4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12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130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140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150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 nodeType="afterGroup">
                            <p:stCondLst>
                              <p:cond delay="160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23" grpId="0" animBg="1"/>
      <p:bldP spid="2" grpId="0" animBg="1"/>
      <p:bldP spid="3" grpId="0" animBg="1"/>
      <p:bldP spid="24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60" name="Text Box 4"/>
          <p:cNvSpPr txBox="1">
            <a:spLocks noChangeArrowheads="1"/>
          </p:cNvSpPr>
          <p:nvPr/>
        </p:nvSpPr>
        <p:spPr bwMode="auto">
          <a:xfrm>
            <a:off x="2339975" y="1196975"/>
            <a:ext cx="4751388" cy="427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2200"/>
              <a:t>Таблица для ввода данных</a:t>
            </a:r>
          </a:p>
        </p:txBody>
      </p:sp>
      <p:sp>
        <p:nvSpPr>
          <p:cNvPr id="45062" name="Text Box 6"/>
          <p:cNvSpPr txBox="1">
            <a:spLocks noChangeArrowheads="1"/>
          </p:cNvSpPr>
          <p:nvPr/>
        </p:nvSpPr>
        <p:spPr bwMode="auto">
          <a:xfrm>
            <a:off x="2268538" y="2420938"/>
            <a:ext cx="4751387" cy="427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2200"/>
              <a:t>Формы для ввода данных</a:t>
            </a:r>
          </a:p>
        </p:txBody>
      </p:sp>
      <p:pic>
        <p:nvPicPr>
          <p:cNvPr id="9222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1628775"/>
            <a:ext cx="8351838" cy="565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3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813" y="3068638"/>
            <a:ext cx="2951162" cy="2200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4" name="Picture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625" y="2924175"/>
            <a:ext cx="1704975" cy="243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5" name="Picture 9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250" y="5516563"/>
            <a:ext cx="5976938" cy="1071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8" name="Заголовок 2"/>
          <p:cNvSpPr>
            <a:spLocks/>
          </p:cNvSpPr>
          <p:nvPr/>
        </p:nvSpPr>
        <p:spPr bwMode="auto">
          <a:xfrm>
            <a:off x="428625" y="260350"/>
            <a:ext cx="8715375" cy="79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>
              <a:lnSpc>
                <a:spcPct val="80000"/>
              </a:lnSpc>
            </a:pPr>
            <a:r>
              <a:rPr lang="ru-RU" sz="4000" b="1">
                <a:solidFill>
                  <a:schemeClr val="tx2"/>
                </a:solidFill>
              </a:rPr>
              <a:t>Таблица и формы для ввода данных</a:t>
            </a:r>
            <a:endParaRPr lang="ru-RU" sz="4000" b="1">
              <a:solidFill>
                <a:schemeClr val="tx2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60" grpId="0"/>
      <p:bldP spid="45062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1843</TotalTime>
  <Words>1101</Words>
  <Application>Microsoft Office PowerPoint</Application>
  <PresentationFormat>Экран (4:3)</PresentationFormat>
  <Paragraphs>358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ФИРО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Костомарова</dc:creator>
  <cp:lastModifiedBy>А. Костомарова</cp:lastModifiedBy>
  <cp:revision>125</cp:revision>
  <dcterms:created xsi:type="dcterms:W3CDTF">2011-09-19T18:11:49Z</dcterms:created>
  <dcterms:modified xsi:type="dcterms:W3CDTF">2021-11-11T17:16:52Z</dcterms:modified>
</cp:coreProperties>
</file>