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9" r:id="rId3"/>
    <p:sldId id="266" r:id="rId4"/>
    <p:sldId id="257" r:id="rId5"/>
    <p:sldId id="258" r:id="rId6"/>
    <p:sldId id="267" r:id="rId7"/>
    <p:sldId id="260" r:id="rId8"/>
    <p:sldId id="261" r:id="rId9"/>
    <p:sldId id="262" r:id="rId10"/>
    <p:sldId id="263" r:id="rId11"/>
    <p:sldId id="264" r:id="rId12"/>
    <p:sldId id="273" r:id="rId13"/>
    <p:sldId id="265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Качество оказания государственных услуг в </a:t>
            </a:r>
            <a:r>
              <a:rPr lang="ru-RU" dirty="0" smtClean="0"/>
              <a:t>2020 </a:t>
            </a:r>
            <a:r>
              <a:rPr lang="ru-RU" dirty="0"/>
              <a:t>году</a:t>
            </a:r>
          </a:p>
        </c:rich>
      </c:tx>
      <c:layout>
        <c:manualLayout>
          <c:xMode val="edge"/>
          <c:yMode val="edge"/>
          <c:x val="0.13750520882926892"/>
          <c:y val="8.16743105032198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оказания государственных услуг в 2018 году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57-4D21-A205-58A53FB2F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"положительно"</c:v>
                </c:pt>
                <c:pt idx="1">
                  <c:v>"удовлетворительно"</c:v>
                </c:pt>
                <c:pt idx="2">
                  <c:v>"неудовлетворительно"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7-4D21-A205-58A53FB2F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853792"/>
        <c:axId val="222849088"/>
      </c:barChart>
      <c:valAx>
        <c:axId val="22284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53792"/>
        <c:crosses val="autoZero"/>
        <c:crossBetween val="between"/>
      </c:valAx>
      <c:catAx>
        <c:axId val="22285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49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ВОСТРЕБОВАННЫЕ СПЕЦИАЛЬНОСТИ 2019 года (заявлений)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88943815978266E-3"/>
                  <c:y val="0.32526414507779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45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781197743111862E-2"/>
                      <c:h val="0.19485870442448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09-4214-8C54-091ABF7154BB}"/>
                </c:ext>
              </c:extLst>
            </c:dLbl>
            <c:dLbl>
              <c:idx val="1"/>
              <c:layout>
                <c:manualLayout>
                  <c:x val="2.2274430551989513E-3"/>
                  <c:y val="0.278797838638108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45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906130268199235E-2"/>
                      <c:h val="0.15641170115307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09-4214-8C54-091ABF7154BB}"/>
                </c:ext>
              </c:extLst>
            </c:dLbl>
            <c:dLbl>
              <c:idx val="2"/>
              <c:layout>
                <c:manualLayout>
                  <c:x val="1.2802699893207568E-2"/>
                  <c:y val="0.173874156920387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45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B1FAD-BB84-4220-8942-EF52776EB435}" type="VALUE">
                      <a:rPr lang="en-US" sz="4500" dirty="0">
                        <a:solidFill>
                          <a:srgbClr val="002060"/>
                        </a:solidFill>
                      </a:rPr>
                      <a:pPr algn="l">
                        <a:defRPr sz="4500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45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435296011973786E-2"/>
                      <c:h val="0.238821943993524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09-4214-8C54-091ABF715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3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АиУ</c:v>
                </c:pt>
                <c:pt idx="1">
                  <c:v>ТОиРГЭО</c:v>
                </c:pt>
                <c:pt idx="2">
                  <c:v>ТЭОиРЭиЭО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46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09-4214-8C54-091ABF7154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2850656"/>
        <c:axId val="222851048"/>
      </c:barChart>
      <c:catAx>
        <c:axId val="22285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51048"/>
        <c:crosses val="autoZero"/>
        <c:auto val="1"/>
        <c:lblAlgn val="ctr"/>
        <c:lblOffset val="100"/>
        <c:noMultiLvlLbl val="0"/>
      </c:catAx>
      <c:valAx>
        <c:axId val="22285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5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ТЭОиРЭиЭО</c:v>
                </c:pt>
                <c:pt idx="1">
                  <c:v>ТОиРГЭО</c:v>
                </c:pt>
                <c:pt idx="2">
                  <c:v>ЭРиТОПСЖД</c:v>
                </c:pt>
                <c:pt idx="3">
                  <c:v>АиУ</c:v>
                </c:pt>
                <c:pt idx="4">
                  <c:v>ТМ</c:v>
                </c:pt>
                <c:pt idx="5">
                  <c:v>ОПиУДЖТ</c:v>
                </c:pt>
                <c:pt idx="6">
                  <c:v>ТЭОиРЭиЭО-11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DB4-BEBC-30ADCF8EEA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ТЭОиРЭиЭО</c:v>
                </c:pt>
                <c:pt idx="1">
                  <c:v>ТОиРГЭО</c:v>
                </c:pt>
                <c:pt idx="2">
                  <c:v>ЭРиТОПСЖД</c:v>
                </c:pt>
                <c:pt idx="3">
                  <c:v>АиУ</c:v>
                </c:pt>
                <c:pt idx="4">
                  <c:v>ТМ</c:v>
                </c:pt>
                <c:pt idx="5">
                  <c:v>ОПиУДЖТ</c:v>
                </c:pt>
                <c:pt idx="6">
                  <c:v>ТЭОиРЭиЭО-11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F-4DB4-BEBC-30ADCF8EEA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ТЭОиРЭиЭО</c:v>
                </c:pt>
                <c:pt idx="1">
                  <c:v>ТОиРГЭО</c:v>
                </c:pt>
                <c:pt idx="2">
                  <c:v>ЭРиТОПСЖД</c:v>
                </c:pt>
                <c:pt idx="3">
                  <c:v>АиУ</c:v>
                </c:pt>
                <c:pt idx="4">
                  <c:v>ТМ</c:v>
                </c:pt>
                <c:pt idx="5">
                  <c:v>ОПиУДЖТ</c:v>
                </c:pt>
                <c:pt idx="6">
                  <c:v>ТЭОиРЭиЭО-11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F-4DB4-BEBC-30ADCF8EEA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ТЭОиРЭиЭО</c:v>
                </c:pt>
                <c:pt idx="1">
                  <c:v>ТОиРГЭО</c:v>
                </c:pt>
                <c:pt idx="2">
                  <c:v>ЭРиТОПСЖД</c:v>
                </c:pt>
                <c:pt idx="3">
                  <c:v>АиУ</c:v>
                </c:pt>
                <c:pt idx="4">
                  <c:v>ТМ</c:v>
                </c:pt>
                <c:pt idx="5">
                  <c:v>ОПиУДЖТ</c:v>
                </c:pt>
                <c:pt idx="6">
                  <c:v>ТЭОиРЭиЭО-11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CF-4DB4-BEBC-30ADCF8EE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847912"/>
        <c:axId val="222853008"/>
      </c:barChart>
      <c:catAx>
        <c:axId val="22284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53008"/>
        <c:crosses val="autoZero"/>
        <c:auto val="1"/>
        <c:lblAlgn val="ctr"/>
        <c:lblOffset val="100"/>
        <c:noMultiLvlLbl val="0"/>
      </c:catAx>
      <c:valAx>
        <c:axId val="22285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4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6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2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25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9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7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8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0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4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E4E1-0BAB-4234-9AAD-FBFBA52EB07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EEB39-F319-43FB-830F-D3AC3EBB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35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" y="4391891"/>
            <a:ext cx="7116114" cy="23343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9212" y="191069"/>
            <a:ext cx="9243397" cy="454470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Об итогах работы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приёмной 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комиссии РПТК по формированию контингента обучающихся дневной формы обучения </a:t>
            </a: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2020-2021 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учебный год</a:t>
            </a: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4000" dirty="0"/>
          </a:p>
        </p:txBody>
      </p:sp>
      <p:sp useBgFill="1"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12182" y="4391892"/>
            <a:ext cx="4666087" cy="2334340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ru-RU" sz="5900" b="1" u="sng" dirty="0">
                <a:solidFill>
                  <a:srgbClr val="FFFF00"/>
                </a:solidFill>
              </a:rPr>
              <a:t>Основной докладчик: </a:t>
            </a:r>
            <a:endParaRPr lang="ru-RU" sz="5900" b="1" u="sng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sz="5900" b="1" dirty="0" smtClean="0">
                <a:solidFill>
                  <a:srgbClr val="FFFF00"/>
                </a:solidFill>
              </a:rPr>
              <a:t>ответственный </a:t>
            </a:r>
            <a:r>
              <a:rPr lang="ru-RU" sz="5900" b="1" dirty="0">
                <a:solidFill>
                  <a:srgbClr val="FFFF00"/>
                </a:solidFill>
              </a:rPr>
              <a:t>секретарь </a:t>
            </a:r>
            <a:endParaRPr lang="ru-RU" sz="5900" b="1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sz="5900" b="1" dirty="0" smtClean="0">
                <a:solidFill>
                  <a:srgbClr val="FFFF00"/>
                </a:solidFill>
              </a:rPr>
              <a:t>Приёмной </a:t>
            </a:r>
            <a:r>
              <a:rPr lang="ru-RU" sz="5900" b="1" dirty="0">
                <a:solidFill>
                  <a:srgbClr val="FFFF00"/>
                </a:solidFill>
              </a:rPr>
              <a:t>комиссии РПТК </a:t>
            </a:r>
          </a:p>
          <a:p>
            <a:pPr algn="r"/>
            <a:r>
              <a:rPr lang="ru-RU" sz="5900" b="1" dirty="0">
                <a:solidFill>
                  <a:srgbClr val="FFFF00"/>
                </a:solidFill>
              </a:rPr>
              <a:t>ШИРШОВА С.Б.</a:t>
            </a:r>
          </a:p>
          <a:p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8618" cy="1905000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70562"/>
              </p:ext>
            </p:extLst>
          </p:nvPr>
        </p:nvGraphicFramePr>
        <p:xfrm>
          <a:off x="92075" y="92075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Объект упаковщика для оболочки" showAsIcon="1" r:id="rId6" imgW="407880" imgH="488520" progId="Package">
                  <p:embed/>
                </p:oleObj>
              </mc:Choice>
              <mc:Fallback>
                <p:oleObj name="Объект упаковщика для оболочки" showAsIcon="1" r:id="rId6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0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0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640" y="152400"/>
            <a:ext cx="9631679" cy="1944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 групп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нового набора дневной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формы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обучения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СФОРМИРОВАНЫ на 2020-2021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учебный год: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790" y="1905000"/>
            <a:ext cx="11905210" cy="4953000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«Техническое </a:t>
            </a:r>
            <a:r>
              <a:rPr lang="ru-RU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ремонт горного электромеханического оборудования»: </a:t>
            </a:r>
            <a:endParaRPr lang="ru-RU" sz="6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*Д-20-ТОиРГЭО-1- 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база 9 классов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 эксплуатация, обслуживание и ремонт электрического и электромеханического оборудования (по видам</a:t>
            </a: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)»: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*Д-20-ТЭОиРЭиЭО-1 – 25 человек (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база 9 классов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*Д-20-ТЭОиРЭиЭО-2- 31 человек (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«Эксплуатация, ремонт и техническое обслуживание подвижного состава железных </a:t>
            </a: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дорог»:</a:t>
            </a:r>
            <a:endParaRPr lang="ru-RU" sz="6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*Д-20-ЭРиТОПСЖД – 25 человек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база 9 классов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перевозок и управление движением на железнодорожном транспорте</a:t>
            </a: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».:</a:t>
            </a:r>
          </a:p>
          <a:p>
            <a:pPr marL="0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*Д-20-ОПиУЖДТ – 25 человек (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база 9 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классов)</a:t>
            </a:r>
            <a:endParaRPr lang="ru-RU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</a:t>
            </a: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 </a:t>
            </a: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Д-20-АиУ- 30 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(коммерция);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аудит»: </a:t>
            </a:r>
            <a:r>
              <a:rPr lang="ru-RU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Д-20-УиА-27 </a:t>
            </a:r>
            <a:r>
              <a:rPr lang="ru-RU" sz="6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(коммерция)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3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5844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746" y="121919"/>
            <a:ext cx="9888253" cy="21275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конкурсная ситуация: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40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1905000"/>
            <a:ext cx="11944004" cy="4952999"/>
          </a:xfrm>
        </p:spPr>
        <p:txBody>
          <a:bodyPr/>
          <a:lstStyle/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«Техническое обслуживание и ремонт горного электромеханического оборудования» - </a:t>
            </a:r>
            <a:r>
              <a:rPr lang="ru-RU" u="sng" dirty="0">
                <a:solidFill>
                  <a:srgbClr val="FFFF00"/>
                </a:solidFill>
                <a:latin typeface="Arial Black" panose="020B0A04020102020204" pitchFamily="34" charset="0"/>
              </a:rPr>
              <a:t>1,36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человека на место.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«Техническая эксплуатация, обслуживание и ремонт электрического и электромеханического оборудования (по видам) -</a:t>
            </a:r>
            <a:r>
              <a:rPr lang="ru-RU" u="sng" dirty="0">
                <a:solidFill>
                  <a:srgbClr val="FFFF00"/>
                </a:solidFill>
                <a:latin typeface="Arial Black" panose="020B0A04020102020204" pitchFamily="34" charset="0"/>
              </a:rPr>
              <a:t>1,36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человека на место;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«Эксплуатация, ремонт и техническое обслуживание подвижного состава железных дорог» - </a:t>
            </a:r>
            <a:r>
              <a:rPr lang="ru-RU" u="sng" dirty="0">
                <a:solidFill>
                  <a:srgbClr val="FFFF00"/>
                </a:solidFill>
                <a:latin typeface="Arial Black" panose="020B0A04020102020204" pitchFamily="34" charset="0"/>
              </a:rPr>
              <a:t>1,12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человека на место;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«Организация перевозок и управление движением на железнодорожном транспорте» - 1,04 человека на место.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3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1806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399" y="2080763"/>
            <a:ext cx="8714510" cy="213032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Социальные </a:t>
            </a:r>
            <a:r>
              <a:rPr lang="ru-RU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Internet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-сети и бесплатные мобильные приложения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399" y="3941489"/>
            <a:ext cx="8714510" cy="276859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о</a:t>
            </a:r>
            <a:r>
              <a:rPr lang="ru-RU" sz="3600" b="1" i="1" dirty="0">
                <a:solidFill>
                  <a:srgbClr val="FFFF00"/>
                </a:solidFill>
              </a:rPr>
              <a:t>дни из  </a:t>
            </a:r>
            <a:r>
              <a:rPr lang="ru-RU" sz="3600" b="1" i="1" dirty="0">
                <a:solidFill>
                  <a:srgbClr val="FFFF00"/>
                </a:solidFill>
              </a:rPr>
              <a:t>главных инструментов привлечения потенциальных абитуриентов в </a:t>
            </a:r>
            <a:r>
              <a:rPr lang="ru-RU" sz="3600" b="1" i="1" dirty="0">
                <a:solidFill>
                  <a:srgbClr val="FFFF00"/>
                </a:solidFill>
              </a:rPr>
              <a:t>колледж в условиях дистанционного обучения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38" y="88355"/>
            <a:ext cx="3069771" cy="1920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04" y="42958"/>
            <a:ext cx="2393899" cy="2037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58" y="42958"/>
            <a:ext cx="2900463" cy="2080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" y="103593"/>
            <a:ext cx="2324669" cy="190500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1" name="Рисунок 10" descr="https://im0-tub-kz.yandex.net/i?id=4e0523acb929149b4b496b87ff8594b5&amp;n=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212148"/>
            <a:ext cx="2960062" cy="4522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4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361" y="71952"/>
            <a:ext cx="9570720" cy="142156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Рекомендации на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год: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1905000"/>
            <a:ext cx="7664024" cy="473132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До 01 июня 2020 года каждому ПЦК разработать не менее 3 различных  качественных рекламных проспектов по каждой специальности;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Ведение профориентационной кампании на протяжении всего учебного года с использованием инновационных 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IT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-технологий;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Создание  каталога специальностей колледжа по типу мобильного приложения для размещения его на веб-сайте колледжа;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По итогам кампании «Абитуриент 2020» рассмотреть вопрос о премировании членов приемной комиссии.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6743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3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1371600"/>
            <a:ext cx="4009196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292" y="318387"/>
            <a:ext cx="5839097" cy="1325563"/>
          </a:xfrm>
        </p:spPr>
        <p:txBody>
          <a:bodyPr/>
          <a:lstStyle/>
          <a:p>
            <a:pPr algn="r"/>
            <a:r>
              <a:rPr lang="ru-RU" b="1" i="1" dirty="0" err="1">
                <a:solidFill>
                  <a:srgbClr val="002060"/>
                </a:solidFill>
              </a:rPr>
              <a:t>Ельбасы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Н. Назарбаев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4" y="1904999"/>
            <a:ext cx="11582399" cy="4731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4600" b="1" i="1" dirty="0">
                <a:solidFill>
                  <a:schemeClr val="tx2">
                    <a:lumMod val="75000"/>
                  </a:schemeClr>
                </a:solidFill>
              </a:rPr>
              <a:t>«Я </a:t>
            </a:r>
            <a:r>
              <a:rPr lang="ru-RU" sz="4600" b="1" i="1" dirty="0">
                <a:solidFill>
                  <a:schemeClr val="tx2">
                    <a:lumMod val="75000"/>
                  </a:schemeClr>
                </a:solidFill>
              </a:rPr>
              <a:t>всей молодежи говорю: самое главное - труд. Не важно, какую профессию выбрал. Эту профессию он должен довести до совершенства. Стать мастером, профессионалом своего дела. Тогда его будут уважать, ценить, он создаст сам себя, достигнет своей </a:t>
            </a:r>
            <a:r>
              <a:rPr lang="ru-RU" sz="4600" b="1" i="1" dirty="0">
                <a:solidFill>
                  <a:schemeClr val="tx2">
                    <a:lumMod val="75000"/>
                  </a:schemeClr>
                </a:solidFill>
              </a:rPr>
              <a:t>мечты.»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3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8298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5" y="2402040"/>
            <a:ext cx="3993776" cy="4426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8351" y="235527"/>
            <a:ext cx="9441976" cy="4572000"/>
          </a:xfrm>
        </p:spPr>
        <p:txBody>
          <a:bodyPr>
            <a:normAutofit/>
          </a:bodyPr>
          <a:lstStyle/>
          <a:p>
            <a:pPr algn="r"/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«Сегодня весь мир </a:t>
            </a: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держится на </a:t>
            </a: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рабочем </a:t>
            </a: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человеке.</a:t>
            </a:r>
            <a:r>
              <a:rPr lang="ru-RU" sz="38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Я предлагаю </a:t>
            </a:r>
            <a:r>
              <a:rPr lang="ru-RU" sz="3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молодежи никогда </a:t>
            </a: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не чураться рабочей профессии.</a:t>
            </a:r>
            <a:r>
              <a:rPr lang="ru-RU" sz="38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Призываю быть </a:t>
            </a:r>
            <a:r>
              <a:rPr lang="ru-RU" sz="3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обществом </a:t>
            </a: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труда, </a:t>
            </a:r>
            <a:r>
              <a:rPr lang="ru-RU" sz="3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работать</a:t>
            </a:r>
            <a:r>
              <a:rPr lang="ru-RU" sz="3800" i="1" dirty="0">
                <a:solidFill>
                  <a:srgbClr val="C00000"/>
                </a:solidFill>
                <a:latin typeface="Arial Black" panose="020B0A04020102020204" pitchFamily="34" charset="0"/>
              </a:rPr>
              <a:t>"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en-U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855" y="4807527"/>
            <a:ext cx="7592700" cy="2319414"/>
          </a:xfrm>
        </p:spPr>
        <p:txBody>
          <a:bodyPr>
            <a:noAutofit/>
          </a:bodyPr>
          <a:lstStyle/>
          <a:p>
            <a:r>
              <a:rPr lang="ru-RU" sz="3000" i="1" dirty="0">
                <a:solidFill>
                  <a:srgbClr val="002060"/>
                </a:solidFill>
                <a:latin typeface="Arial Black" panose="020B0A04020102020204" pitchFamily="34" charset="0"/>
              </a:rPr>
              <a:t>Лидер нации </a:t>
            </a:r>
            <a:endParaRPr lang="ru-RU" sz="3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000" i="1" dirty="0">
                <a:solidFill>
                  <a:srgbClr val="002060"/>
                </a:solidFill>
                <a:latin typeface="Arial Black" panose="020B0A04020102020204" pitchFamily="34" charset="0"/>
              </a:rPr>
              <a:t>Казахстана</a:t>
            </a:r>
          </a:p>
          <a:p>
            <a:r>
              <a:rPr lang="ru-RU" sz="3000" i="1" dirty="0">
                <a:solidFill>
                  <a:srgbClr val="002060"/>
                </a:solidFill>
                <a:latin typeface="Arial Black" panose="020B0A04020102020204" pitchFamily="34" charset="0"/>
              </a:rPr>
              <a:t>Н. Назарбаев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2" y="68155"/>
            <a:ext cx="2324669" cy="19050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8711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88" y="4919626"/>
            <a:ext cx="2324669" cy="1905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036" y="5087144"/>
            <a:ext cx="7528809" cy="156996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 2017 года </a:t>
            </a:r>
            <a:b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ответственным секретарем приёмной комиссии </a:t>
            </a:r>
            <a:b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является </a:t>
            </a:r>
            <a:r>
              <a:rPr lang="ru-RU" sz="2800" b="1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Ширшова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Светлана Борисовна</a:t>
            </a:r>
            <a:endParaRPr lang="ru-RU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3" y="4710545"/>
            <a:ext cx="1676605" cy="204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1"/>
            <a:ext cx="121920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приказам №08 от 22 января 2020 года (№12 от 24.02.2020 г, №37 от 02.06.2020 г, 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№41 от 07.07.2020 г.) состав приемной комиссии утверждён в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следующем составе: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Ишмухамбетов А.А.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председатель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Комиссии, директор колледжа;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-Салихова С.А. – заместитель председателя Комиссии, заместитель директора по учебной работе;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Шестаков М.А. – эксперт по обучению и развитию компетенции Отдела развития персонала Управления по персоналу АО ССГПО, член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Неделько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Ю.А. –  главный специалист ГУ «Рудненский городской отдел образования», член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Бобкова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Е.А..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специальных дисциплин,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секретарь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Денашева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О.М. – преподаватель общественных дисциплин, технический секретарь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Казмерук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Л.В. – лаборант, технический секретарь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Серкенова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Э.Ж. – секретарь учебной части заочного отделения, технический секретарь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Таск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И.Б. – преподаватель физического воспитания, технический секретарь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Чесных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Н.З. – лаборант, технический секретарь Комиссии;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Миннуллина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 – преподаватель химии, технический секретарь Комиссии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-Баган  Г.Н. – методист,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секретарь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Комиссии;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Баршакаев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С.К. -  преподаватель-организатор НВП,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секретарь Комиссии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52131" y="0"/>
            <a:ext cx="9416956" cy="2088107"/>
          </a:xfrm>
        </p:spPr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Основная цель </a:t>
            </a:r>
            <a:r>
              <a:rPr lang="ru-RU" u="sng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u="sng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u="sng" dirty="0">
                <a:solidFill>
                  <a:srgbClr val="FFFF00"/>
                </a:solidFill>
                <a:latin typeface="Arial Black" panose="020B0A04020102020204" pitchFamily="34" charset="0"/>
              </a:rPr>
              <a:t>приемной </a:t>
            </a:r>
            <a:r>
              <a:rPr lang="ru-RU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комиссии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05346" y="1288473"/>
            <a:ext cx="10763742" cy="5303396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формирование </a:t>
            </a:r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контингента обучающихся нового набора по всем формам 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обучения с соблюдением </a:t>
            </a:r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прав граждан на </a:t>
            </a:r>
            <a:r>
              <a:rPr lang="ru-RU" sz="2800" b="1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образова-ние</a:t>
            </a:r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, установленных законодательством Республики 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Казахстан, путем гласности </a:t>
            </a:r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и открытости проведения всех процедур 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приема и объективности </a:t>
            </a:r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оценки 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способ-</a:t>
            </a:r>
            <a:r>
              <a:rPr lang="ru-RU" sz="2800" b="1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ностей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поступающих</a:t>
            </a:r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лиц.</a:t>
            </a:r>
            <a:endParaRPr lang="ru-RU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6965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036" y="595744"/>
            <a:ext cx="11623964" cy="66501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нормативные документы: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6982" y="886691"/>
            <a:ext cx="12095018" cy="6414654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latin typeface="Arial Black" panose="020B0A04020102020204" pitchFamily="34" charset="0"/>
              </a:rPr>
              <a:t>Законом Республики Казахстан «Об образовании» от 27 июля 2007 года </a:t>
            </a: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>
                <a:latin typeface="Arial Black" panose="020B0A04020102020204" pitchFamily="34" charset="0"/>
              </a:rPr>
              <a:t>№ 319 - </a:t>
            </a:r>
            <a:r>
              <a:rPr lang="en-US" sz="1400" dirty="0">
                <a:latin typeface="Arial Black" panose="020B0A04020102020204" pitchFamily="34" charset="0"/>
              </a:rPr>
              <a:t>III</a:t>
            </a:r>
            <a:r>
              <a:rPr lang="ru-RU" sz="1400" dirty="0">
                <a:latin typeface="Arial Black" panose="020B0A04020102020204" pitchFamily="34" charset="0"/>
              </a:rPr>
              <a:t>;</a:t>
            </a:r>
          </a:p>
          <a:p>
            <a:pPr lvl="0"/>
            <a:r>
              <a:rPr lang="ru-RU" sz="1400" dirty="0">
                <a:latin typeface="Arial Black" panose="020B0A04020102020204" pitchFamily="34" charset="0"/>
              </a:rPr>
              <a:t>Постановлением Правительства «О размерах квоты приема при поступлении на учебу в организации образования, реализующие профессиональные образовательные учебные программы технического и профессионального, </a:t>
            </a:r>
            <a:r>
              <a:rPr lang="ru-RU" sz="1400" dirty="0" err="1">
                <a:latin typeface="Arial Black" panose="020B0A04020102020204" pitchFamily="34" charset="0"/>
              </a:rPr>
              <a:t>послесреднего</a:t>
            </a:r>
            <a:r>
              <a:rPr lang="ru-RU" sz="1400" dirty="0">
                <a:latin typeface="Arial Black" panose="020B0A04020102020204" pitchFamily="34" charset="0"/>
              </a:rPr>
              <a:t> и высшего образования», утвержденного постановлением Правительства Республики Казахстан от 12 мая 2016 года № 288; </a:t>
            </a:r>
          </a:p>
          <a:p>
            <a:pPr lvl="0"/>
            <a:r>
              <a:rPr lang="ru-RU" sz="1400" dirty="0">
                <a:latin typeface="Arial Black" panose="020B0A04020102020204" pitchFamily="34" charset="0"/>
              </a:rPr>
              <a:t>Типовых правил приема на обучение в организации образования, реализующие профессиональные учебные программы технического и профессионального образования, утвержденных приказом Министра образования и науки Республики Казахстан от 18 октября 2018 года № 578;</a:t>
            </a:r>
          </a:p>
          <a:p>
            <a:pPr lvl="0"/>
            <a:r>
              <a:rPr lang="ru-RU" sz="1400" dirty="0">
                <a:latin typeface="Arial Black" panose="020B0A04020102020204" pitchFamily="34" charset="0"/>
              </a:rPr>
              <a:t>Стандарта государственной услуги «Прием документов в организации технического и профессионального, </a:t>
            </a:r>
            <a:r>
              <a:rPr lang="ru-RU" sz="1400" dirty="0" err="1">
                <a:latin typeface="Arial Black" panose="020B0A04020102020204" pitchFamily="34" charset="0"/>
              </a:rPr>
              <a:t>послесреднего</a:t>
            </a:r>
            <a:r>
              <a:rPr lang="ru-RU" sz="1400" dirty="0">
                <a:latin typeface="Arial Black" panose="020B0A04020102020204" pitchFamily="34" charset="0"/>
              </a:rPr>
              <a:t> образования», утвержденных приказом Министра образования и науки Республики Казахстан от 16.07.2020 № 303;</a:t>
            </a:r>
          </a:p>
          <a:p>
            <a:pPr lvl="0"/>
            <a:r>
              <a:rPr lang="ru-RU" sz="1400" dirty="0">
                <a:latin typeface="Arial Black" panose="020B0A04020102020204" pitchFamily="34" charset="0"/>
              </a:rPr>
              <a:t>Правил признания и </a:t>
            </a:r>
            <a:r>
              <a:rPr lang="ru-RU" sz="1400" dirty="0" err="1">
                <a:latin typeface="Arial Black" panose="020B0A04020102020204" pitchFamily="34" charset="0"/>
              </a:rPr>
              <a:t>нострификации</a:t>
            </a:r>
            <a:r>
              <a:rPr lang="ru-RU" sz="1400" dirty="0">
                <a:latin typeface="Arial Black" panose="020B0A04020102020204" pitchFamily="34" charset="0"/>
              </a:rPr>
              <a:t> документов об образовании, утвержденных приказом Министра образования и науки РК от 10 января 2008 года № 8;</a:t>
            </a:r>
          </a:p>
          <a:p>
            <a:pPr lvl="0"/>
            <a:r>
              <a:rPr lang="ru-RU" sz="1400" dirty="0">
                <a:latin typeface="Arial Black" panose="020B0A04020102020204" pitchFamily="34" charset="0"/>
              </a:rPr>
              <a:t>Приказа Министра образования и науки Республики Казахстан от 28 января 2015 года № 39 «Об утверждении видов и форм документов об образовании государственного образца и Правила их выдачи»;</a:t>
            </a:r>
          </a:p>
          <a:p>
            <a:pPr lvl="0"/>
            <a:r>
              <a:rPr lang="ru-RU" sz="1400" dirty="0">
                <a:latin typeface="Arial Black" panose="020B0A04020102020204" pitchFamily="34" charset="0"/>
              </a:rPr>
              <a:t>Уставом </a:t>
            </a:r>
            <a:r>
              <a:rPr lang="ru-RU" sz="1400" dirty="0" smtClean="0">
                <a:latin typeface="Arial Black" panose="020B0A04020102020204" pitchFamily="34" charset="0"/>
              </a:rPr>
              <a:t>Колледжа; Правил </a:t>
            </a:r>
            <a:r>
              <a:rPr lang="ru-RU" sz="1400" dirty="0">
                <a:latin typeface="Arial Black" panose="020B0A04020102020204" pitchFamily="34" charset="0"/>
              </a:rPr>
              <a:t>приёма 2020 года на обучение в РПТК, утвержденные директором;</a:t>
            </a:r>
          </a:p>
          <a:p>
            <a:pPr lvl="0"/>
            <a:r>
              <a:rPr lang="ru-RU" sz="1400" dirty="0">
                <a:latin typeface="Arial Black" panose="020B0A04020102020204" pitchFamily="34" charset="0"/>
              </a:rPr>
              <a:t>Положением приемной комиссии РПТК (Совет отделений протокол №2 от 15.10.2018 г.).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5167744"/>
            <a:ext cx="2216727" cy="1607127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4626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31" t="12990" r="6173" b="5862"/>
          <a:stretch/>
        </p:blipFill>
        <p:spPr>
          <a:xfrm>
            <a:off x="166256" y="1"/>
            <a:ext cx="11831780" cy="6618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57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1884219"/>
            <a:ext cx="5276602" cy="5396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03746" y="0"/>
            <a:ext cx="9777418" cy="23552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По итогам набора контингента дневной формы обучения за период с 20 июня по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25 </a:t>
            </a: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августа текущего года было принято </a:t>
            </a:r>
            <a:r>
              <a:rPr lang="ru-RU" sz="28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247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заявлений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(в том числе </a:t>
            </a:r>
            <a:r>
              <a:rPr lang="ru-RU" sz="28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21 заявление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поступило через Портал.)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3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7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608903"/>
              </p:ext>
            </p:extLst>
          </p:nvPr>
        </p:nvGraphicFramePr>
        <p:xfrm>
          <a:off x="1141412" y="2249487"/>
          <a:ext cx="10377297" cy="400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34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3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74960" y="218363"/>
            <a:ext cx="9212239" cy="14330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Востребованными специальностями среди абитуриентов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2020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года стали: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68992" y="1651379"/>
            <a:ext cx="10918208" cy="4899546"/>
          </a:xfrm>
        </p:spPr>
        <p:txBody>
          <a:bodyPr>
            <a:normAutofit/>
          </a:bodyPr>
          <a:lstStyle/>
          <a:p>
            <a:pPr lvl="0"/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938108"/>
              </p:ext>
            </p:extLst>
          </p:nvPr>
        </p:nvGraphicFramePr>
        <p:xfrm>
          <a:off x="975359" y="2346959"/>
          <a:ext cx="10911839" cy="423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7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3382" y="198120"/>
            <a:ext cx="10418618" cy="17068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Государственный образовательный заказ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3" y="0"/>
            <a:ext cx="2324669" cy="1905000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7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497626"/>
              </p:ext>
            </p:extLst>
          </p:nvPr>
        </p:nvGraphicFramePr>
        <p:xfrm>
          <a:off x="568036" y="1759526"/>
          <a:ext cx="11441084" cy="480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37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468</TotalTime>
  <Words>894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Trebuchet MS</vt:lpstr>
      <vt:lpstr>Tw Cen MT</vt:lpstr>
      <vt:lpstr>Wingdings</vt:lpstr>
      <vt:lpstr>Контур</vt:lpstr>
      <vt:lpstr>Пакет</vt:lpstr>
      <vt:lpstr>Об итогах работы приёмной комиссии РПТК по формированию контингента обучающихся дневной формы обучения  на 2020-2021 учебный год </vt:lpstr>
      <vt:lpstr>«Сегодня весь мир держится на рабочем человеке. Я предлагаю молодежи никогда не чураться рабочей профессии. Призываю быть  обществом труда,  работать". </vt:lpstr>
      <vt:lpstr>С 2017 года  ответственным секретарем приёмной комиссии  является Ширшова Светлана Борисовна</vt:lpstr>
      <vt:lpstr>Основная цель  приемной комиссии: </vt:lpstr>
      <vt:lpstr>нормативные документы: </vt:lpstr>
      <vt:lpstr>Презентация PowerPoint</vt:lpstr>
      <vt:lpstr>По итогам набора контингента дневной формы обучения за период с 20 июня по 25 августа текущего года было принято 247 заявлений (в том числе 21 заявление  поступило через Портал.)</vt:lpstr>
      <vt:lpstr>Востребованными специальностями среди абитуриентов 2020 года стали:</vt:lpstr>
      <vt:lpstr>Государственный образовательный заказ</vt:lpstr>
      <vt:lpstr>7 групп нового набора дневной формы обучения СФОРМИРОВАНЫ на 2020-2021 учебный год:</vt:lpstr>
      <vt:lpstr>конкурсная ситуация: </vt:lpstr>
      <vt:lpstr>Социальные Internet-сети и бесплатные мобильные приложения</vt:lpstr>
      <vt:lpstr>Рекомендации на 2021 год:</vt:lpstr>
      <vt:lpstr>Ельбасы  Н. Назарбаев.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приемной комиссии РПТК по формированию контингента обучающихся дневной формы обучения  на 2019-2020 учебный год </dc:title>
  <dc:creator>Пользователь Windows</dc:creator>
  <cp:lastModifiedBy>user1</cp:lastModifiedBy>
  <cp:revision>37</cp:revision>
  <dcterms:created xsi:type="dcterms:W3CDTF">2019-08-28T20:45:54Z</dcterms:created>
  <dcterms:modified xsi:type="dcterms:W3CDTF">2020-09-25T11:41:54Z</dcterms:modified>
</cp:coreProperties>
</file>